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B453A-DEBF-413C-998E-3D2963F0BD4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BE9DA-372D-4007-90C0-66C0E6CD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gi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    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     </a:t>
            </a:r>
            <a:r>
              <a:rPr lang="cs-CZ" sz="1800" dirty="0" smtClean="0">
                <a:solidFill>
                  <a:schemeClr val="tx1"/>
                </a:solidFill>
              </a:rPr>
              <a:t>Adresa školy:  ZŠ Třeboň, Na Sadech 375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Jméno autora: Mgr. Jana </a:t>
            </a:r>
            <a:r>
              <a:rPr lang="cs-CZ" sz="1800" dirty="0" err="1" smtClean="0">
                <a:solidFill>
                  <a:schemeClr val="tx1"/>
                </a:solidFill>
              </a:rPr>
              <a:t>Písaříková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Název: </a:t>
            </a:r>
            <a:r>
              <a:rPr lang="cs-CZ" sz="1800" dirty="0" smtClean="0">
                <a:solidFill>
                  <a:schemeClr val="tx1"/>
                </a:solidFill>
              </a:rPr>
              <a:t>VY_22_INOVACE_446 </a:t>
            </a:r>
            <a:r>
              <a:rPr lang="cs-CZ" sz="1800" dirty="0" err="1" smtClean="0">
                <a:solidFill>
                  <a:schemeClr val="tx1"/>
                </a:solidFill>
              </a:rPr>
              <a:t>Nj</a:t>
            </a:r>
            <a:r>
              <a:rPr lang="cs-CZ" sz="1800" dirty="0" smtClean="0">
                <a:solidFill>
                  <a:schemeClr val="tx1"/>
                </a:solidFill>
              </a:rPr>
              <a:t>/8</a:t>
            </a:r>
            <a:r>
              <a:rPr lang="cs-CZ" sz="1800" b="1" i="1" dirty="0" smtClean="0">
                <a:solidFill>
                  <a:schemeClr val="tx1"/>
                </a:solidFill>
              </a:rPr>
              <a:t>      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Číslo projektu: CZ.1.07/1.4.00/21.3807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Téma hodiny: předložky se 4. pádem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Ročník: 8.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Klíčová slova: 4. pád podstatných jmen, osobní zájmena, předložky </a:t>
            </a:r>
            <a:r>
              <a:rPr lang="cs-CZ" sz="1800" dirty="0" smtClean="0">
                <a:solidFill>
                  <a:schemeClr val="tx1"/>
                </a:solidFill>
              </a:rPr>
              <a:t>(4. </a:t>
            </a:r>
            <a:r>
              <a:rPr lang="cs-CZ" sz="1800" dirty="0" smtClean="0">
                <a:solidFill>
                  <a:schemeClr val="tx1"/>
                </a:solidFill>
              </a:rPr>
              <a:t>pád)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Datum tvorby: 6. 8. 2013</a:t>
            </a:r>
            <a:endParaRPr lang="cs-CZ" sz="1800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Metodické pokyny: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8.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2“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gramatickým tématem je používání předložek se 4. pádem.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Cílem opakovacích úkolů je procvičení a správné užívání daného gramatického jevu.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Úkol na snímku 8  je konverzačně zaměřen,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4. pád už umíme: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suche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meinen</a:t>
            </a:r>
            <a:r>
              <a:rPr lang="cs-CZ" sz="2400" dirty="0" smtClean="0"/>
              <a:t> </a:t>
            </a:r>
            <a:r>
              <a:rPr lang="cs-CZ" sz="2400" dirty="0" err="1" smtClean="0"/>
              <a:t>Pinsel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dirty="0" err="1" smtClean="0"/>
              <a:t>Katze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Kinder</a:t>
            </a:r>
            <a:r>
              <a:rPr lang="cs-CZ" sz="2400" dirty="0" smtClean="0"/>
              <a:t> </a:t>
            </a:r>
            <a:r>
              <a:rPr lang="cs-CZ" sz="2400" dirty="0" err="1" smtClean="0"/>
              <a:t>malen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Haus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Fotografierst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den</a:t>
            </a:r>
            <a:r>
              <a:rPr lang="cs-CZ" sz="2400" dirty="0" smtClean="0"/>
              <a:t> </a:t>
            </a:r>
            <a:r>
              <a:rPr lang="cs-CZ" sz="2400" dirty="0" err="1"/>
              <a:t>H</a:t>
            </a:r>
            <a:r>
              <a:rPr lang="cs-CZ" sz="2400" dirty="0" err="1" smtClean="0"/>
              <a:t>und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Tom </a:t>
            </a:r>
            <a:r>
              <a:rPr lang="cs-CZ" sz="2400" dirty="0" err="1" smtClean="0"/>
              <a:t>bekommt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einen</a:t>
            </a:r>
            <a:r>
              <a:rPr lang="cs-CZ" sz="2400" dirty="0" smtClean="0"/>
              <a:t> </a:t>
            </a:r>
            <a:r>
              <a:rPr lang="cs-CZ" sz="2400" dirty="0" err="1" smtClean="0"/>
              <a:t>Rucksack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standard\AppData\Local\Microsoft\Windows\Temporary Internet Files\Content.IE5\B7C7GSGO\MM90030974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1" y="4149080"/>
            <a:ext cx="937999" cy="108012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43607" y="1772816"/>
          <a:ext cx="6984778" cy="162418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153765"/>
                <a:gridCol w="1943671"/>
                <a:gridCol w="1943671"/>
                <a:gridCol w="1943671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Mužský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Ženský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Střední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pád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das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 pád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den,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einen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keinen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meinen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 ...</a:t>
                      </a:r>
                      <a:endParaRPr lang="cs-CZ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die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eine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keine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</a:t>
                      </a:r>
                      <a:r>
                        <a:rPr lang="cs-CZ" b="1" cap="none" spc="0" baseline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 </a:t>
                      </a:r>
                      <a:r>
                        <a:rPr lang="cs-CZ" b="1" cap="none" spc="0" baseline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meine</a:t>
                      </a:r>
                      <a:r>
                        <a:rPr lang="cs-CZ" b="1" cap="none" spc="0" baseline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 ...</a:t>
                      </a:r>
                      <a:endParaRPr lang="cs-CZ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das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ein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kein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, </a:t>
                      </a:r>
                      <a:r>
                        <a:rPr lang="cs-CZ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mein</a:t>
                      </a:r>
                      <a:r>
                        <a:rPr lang="cs-CZ" b="1" cap="none" spc="0" dirty="0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 ...</a:t>
                      </a:r>
                      <a:endParaRPr lang="cs-CZ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Předložky se 4. pádem: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i="1" dirty="0" smtClean="0"/>
              <a:t>Po těchto předložkách následuje podstatné jméno ve 4. pádu.</a:t>
            </a:r>
            <a:endParaRPr lang="cs-CZ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5616" y="2060848"/>
          <a:ext cx="6672065" cy="13681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4413"/>
                <a:gridCol w="1334413"/>
                <a:gridCol w="1334413"/>
                <a:gridCol w="1334413"/>
                <a:gridCol w="1334413"/>
              </a:tblGrid>
              <a:tr h="456051">
                <a:tc gridSpan="5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Předložky se 4. pádem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5">
                            <a:lumMod val="40000"/>
                            <a:lumOff val="60000"/>
                            <a:tint val="66000"/>
                            <a:satMod val="160000"/>
                          </a:schemeClr>
                        </a:gs>
                        <a:gs pos="50000">
                          <a:schemeClr val="accent5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5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durch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f</a:t>
                      </a:r>
                      <a:r>
                        <a:rPr lang="cs-CZ" b="1" i="1" dirty="0" err="1" smtClean="0">
                          <a:latin typeface="Calibri"/>
                        </a:rPr>
                        <a:t>ür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gegen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ohne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um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skrz, 7. pád</a:t>
                      </a:r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pro, za</a:t>
                      </a:r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proti</a:t>
                      </a:r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bez</a:t>
                      </a:r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kolem, za</a:t>
                      </a:r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1026" name="Picture 2" descr="C:\Users\standard\AppData\Local\Microsoft\Windows\Temporary Internet Files\Content.IE5\N8BTERDW\MM900178300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prstClr val="black"/>
              <a:schemeClr val="accent2">
                <a:lumMod val="75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660232" y="4869160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Die </a:t>
            </a:r>
            <a:r>
              <a:rPr lang="cs-CZ" sz="2400" dirty="0" err="1" smtClean="0"/>
              <a:t>Schule</a:t>
            </a:r>
            <a:r>
              <a:rPr lang="cs-CZ" sz="2400" dirty="0" smtClean="0"/>
              <a:t> </a:t>
            </a:r>
            <a:r>
              <a:rPr lang="cs-CZ" sz="2400" dirty="0" err="1" smtClean="0"/>
              <a:t>steht</a:t>
            </a:r>
            <a:r>
              <a:rPr lang="cs-CZ" sz="2400" dirty="0" smtClean="0"/>
              <a:t> 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die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dirty="0" err="1" smtClean="0"/>
              <a:t>Ecke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Buch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für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meinen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dirty="0" smtClean="0"/>
              <a:t>Vater.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hast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gegen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den </a:t>
            </a:r>
            <a:r>
              <a:rPr lang="cs-CZ" sz="2400" dirty="0" err="1" smtClean="0"/>
              <a:t>Lehrer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Autos</a:t>
            </a:r>
            <a:r>
              <a:rPr lang="cs-CZ" sz="2400" dirty="0" smtClean="0"/>
              <a:t> </a:t>
            </a:r>
            <a:r>
              <a:rPr lang="cs-CZ" sz="2400" dirty="0" err="1" smtClean="0"/>
              <a:t>fahren</a:t>
            </a:r>
            <a:r>
              <a:rPr lang="cs-CZ" sz="2400" dirty="0" smtClean="0"/>
              <a:t> 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durch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das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dirty="0" err="1" smtClean="0"/>
              <a:t>Dorf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ohne </a:t>
            </a:r>
            <a:r>
              <a:rPr lang="cs-CZ" sz="2400" b="1" dirty="0" err="1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seine</a:t>
            </a:r>
            <a:r>
              <a:rPr lang="cs-CZ" sz="24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dirty="0" err="1" smtClean="0"/>
              <a:t>Freundin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Škola stojí za rohem.</a:t>
            </a:r>
          </a:p>
          <a:p>
            <a:endParaRPr lang="cs-CZ" sz="2400" dirty="0" smtClean="0"/>
          </a:p>
          <a:p>
            <a:r>
              <a:rPr lang="cs-CZ" sz="2400" dirty="0" smtClean="0"/>
              <a:t>Ta kniha je pro mého otce.</a:t>
            </a:r>
          </a:p>
          <a:p>
            <a:endParaRPr lang="cs-CZ" sz="2400" dirty="0" smtClean="0"/>
          </a:p>
          <a:p>
            <a:r>
              <a:rPr lang="cs-CZ" sz="2400" dirty="0" smtClean="0"/>
              <a:t>Co máš proti učiteli?</a:t>
            </a:r>
          </a:p>
          <a:p>
            <a:endParaRPr lang="cs-CZ" sz="2400" dirty="0" smtClean="0"/>
          </a:p>
          <a:p>
            <a:r>
              <a:rPr lang="cs-CZ" sz="2400" dirty="0" smtClean="0"/>
              <a:t>Auta jedou vesnicí.</a:t>
            </a:r>
          </a:p>
          <a:p>
            <a:endParaRPr lang="cs-CZ" sz="2400" dirty="0" smtClean="0"/>
          </a:p>
          <a:p>
            <a:r>
              <a:rPr lang="cs-CZ" sz="2400" dirty="0" smtClean="0"/>
              <a:t>Přichází bez své přítelkyně.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Možné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Ohne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 </a:t>
            </a:r>
            <a:r>
              <a:rPr lang="cs-CZ" b="1" dirty="0" err="1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gegen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Klasse</a:t>
            </a:r>
            <a:r>
              <a:rPr lang="cs-CZ" dirty="0" smtClean="0"/>
              <a:t> 8.B.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Der </a:t>
            </a:r>
            <a:r>
              <a:rPr lang="cs-CZ" dirty="0" err="1" smtClean="0"/>
              <a:t>Brief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    </a:t>
            </a:r>
            <a:r>
              <a:rPr lang="cs-CZ" b="1" dirty="0" err="1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</a:t>
            </a:r>
            <a:r>
              <a:rPr lang="cs-CZ" b="1" dirty="0" err="1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ür</a:t>
            </a:r>
            <a:r>
              <a:rPr lang="cs-CZ" b="1" dirty="0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</a:t>
            </a:r>
            <a:r>
              <a:rPr lang="cs-CZ" dirty="0" err="1" smtClean="0"/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Opa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Der Bus </a:t>
            </a:r>
            <a:r>
              <a:rPr lang="cs-CZ" dirty="0" err="1" smtClean="0"/>
              <a:t>fährt</a:t>
            </a:r>
            <a:r>
              <a:rPr lang="cs-CZ" dirty="0" smtClean="0"/>
              <a:t>       </a:t>
            </a:r>
            <a:r>
              <a:rPr lang="cs-CZ" b="1" dirty="0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durch</a:t>
            </a:r>
            <a:r>
              <a:rPr lang="cs-CZ" dirty="0" smtClean="0"/>
              <a:t>     den </a:t>
            </a:r>
            <a:r>
              <a:rPr lang="cs-CZ" dirty="0" err="1" smtClean="0"/>
              <a:t>Tunnel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laufen</a:t>
            </a:r>
            <a:r>
              <a:rPr lang="cs-CZ" dirty="0" smtClean="0"/>
              <a:t>      </a:t>
            </a:r>
            <a:r>
              <a:rPr lang="cs-CZ" b="1" dirty="0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</a:t>
            </a:r>
            <a:r>
              <a:rPr lang="cs-CZ" dirty="0" smtClean="0"/>
              <a:t>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      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</a:t>
            </a:r>
            <a:r>
              <a:rPr lang="cs-CZ" dirty="0" smtClean="0"/>
              <a:t>      den </a:t>
            </a:r>
            <a:r>
              <a:rPr lang="cs-CZ" dirty="0" err="1" smtClean="0"/>
              <a:t>Tisch</a:t>
            </a:r>
            <a:r>
              <a:rPr lang="cs-CZ" dirty="0" smtClean="0"/>
              <a:t> stehen </a:t>
            </a:r>
            <a:r>
              <a:rPr lang="cs-CZ" dirty="0" err="1" smtClean="0"/>
              <a:t>vier</a:t>
            </a:r>
            <a:r>
              <a:rPr lang="cs-CZ" dirty="0" smtClean="0"/>
              <a:t> </a:t>
            </a:r>
            <a:r>
              <a:rPr lang="cs-CZ" dirty="0" err="1" smtClean="0"/>
              <a:t>Stühle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</a:t>
            </a:r>
            <a:r>
              <a:rPr lang="cs-CZ" b="1" dirty="0" err="1" smtClean="0">
                <a:ln w="18000">
                  <a:solidFill>
                    <a:schemeClr val="accent6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ür</a:t>
            </a:r>
            <a:r>
              <a:rPr lang="cs-CZ" dirty="0" smtClean="0"/>
              <a:t>    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kaufe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Schal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1700808"/>
            <a:ext cx="936104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59832" y="2276872"/>
            <a:ext cx="1080120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4581128"/>
            <a:ext cx="936104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4077072"/>
            <a:ext cx="936104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3429000"/>
            <a:ext cx="1008112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2852936"/>
            <a:ext cx="936104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5157192"/>
            <a:ext cx="936104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Předložka </a:t>
            </a:r>
            <a:r>
              <a:rPr lang="cs-CZ" sz="2800" b="1" i="1" dirty="0" smtClean="0"/>
              <a:t>durch </a:t>
            </a:r>
            <a:r>
              <a:rPr lang="cs-CZ" sz="2800" b="1" dirty="0" smtClean="0"/>
              <a:t>nahrazuje 7. pád.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Tvořte věty podle vzoru. „</a:t>
            </a:r>
            <a:r>
              <a:rPr lang="cs-CZ" sz="2800" i="1" dirty="0" err="1" smtClean="0"/>
              <a:t>Rex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</a:t>
            </a:r>
            <a:r>
              <a:rPr lang="cs-CZ" sz="2800" i="1" dirty="0" err="1" smtClean="0">
                <a:latin typeface="Calibri"/>
              </a:rPr>
              <a:t>äuft</a:t>
            </a:r>
            <a:r>
              <a:rPr lang="cs-CZ" sz="2800" i="1" dirty="0" smtClean="0">
                <a:latin typeface="Calibri"/>
              </a:rPr>
              <a:t> durch den Park</a:t>
            </a:r>
            <a:r>
              <a:rPr lang="cs-CZ" sz="2800" dirty="0" smtClean="0">
                <a:latin typeface="Calibri"/>
              </a:rPr>
              <a:t>.“</a:t>
            </a:r>
            <a:endParaRPr lang="cs-CZ" sz="2800" dirty="0"/>
          </a:p>
        </p:txBody>
      </p:sp>
      <p:pic>
        <p:nvPicPr>
          <p:cNvPr id="1028" name="Picture 4" descr="C:\Users\standard\AppData\Local\Microsoft\Windows\Temporary Internet Files\Content.IE5\N8BTERDW\MM900040902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prstClr val="black"/>
              <a:schemeClr val="tx1">
                <a:lumMod val="85000"/>
                <a:lumOff val="15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707904" y="3429000"/>
            <a:ext cx="1381125" cy="685800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E3MN2VRV\MC9004323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717032"/>
            <a:ext cx="720080" cy="958349"/>
          </a:xfrm>
          <a:prstGeom prst="rect">
            <a:avLst/>
          </a:prstGeom>
          <a:noFill/>
        </p:spPr>
      </p:pic>
      <p:sp>
        <p:nvSpPr>
          <p:cNvPr id="50" name="Volný tvar 49"/>
          <p:cNvSpPr/>
          <p:nvPr/>
        </p:nvSpPr>
        <p:spPr>
          <a:xfrm>
            <a:off x="1589024" y="1899920"/>
            <a:ext cx="5716016" cy="3696208"/>
          </a:xfrm>
          <a:custGeom>
            <a:avLst/>
            <a:gdLst>
              <a:gd name="connsiteX0" fmla="*/ 556768 w 5716016"/>
              <a:gd name="connsiteY0" fmla="*/ 514096 h 3696208"/>
              <a:gd name="connsiteX1" fmla="*/ 849376 w 5716016"/>
              <a:gd name="connsiteY1" fmla="*/ 258064 h 3696208"/>
              <a:gd name="connsiteX2" fmla="*/ 1507744 w 5716016"/>
              <a:gd name="connsiteY2" fmla="*/ 270256 h 3696208"/>
              <a:gd name="connsiteX3" fmla="*/ 2141728 w 5716016"/>
              <a:gd name="connsiteY3" fmla="*/ 477520 h 3696208"/>
              <a:gd name="connsiteX4" fmla="*/ 3434080 w 5716016"/>
              <a:gd name="connsiteY4" fmla="*/ 428752 h 3696208"/>
              <a:gd name="connsiteX5" fmla="*/ 4226560 w 5716016"/>
              <a:gd name="connsiteY5" fmla="*/ 136144 h 3696208"/>
              <a:gd name="connsiteX6" fmla="*/ 5116576 w 5716016"/>
              <a:gd name="connsiteY6" fmla="*/ 38608 h 3696208"/>
              <a:gd name="connsiteX7" fmla="*/ 5543296 w 5716016"/>
              <a:gd name="connsiteY7" fmla="*/ 367792 h 3696208"/>
              <a:gd name="connsiteX8" fmla="*/ 5701792 w 5716016"/>
              <a:gd name="connsiteY8" fmla="*/ 953008 h 3696208"/>
              <a:gd name="connsiteX9" fmla="*/ 5628640 w 5716016"/>
              <a:gd name="connsiteY9" fmla="*/ 1611376 h 3696208"/>
              <a:gd name="connsiteX10" fmla="*/ 5592064 w 5716016"/>
              <a:gd name="connsiteY10" fmla="*/ 2196592 h 3696208"/>
              <a:gd name="connsiteX11" fmla="*/ 5421376 w 5716016"/>
              <a:gd name="connsiteY11" fmla="*/ 2781808 h 3696208"/>
              <a:gd name="connsiteX12" fmla="*/ 4641088 w 5716016"/>
              <a:gd name="connsiteY12" fmla="*/ 3037840 h 3696208"/>
              <a:gd name="connsiteX13" fmla="*/ 4214368 w 5716016"/>
              <a:gd name="connsiteY13" fmla="*/ 3318256 h 3696208"/>
              <a:gd name="connsiteX14" fmla="*/ 2958592 w 5716016"/>
              <a:gd name="connsiteY14" fmla="*/ 3476752 h 3696208"/>
              <a:gd name="connsiteX15" fmla="*/ 2409952 w 5716016"/>
              <a:gd name="connsiteY15" fmla="*/ 3684016 h 3696208"/>
              <a:gd name="connsiteX16" fmla="*/ 1605280 w 5716016"/>
              <a:gd name="connsiteY16" fmla="*/ 3549904 h 3696208"/>
              <a:gd name="connsiteX17" fmla="*/ 434848 w 5716016"/>
              <a:gd name="connsiteY17" fmla="*/ 3159760 h 3696208"/>
              <a:gd name="connsiteX18" fmla="*/ 239776 w 5716016"/>
              <a:gd name="connsiteY18" fmla="*/ 2684272 h 3696208"/>
              <a:gd name="connsiteX19" fmla="*/ 410464 w 5716016"/>
              <a:gd name="connsiteY19" fmla="*/ 2172208 h 3696208"/>
              <a:gd name="connsiteX20" fmla="*/ 556768 w 5716016"/>
              <a:gd name="connsiteY20" fmla="*/ 1891792 h 3696208"/>
              <a:gd name="connsiteX21" fmla="*/ 873760 w 5716016"/>
              <a:gd name="connsiteY21" fmla="*/ 1623568 h 3696208"/>
              <a:gd name="connsiteX22" fmla="*/ 483616 w 5716016"/>
              <a:gd name="connsiteY22" fmla="*/ 1404112 h 3696208"/>
              <a:gd name="connsiteX23" fmla="*/ 44704 w 5716016"/>
              <a:gd name="connsiteY23" fmla="*/ 977392 h 3696208"/>
              <a:gd name="connsiteX24" fmla="*/ 215392 w 5716016"/>
              <a:gd name="connsiteY24" fmla="*/ 599440 h 3696208"/>
              <a:gd name="connsiteX25" fmla="*/ 556768 w 5716016"/>
              <a:gd name="connsiteY25" fmla="*/ 514096 h 3696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716016" h="3696208">
                <a:moveTo>
                  <a:pt x="556768" y="514096"/>
                </a:moveTo>
                <a:cubicBezTo>
                  <a:pt x="662432" y="457200"/>
                  <a:pt x="690880" y="298704"/>
                  <a:pt x="849376" y="258064"/>
                </a:cubicBezTo>
                <a:cubicBezTo>
                  <a:pt x="1007872" y="217424"/>
                  <a:pt x="1292352" y="233680"/>
                  <a:pt x="1507744" y="270256"/>
                </a:cubicBezTo>
                <a:cubicBezTo>
                  <a:pt x="1723136" y="306832"/>
                  <a:pt x="1820672" y="451104"/>
                  <a:pt x="2141728" y="477520"/>
                </a:cubicBezTo>
                <a:cubicBezTo>
                  <a:pt x="2462784" y="503936"/>
                  <a:pt x="3086608" y="485648"/>
                  <a:pt x="3434080" y="428752"/>
                </a:cubicBezTo>
                <a:cubicBezTo>
                  <a:pt x="3781552" y="371856"/>
                  <a:pt x="3946144" y="201168"/>
                  <a:pt x="4226560" y="136144"/>
                </a:cubicBezTo>
                <a:cubicBezTo>
                  <a:pt x="4506976" y="71120"/>
                  <a:pt x="4897120" y="0"/>
                  <a:pt x="5116576" y="38608"/>
                </a:cubicBezTo>
                <a:cubicBezTo>
                  <a:pt x="5336032" y="77216"/>
                  <a:pt x="5445760" y="215392"/>
                  <a:pt x="5543296" y="367792"/>
                </a:cubicBezTo>
                <a:cubicBezTo>
                  <a:pt x="5640832" y="520192"/>
                  <a:pt x="5687568" y="745744"/>
                  <a:pt x="5701792" y="953008"/>
                </a:cubicBezTo>
                <a:cubicBezTo>
                  <a:pt x="5716016" y="1160272"/>
                  <a:pt x="5646928" y="1404112"/>
                  <a:pt x="5628640" y="1611376"/>
                </a:cubicBezTo>
                <a:cubicBezTo>
                  <a:pt x="5610352" y="1818640"/>
                  <a:pt x="5626608" y="2001520"/>
                  <a:pt x="5592064" y="2196592"/>
                </a:cubicBezTo>
                <a:cubicBezTo>
                  <a:pt x="5557520" y="2391664"/>
                  <a:pt x="5579872" y="2641600"/>
                  <a:pt x="5421376" y="2781808"/>
                </a:cubicBezTo>
                <a:cubicBezTo>
                  <a:pt x="5262880" y="2922016"/>
                  <a:pt x="4842256" y="2948432"/>
                  <a:pt x="4641088" y="3037840"/>
                </a:cubicBezTo>
                <a:cubicBezTo>
                  <a:pt x="4439920" y="3127248"/>
                  <a:pt x="4494784" y="3245104"/>
                  <a:pt x="4214368" y="3318256"/>
                </a:cubicBezTo>
                <a:cubicBezTo>
                  <a:pt x="3933952" y="3391408"/>
                  <a:pt x="3259328" y="3415792"/>
                  <a:pt x="2958592" y="3476752"/>
                </a:cubicBezTo>
                <a:cubicBezTo>
                  <a:pt x="2657856" y="3537712"/>
                  <a:pt x="2635504" y="3671824"/>
                  <a:pt x="2409952" y="3684016"/>
                </a:cubicBezTo>
                <a:cubicBezTo>
                  <a:pt x="2184400" y="3696208"/>
                  <a:pt x="1934464" y="3637280"/>
                  <a:pt x="1605280" y="3549904"/>
                </a:cubicBezTo>
                <a:cubicBezTo>
                  <a:pt x="1276096" y="3462528"/>
                  <a:pt x="662432" y="3304032"/>
                  <a:pt x="434848" y="3159760"/>
                </a:cubicBezTo>
                <a:cubicBezTo>
                  <a:pt x="207264" y="3015488"/>
                  <a:pt x="243840" y="2848864"/>
                  <a:pt x="239776" y="2684272"/>
                </a:cubicBezTo>
                <a:cubicBezTo>
                  <a:pt x="235712" y="2519680"/>
                  <a:pt x="357632" y="2304288"/>
                  <a:pt x="410464" y="2172208"/>
                </a:cubicBezTo>
                <a:cubicBezTo>
                  <a:pt x="463296" y="2040128"/>
                  <a:pt x="479552" y="1983232"/>
                  <a:pt x="556768" y="1891792"/>
                </a:cubicBezTo>
                <a:cubicBezTo>
                  <a:pt x="633984" y="1800352"/>
                  <a:pt x="885952" y="1704848"/>
                  <a:pt x="873760" y="1623568"/>
                </a:cubicBezTo>
                <a:cubicBezTo>
                  <a:pt x="861568" y="1542288"/>
                  <a:pt x="621792" y="1511808"/>
                  <a:pt x="483616" y="1404112"/>
                </a:cubicBezTo>
                <a:cubicBezTo>
                  <a:pt x="345440" y="1296416"/>
                  <a:pt x="89408" y="1111504"/>
                  <a:pt x="44704" y="977392"/>
                </a:cubicBezTo>
                <a:cubicBezTo>
                  <a:pt x="0" y="843280"/>
                  <a:pt x="125984" y="672592"/>
                  <a:pt x="215392" y="599440"/>
                </a:cubicBezTo>
                <a:cubicBezTo>
                  <a:pt x="304800" y="526288"/>
                  <a:pt x="451104" y="570992"/>
                  <a:pt x="556768" y="514096"/>
                </a:cubicBez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3" name="Picture 19" descr="C:\Users\standard\AppData\Local\Microsoft\Windows\Temporary Internet Files\Content.IE5\E0TBDRL3\MC9002327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916832"/>
            <a:ext cx="1224136" cy="830687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UO45GX0D\MM90033692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772816"/>
            <a:ext cx="1028700" cy="781050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N8BTERDW\MC9003513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573016"/>
            <a:ext cx="656796" cy="807737"/>
          </a:xfrm>
          <a:prstGeom prst="rect">
            <a:avLst/>
          </a:prstGeom>
          <a:noFill/>
        </p:spPr>
      </p:pic>
      <p:pic>
        <p:nvPicPr>
          <p:cNvPr id="1046" name="Picture 22" descr="C:\Users\standard\AppData\Local\Microsoft\Windows\Temporary Internet Files\Content.IE5\B7C7GSGO\MC9000899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4581128"/>
            <a:ext cx="864096" cy="870120"/>
          </a:xfrm>
          <a:prstGeom prst="rect">
            <a:avLst/>
          </a:prstGeom>
          <a:noFill/>
        </p:spPr>
      </p:pic>
      <p:pic>
        <p:nvPicPr>
          <p:cNvPr id="1035" name="Picture 11" descr="C:\Users\standard\AppData\Local\Microsoft\Windows\Temporary Internet Files\Content.IE5\E3MN2VRV\MC9000245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5085184"/>
            <a:ext cx="1597182" cy="936104"/>
          </a:xfrm>
          <a:prstGeom prst="rect">
            <a:avLst/>
          </a:prstGeom>
          <a:noFill/>
        </p:spPr>
      </p:pic>
      <p:pic>
        <p:nvPicPr>
          <p:cNvPr id="1048" name="Picture 24" descr="C:\Users\standard\AppData\Local\Microsoft\Windows\Temporary Internet Files\Content.IE5\UO45GX0D\MC900215696[1].wmf"/>
          <p:cNvPicPr>
            <a:picLocks noChangeAspect="1" noChangeArrowheads="1"/>
          </p:cNvPicPr>
          <p:nvPr/>
        </p:nvPicPr>
        <p:blipFill>
          <a:blip r:embed="rId9" cstate="print"/>
          <a:srcRect l="13847" t="63772" r="57231" b="8682"/>
          <a:stretch>
            <a:fillRect/>
          </a:stretch>
        </p:blipFill>
        <p:spPr bwMode="auto">
          <a:xfrm rot="3707500">
            <a:off x="2699792" y="1988840"/>
            <a:ext cx="360040" cy="360040"/>
          </a:xfrm>
          <a:prstGeom prst="rect">
            <a:avLst/>
          </a:prstGeom>
          <a:noFill/>
        </p:spPr>
      </p:pic>
      <p:pic>
        <p:nvPicPr>
          <p:cNvPr id="52" name="Picture 24" descr="C:\Users\standard\AppData\Local\Microsoft\Windows\Temporary Internet Files\Content.IE5\UO45GX0D\MC900215696[1].wmf"/>
          <p:cNvPicPr>
            <a:picLocks noChangeAspect="1" noChangeArrowheads="1"/>
          </p:cNvPicPr>
          <p:nvPr/>
        </p:nvPicPr>
        <p:blipFill>
          <a:blip r:embed="rId9" cstate="print"/>
          <a:srcRect l="13847" t="63772" r="57231" b="8682"/>
          <a:stretch>
            <a:fillRect/>
          </a:stretch>
        </p:blipFill>
        <p:spPr bwMode="auto">
          <a:xfrm rot="11732017">
            <a:off x="7092280" y="2708920"/>
            <a:ext cx="360040" cy="360040"/>
          </a:xfrm>
          <a:prstGeom prst="rect">
            <a:avLst/>
          </a:prstGeom>
          <a:noFill/>
        </p:spPr>
      </p:pic>
      <p:pic>
        <p:nvPicPr>
          <p:cNvPr id="53" name="Picture 24" descr="C:\Users\standard\AppData\Local\Microsoft\Windows\Temporary Internet Files\Content.IE5\UO45GX0D\MC900215696[1].wmf"/>
          <p:cNvPicPr>
            <a:picLocks noChangeAspect="1" noChangeArrowheads="1"/>
          </p:cNvPicPr>
          <p:nvPr/>
        </p:nvPicPr>
        <p:blipFill>
          <a:blip r:embed="rId9" cstate="print"/>
          <a:srcRect l="13847" t="63772" r="57231" b="8682"/>
          <a:stretch>
            <a:fillRect/>
          </a:stretch>
        </p:blipFill>
        <p:spPr bwMode="auto">
          <a:xfrm rot="18565866">
            <a:off x="2413118" y="5230557"/>
            <a:ext cx="360040" cy="360040"/>
          </a:xfrm>
          <a:prstGeom prst="rect">
            <a:avLst/>
          </a:prstGeom>
          <a:noFill/>
        </p:spPr>
      </p:pic>
      <p:pic>
        <p:nvPicPr>
          <p:cNvPr id="54" name="Picture 24" descr="C:\Users\standard\AppData\Local\Microsoft\Windows\Temporary Internet Files\Content.IE5\UO45GX0D\MC900215696[1].wmf"/>
          <p:cNvPicPr>
            <a:picLocks noChangeAspect="1" noChangeArrowheads="1"/>
          </p:cNvPicPr>
          <p:nvPr/>
        </p:nvPicPr>
        <p:blipFill>
          <a:blip r:embed="rId9" cstate="print"/>
          <a:srcRect l="13847" t="63772" r="57231" b="8682"/>
          <a:stretch>
            <a:fillRect/>
          </a:stretch>
        </p:blipFill>
        <p:spPr bwMode="auto">
          <a:xfrm rot="19044552">
            <a:off x="1766021" y="3071294"/>
            <a:ext cx="360040" cy="360040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B7C7GSGO\MC900285610[1].wmf"/>
          <p:cNvPicPr>
            <a:picLocks noGrp="1" noChangeAspect="1" noChangeArrowheads="1"/>
          </p:cNvPicPr>
          <p:nvPr>
            <p:ph idx="1"/>
          </p:nvPr>
        </p:nvPicPr>
        <p:blipFill>
          <a:blip r:embed="rId10" cstate="print"/>
          <a:srcRect t="39934" r="10665"/>
          <a:stretch>
            <a:fillRect/>
          </a:stretch>
        </p:blipFill>
        <p:spPr bwMode="auto">
          <a:xfrm>
            <a:off x="1259632" y="2060848"/>
            <a:ext cx="957450" cy="72008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</a:t>
            </a:r>
            <a:r>
              <a:rPr lang="cs-CZ" sz="3100" dirty="0" err="1" smtClean="0">
                <a:latin typeface="Calibri"/>
              </a:rPr>
              <a:t>äuft</a:t>
            </a:r>
            <a:r>
              <a:rPr lang="cs-CZ" sz="3100" dirty="0" smtClean="0">
                <a:latin typeface="Calibri"/>
              </a:rPr>
              <a:t> durch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alibri"/>
              </a:rPr>
              <a:t>das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alibri"/>
              </a:rPr>
              <a:t>Haus</a:t>
            </a:r>
            <a:r>
              <a:rPr lang="cs-CZ" sz="3100" dirty="0" smtClean="0">
                <a:latin typeface="Calibri"/>
              </a:rPr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den ZOO</a:t>
            </a:r>
            <a:r>
              <a:rPr lang="cs-CZ" sz="3100" dirty="0" smtClean="0"/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Stadt</a:t>
            </a:r>
            <a:r>
              <a:rPr lang="cs-CZ" sz="3100" dirty="0" smtClean="0"/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den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Wald</a:t>
            </a:r>
            <a:r>
              <a:rPr lang="cs-CZ" sz="3100" dirty="0" smtClean="0"/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K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alibri"/>
              </a:rPr>
              <a:t>üche</a:t>
            </a:r>
            <a:r>
              <a:rPr lang="cs-CZ" sz="3100" dirty="0" smtClean="0">
                <a:latin typeface="Calibri"/>
              </a:rPr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den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Spielplatz</a:t>
            </a:r>
            <a:r>
              <a:rPr lang="cs-CZ" sz="3100" dirty="0" smtClean="0"/>
              <a:t>.</a:t>
            </a:r>
          </a:p>
          <a:p>
            <a:r>
              <a:rPr lang="cs-CZ" sz="3100" dirty="0" err="1" smtClean="0"/>
              <a:t>Rex</a:t>
            </a:r>
            <a:r>
              <a:rPr lang="cs-CZ" sz="3100" dirty="0" smtClean="0"/>
              <a:t> </a:t>
            </a:r>
            <a:r>
              <a:rPr lang="cs-CZ" sz="3100" dirty="0" err="1" smtClean="0"/>
              <a:t>läuft</a:t>
            </a:r>
            <a:r>
              <a:rPr lang="cs-CZ" sz="3100" dirty="0" smtClean="0"/>
              <a:t> durch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Stra</a:t>
            </a:r>
            <a:r>
              <a:rPr lang="cs-CZ" sz="31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alibri"/>
              </a:rPr>
              <a:t>ße</a:t>
            </a:r>
            <a:r>
              <a:rPr lang="cs-CZ" sz="3100" dirty="0" smtClean="0">
                <a:latin typeface="Calibri"/>
              </a:rPr>
              <a:t>.</a:t>
            </a:r>
            <a:endParaRPr lang="cs-CZ" sz="3100" dirty="0" smtClean="0"/>
          </a:p>
          <a:p>
            <a:endParaRPr lang="cs-CZ" dirty="0" smtClean="0"/>
          </a:p>
        </p:txBody>
      </p:sp>
      <p:pic>
        <p:nvPicPr>
          <p:cNvPr id="4" name="Picture 4" descr="C:\Users\standard\AppData\Local\Microsoft\Windows\Temporary Internet Files\Content.IE5\N8BTERDW\MM900040902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prstClr val="black"/>
              <a:schemeClr val="tx1">
                <a:lumMod val="85000"/>
                <a:lumOff val="15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5868143" y="2996952"/>
            <a:ext cx="1740193" cy="8640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Vyhledejte správné překlady: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bez otce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školou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bez jeho dítěte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 otce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kolem školy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proti mému dítěti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proti otci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 tvé dítě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gegen</a:t>
            </a:r>
            <a:r>
              <a:rPr lang="cs-CZ" dirty="0" smtClean="0"/>
              <a:t> den Vater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ohne </a:t>
            </a:r>
            <a:r>
              <a:rPr lang="cs-CZ" dirty="0" err="1" smtClean="0"/>
              <a:t>sein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ohne den Vater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durch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f</a:t>
            </a:r>
            <a:r>
              <a:rPr lang="cs-CZ" dirty="0" err="1" smtClean="0">
                <a:latin typeface="Calibri"/>
              </a:rPr>
              <a:t>ür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dein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Kind</a:t>
            </a:r>
            <a:endParaRPr lang="cs-CZ" dirty="0" smtClean="0">
              <a:latin typeface="Calibri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Calibri"/>
              </a:rPr>
              <a:t>um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Schule</a:t>
            </a:r>
            <a:endParaRPr lang="cs-CZ" dirty="0" smtClean="0">
              <a:latin typeface="Calibri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für</a:t>
            </a:r>
            <a:r>
              <a:rPr lang="cs-CZ" dirty="0" smtClean="0">
                <a:latin typeface="Calibri"/>
              </a:rPr>
              <a:t> den Vater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2132856"/>
          <a:ext cx="822960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3074" name="Picture 2" descr="C:\Users\standard\AppData\Local\Microsoft\Windows\Temporary Internet Files\Content.IE5\N8BTERDW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89388" y="3933056"/>
            <a:ext cx="1122897" cy="1080120"/>
          </a:xfrm>
          <a:prstGeom prst="rect">
            <a:avLst/>
          </a:prstGeom>
          <a:noFill/>
        </p:spPr>
      </p:pic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164288" y="479715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251</TotalTime>
  <Words>453</Words>
  <Application>Microsoft Office PowerPoint</Application>
  <PresentationFormat>Předvádění na obrazovce (4:3)</PresentationFormat>
  <Paragraphs>118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Metodické pokyny:</vt:lpstr>
      <vt:lpstr>4. pád už umíme:</vt:lpstr>
      <vt:lpstr>Předložky se 4. pádem:</vt:lpstr>
      <vt:lpstr>Příklady:</vt:lpstr>
      <vt:lpstr>Možné řešení:</vt:lpstr>
      <vt:lpstr>Předložka durch nahrazuje 7. pád. Tvořte věty podle vzoru. „Rex läuft durch den Park.“</vt:lpstr>
      <vt:lpstr>Řešení:</vt:lpstr>
      <vt:lpstr>Vyhledejte správné překlady:</vt:lpstr>
      <vt:lpstr>Řešení: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30</cp:revision>
  <dcterms:created xsi:type="dcterms:W3CDTF">2013-08-04T11:26:14Z</dcterms:created>
  <dcterms:modified xsi:type="dcterms:W3CDTF">2013-11-16T11:19:20Z</dcterms:modified>
</cp:coreProperties>
</file>