
<file path=[Content_Types].xml><?xml version="1.0" encoding="utf-8"?>
<Types xmlns="http://schemas.openxmlformats.org/package/2006/content-types">
  <Default Extension="bin" ContentType="application/vnd.openxmlformats-officedocument.oleObject"/>
  <Default Extension="jpeg" ContentType="image/jpeg"/>
  <Default Extension="emf" ContentType="image/x-emf"/>
  <Default Extension="rels" ContentType="application/vnd.openxmlformats-package.relationships+xml"/>
  <Default Extension="xml" ContentType="application/xml"/>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3" r:id="rId18"/>
    <p:sldId id="272" r:id="rId19"/>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71B0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5" d="100"/>
          <a:sy n="65" d="100"/>
        </p:scale>
        <p:origin x="-1452" y="-10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3.emf"/></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E3B374BF-68F1-400E-A842-BC1305C0EEA2}" type="datetimeFigureOut">
              <a:rPr lang="cs-CZ" smtClean="0"/>
              <a:t>16.11.2013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1E94367-5F87-4C56-9A83-EC3BC53799EC}" type="slidenum">
              <a:rPr lang="cs-CZ" smtClean="0"/>
              <a:t>‹#›</a:t>
            </a:fld>
            <a:endParaRPr lang="cs-CZ"/>
          </a:p>
        </p:txBody>
      </p:sp>
    </p:spTree>
    <p:extLst>
      <p:ext uri="{BB962C8B-B14F-4D97-AF65-F5344CB8AC3E}">
        <p14:creationId xmlns:p14="http://schemas.microsoft.com/office/powerpoint/2010/main" val="6671300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E3B374BF-68F1-400E-A842-BC1305C0EEA2}" type="datetimeFigureOut">
              <a:rPr lang="cs-CZ" smtClean="0"/>
              <a:t>16.11.2013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1E94367-5F87-4C56-9A83-EC3BC53799EC}" type="slidenum">
              <a:rPr lang="cs-CZ" smtClean="0"/>
              <a:t>‹#›</a:t>
            </a:fld>
            <a:endParaRPr lang="cs-CZ"/>
          </a:p>
        </p:txBody>
      </p:sp>
    </p:spTree>
    <p:extLst>
      <p:ext uri="{BB962C8B-B14F-4D97-AF65-F5344CB8AC3E}">
        <p14:creationId xmlns:p14="http://schemas.microsoft.com/office/powerpoint/2010/main" val="28606956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E3B374BF-68F1-400E-A842-BC1305C0EEA2}" type="datetimeFigureOut">
              <a:rPr lang="cs-CZ" smtClean="0"/>
              <a:t>16.11.2013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1E94367-5F87-4C56-9A83-EC3BC53799EC}" type="slidenum">
              <a:rPr lang="cs-CZ" smtClean="0"/>
              <a:t>‹#›</a:t>
            </a:fld>
            <a:endParaRPr lang="cs-CZ"/>
          </a:p>
        </p:txBody>
      </p:sp>
    </p:spTree>
    <p:extLst>
      <p:ext uri="{BB962C8B-B14F-4D97-AF65-F5344CB8AC3E}">
        <p14:creationId xmlns:p14="http://schemas.microsoft.com/office/powerpoint/2010/main" val="11643762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E3B374BF-68F1-400E-A842-BC1305C0EEA2}" type="datetimeFigureOut">
              <a:rPr lang="cs-CZ" smtClean="0"/>
              <a:t>16.11.2013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01E94367-5F87-4C56-9A83-EC3BC53799EC}" type="slidenum">
              <a:rPr lang="cs-CZ" smtClean="0"/>
              <a:t>‹#›</a:t>
            </a:fld>
            <a:endParaRPr lang="cs-CZ"/>
          </a:p>
        </p:txBody>
      </p:sp>
    </p:spTree>
    <p:extLst>
      <p:ext uri="{BB962C8B-B14F-4D97-AF65-F5344CB8AC3E}">
        <p14:creationId xmlns:p14="http://schemas.microsoft.com/office/powerpoint/2010/main" val="15831730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E3B374BF-68F1-400E-A842-BC1305C0EEA2}" type="datetimeFigureOut">
              <a:rPr lang="cs-CZ" smtClean="0"/>
              <a:t>16.11.2013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01E94367-5F87-4C56-9A83-EC3BC53799EC}" type="slidenum">
              <a:rPr lang="cs-CZ" smtClean="0"/>
              <a:t>‹#›</a:t>
            </a:fld>
            <a:endParaRPr lang="cs-CZ"/>
          </a:p>
        </p:txBody>
      </p:sp>
    </p:spTree>
    <p:extLst>
      <p:ext uri="{BB962C8B-B14F-4D97-AF65-F5344CB8AC3E}">
        <p14:creationId xmlns:p14="http://schemas.microsoft.com/office/powerpoint/2010/main" val="42770766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E3B374BF-68F1-400E-A842-BC1305C0EEA2}" type="datetimeFigureOut">
              <a:rPr lang="cs-CZ" smtClean="0"/>
              <a:t>16.11.2013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01E94367-5F87-4C56-9A83-EC3BC53799EC}" type="slidenum">
              <a:rPr lang="cs-CZ" smtClean="0"/>
              <a:t>‹#›</a:t>
            </a:fld>
            <a:endParaRPr lang="cs-CZ"/>
          </a:p>
        </p:txBody>
      </p:sp>
    </p:spTree>
    <p:extLst>
      <p:ext uri="{BB962C8B-B14F-4D97-AF65-F5344CB8AC3E}">
        <p14:creationId xmlns:p14="http://schemas.microsoft.com/office/powerpoint/2010/main" val="23027163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E3B374BF-68F1-400E-A842-BC1305C0EEA2}" type="datetimeFigureOut">
              <a:rPr lang="cs-CZ" smtClean="0"/>
              <a:t>16.11.2013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01E94367-5F87-4C56-9A83-EC3BC53799EC}" type="slidenum">
              <a:rPr lang="cs-CZ" smtClean="0"/>
              <a:t>‹#›</a:t>
            </a:fld>
            <a:endParaRPr lang="cs-CZ"/>
          </a:p>
        </p:txBody>
      </p:sp>
    </p:spTree>
    <p:extLst>
      <p:ext uri="{BB962C8B-B14F-4D97-AF65-F5344CB8AC3E}">
        <p14:creationId xmlns:p14="http://schemas.microsoft.com/office/powerpoint/2010/main" val="37003169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E3B374BF-68F1-400E-A842-BC1305C0EEA2}" type="datetimeFigureOut">
              <a:rPr lang="cs-CZ" smtClean="0"/>
              <a:t>16.11.2013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01E94367-5F87-4C56-9A83-EC3BC53799EC}" type="slidenum">
              <a:rPr lang="cs-CZ" smtClean="0"/>
              <a:t>‹#›</a:t>
            </a:fld>
            <a:endParaRPr lang="cs-CZ"/>
          </a:p>
        </p:txBody>
      </p:sp>
    </p:spTree>
    <p:extLst>
      <p:ext uri="{BB962C8B-B14F-4D97-AF65-F5344CB8AC3E}">
        <p14:creationId xmlns:p14="http://schemas.microsoft.com/office/powerpoint/2010/main" val="8442683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E3B374BF-68F1-400E-A842-BC1305C0EEA2}" type="datetimeFigureOut">
              <a:rPr lang="cs-CZ" smtClean="0"/>
              <a:t>16.11.2013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01E94367-5F87-4C56-9A83-EC3BC53799EC}" type="slidenum">
              <a:rPr lang="cs-CZ" smtClean="0"/>
              <a:t>‹#›</a:t>
            </a:fld>
            <a:endParaRPr lang="cs-CZ"/>
          </a:p>
        </p:txBody>
      </p:sp>
    </p:spTree>
    <p:extLst>
      <p:ext uri="{BB962C8B-B14F-4D97-AF65-F5344CB8AC3E}">
        <p14:creationId xmlns:p14="http://schemas.microsoft.com/office/powerpoint/2010/main" val="17043912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E3B374BF-68F1-400E-A842-BC1305C0EEA2}" type="datetimeFigureOut">
              <a:rPr lang="cs-CZ" smtClean="0"/>
              <a:t>16.11.2013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1E94367-5F87-4C56-9A83-EC3BC53799EC}" type="slidenum">
              <a:rPr lang="cs-CZ" smtClean="0"/>
              <a:t>‹#›</a:t>
            </a:fld>
            <a:endParaRPr lang="cs-CZ"/>
          </a:p>
        </p:txBody>
      </p:sp>
    </p:spTree>
    <p:extLst>
      <p:ext uri="{BB962C8B-B14F-4D97-AF65-F5344CB8AC3E}">
        <p14:creationId xmlns:p14="http://schemas.microsoft.com/office/powerpoint/2010/main" val="3453008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E3B374BF-68F1-400E-A842-BC1305C0EEA2}" type="datetimeFigureOut">
              <a:rPr lang="cs-CZ" smtClean="0"/>
              <a:t>16.11.2013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1E94367-5F87-4C56-9A83-EC3BC53799EC}" type="slidenum">
              <a:rPr lang="cs-CZ" smtClean="0"/>
              <a:t>‹#›</a:t>
            </a:fld>
            <a:endParaRPr lang="cs-CZ"/>
          </a:p>
        </p:txBody>
      </p:sp>
    </p:spTree>
    <p:extLst>
      <p:ext uri="{BB962C8B-B14F-4D97-AF65-F5344CB8AC3E}">
        <p14:creationId xmlns:p14="http://schemas.microsoft.com/office/powerpoint/2010/main" val="22518986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srcRect/>
          <a:tile tx="0" ty="0" sx="100000" sy="100000" flip="none" algn="tl"/>
        </a:blipFill>
        <a:effectLst/>
      </p:bgPr>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3B374BF-68F1-400E-A842-BC1305C0EEA2}" type="datetimeFigureOut">
              <a:rPr lang="cs-CZ" smtClean="0"/>
              <a:t>16.11.2013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1E94367-5F87-4C56-9A83-EC3BC53799EC}" type="slidenum">
              <a:rPr lang="cs-CZ" smtClean="0"/>
              <a:t>‹#›</a:t>
            </a:fld>
            <a:endParaRPr lang="cs-CZ"/>
          </a:p>
        </p:txBody>
      </p:sp>
    </p:spTree>
    <p:extLst>
      <p:ext uri="{BB962C8B-B14F-4D97-AF65-F5344CB8AC3E}">
        <p14:creationId xmlns:p14="http://schemas.microsoft.com/office/powerpoint/2010/main" val="53722758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2.xml"/><Relationship Id="rId1" Type="http://schemas.openxmlformats.org/officeDocument/2006/relationships/vmlDrawing" Target="../drawings/vmlDrawing1.vml"/><Relationship Id="rId6" Type="http://schemas.openxmlformats.org/officeDocument/2006/relationships/image" Target="../media/image3.emf"/><Relationship Id="rId5" Type="http://schemas.openxmlformats.org/officeDocument/2006/relationships/package" Target="../embeddings/Microsoft_Excel_Worksheet1.xlsx"/><Relationship Id="rId4" Type="http://schemas.openxmlformats.org/officeDocument/2006/relationships/oleObject" Target="../embeddings/oleObject1.bin"/></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www.office.microsoft.co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60060" y="1988840"/>
            <a:ext cx="9144000" cy="936104"/>
          </a:xfrm>
        </p:spPr>
        <p:txBody>
          <a:bodyPr/>
          <a:lstStyle/>
          <a:p>
            <a:r>
              <a:rPr lang="cs-CZ" b="1" dirty="0" smtClean="0">
                <a:solidFill>
                  <a:srgbClr val="371B03"/>
                </a:solidFill>
              </a:rPr>
              <a:t>Informační a komunikační technologie</a:t>
            </a:r>
            <a:endParaRPr lang="cs-CZ" b="1" dirty="0">
              <a:solidFill>
                <a:srgbClr val="371B03"/>
              </a:solidFill>
            </a:endParaRPr>
          </a:p>
        </p:txBody>
      </p:sp>
      <p:sp>
        <p:nvSpPr>
          <p:cNvPr id="3" name="Podnadpis 2"/>
          <p:cNvSpPr>
            <a:spLocks noGrp="1"/>
          </p:cNvSpPr>
          <p:nvPr>
            <p:ph type="subTitle" idx="1"/>
          </p:nvPr>
        </p:nvSpPr>
        <p:spPr>
          <a:xfrm>
            <a:off x="0" y="2852936"/>
            <a:ext cx="9144000" cy="4005064"/>
          </a:xfrm>
        </p:spPr>
        <p:txBody>
          <a:bodyPr>
            <a:normAutofit/>
          </a:bodyPr>
          <a:lstStyle/>
          <a:p>
            <a:r>
              <a:rPr lang="cs-CZ" sz="4800" b="1" dirty="0" smtClean="0">
                <a:solidFill>
                  <a:srgbClr val="371B03"/>
                </a:solidFill>
              </a:rPr>
              <a:t>1.</a:t>
            </a:r>
          </a:p>
          <a:p>
            <a:r>
              <a:rPr lang="cs-CZ" sz="6000" b="1" u="sng" dirty="0" smtClean="0">
                <a:solidFill>
                  <a:srgbClr val="371B03"/>
                </a:solidFill>
              </a:rPr>
              <a:t>Provozní řád učeben </a:t>
            </a:r>
          </a:p>
          <a:p>
            <a:r>
              <a:rPr lang="cs-CZ" sz="6000" b="1" u="sng" dirty="0" smtClean="0">
                <a:solidFill>
                  <a:srgbClr val="371B03"/>
                </a:solidFill>
              </a:rPr>
              <a:t>výpočetní techniky</a:t>
            </a:r>
          </a:p>
          <a:p>
            <a:pPr algn="r"/>
            <a:endParaRPr lang="cs-CZ" sz="2000" b="1" dirty="0" smtClean="0">
              <a:solidFill>
                <a:schemeClr val="accent6">
                  <a:lumMod val="50000"/>
                </a:schemeClr>
              </a:solidFill>
            </a:endParaRPr>
          </a:p>
          <a:p>
            <a:pPr algn="r"/>
            <a:r>
              <a:rPr lang="cs-CZ" sz="2000" b="1" dirty="0" smtClean="0">
                <a:solidFill>
                  <a:schemeClr val="accent6">
                    <a:lumMod val="50000"/>
                  </a:schemeClr>
                </a:solidFill>
              </a:rPr>
              <a:t>Autor : RNDr. Zdeněk Bláha</a:t>
            </a:r>
            <a:endParaRPr lang="cs-CZ" sz="2000" b="1" dirty="0">
              <a:solidFill>
                <a:schemeClr val="accent6">
                  <a:lumMod val="50000"/>
                </a:schemeClr>
              </a:solidFill>
            </a:endParaRPr>
          </a:p>
        </p:txBody>
      </p:sp>
      <p:pic>
        <p:nvPicPr>
          <p:cNvPr id="4" name="obrázek 1" descr="OPVK_hor_zakladni_logolink_RGB_cz.jpg"/>
          <p:cNvPicPr>
            <a:picLocks noChangeAspect="1" noChangeArrowheads="1"/>
          </p:cNvPicPr>
          <p:nvPr/>
        </p:nvPicPr>
        <p:blipFill>
          <a:blip r:embed="rId2">
            <a:lum bright="10000" contrast="16000"/>
          </a:blip>
          <a:stretch>
            <a:fillRect/>
          </a:stretch>
        </p:blipFill>
        <p:spPr bwMode="auto">
          <a:xfrm>
            <a:off x="40947" y="0"/>
            <a:ext cx="9084339" cy="1988840"/>
          </a:xfrm>
          <a:prstGeom prst="rect">
            <a:avLst/>
          </a:prstGeom>
          <a:noFill/>
          <a:ln w="9525">
            <a:noFill/>
            <a:miter lim="800000"/>
            <a:headEnd/>
            <a:tailEnd/>
          </a:ln>
          <a:effectLst>
            <a:outerShdw sx="1000" sy="1000" algn="ctr" rotWithShape="0">
              <a:srgbClr val="000000"/>
            </a:outerShdw>
          </a:effectLst>
        </p:spPr>
      </p:pic>
    </p:spTree>
    <p:extLst>
      <p:ext uri="{BB962C8B-B14F-4D97-AF65-F5344CB8AC3E}">
        <p14:creationId xmlns:p14="http://schemas.microsoft.com/office/powerpoint/2010/main" val="197578249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t/>
            </a:r>
            <a:br>
              <a:rPr lang="cs-CZ" dirty="0" smtClean="0"/>
            </a:br>
            <a:endParaRPr lang="cs-CZ" dirty="0"/>
          </a:p>
        </p:txBody>
      </p:sp>
      <p:sp>
        <p:nvSpPr>
          <p:cNvPr id="3" name="Zástupný symbol pro obsah 2"/>
          <p:cNvSpPr>
            <a:spLocks noGrp="1"/>
          </p:cNvSpPr>
          <p:nvPr>
            <p:ph idx="1"/>
          </p:nvPr>
        </p:nvSpPr>
        <p:spPr>
          <a:xfrm>
            <a:off x="0" y="2060848"/>
            <a:ext cx="9144000" cy="4797152"/>
          </a:xfrm>
        </p:spPr>
        <p:txBody>
          <a:bodyPr/>
          <a:lstStyle/>
          <a:p>
            <a:pPr marL="0" indent="0">
              <a:buNone/>
            </a:pPr>
            <a:endParaRPr lang="cs-CZ" dirty="0" smtClean="0"/>
          </a:p>
          <a:p>
            <a:pPr marL="0" indent="0">
              <a:buNone/>
            </a:pPr>
            <a:endParaRPr lang="cs-CZ" dirty="0"/>
          </a:p>
        </p:txBody>
      </p:sp>
      <p:pic>
        <p:nvPicPr>
          <p:cNvPr id="4" name="obrázek 1" descr="OPVK_hor_zakladni_logolink_RGB_cz.jpg"/>
          <p:cNvPicPr>
            <a:picLocks noGrp="1" noChangeAspect="1" noChangeArrowheads="1"/>
          </p:cNvPicPr>
          <p:nvPr>
            <p:ph idx="1"/>
          </p:nvPr>
        </p:nvPicPr>
        <p:blipFill>
          <a:blip r:embed="rId3">
            <a:lum bright="10000" contrast="16000"/>
          </a:blip>
          <a:stretch>
            <a:fillRect/>
          </a:stretch>
        </p:blipFill>
        <p:spPr bwMode="auto">
          <a:xfrm>
            <a:off x="0" y="8210"/>
            <a:ext cx="9143999" cy="1996962"/>
          </a:xfrm>
          <a:prstGeom prst="rect">
            <a:avLst/>
          </a:prstGeom>
          <a:noFill/>
          <a:ln w="9525">
            <a:noFill/>
            <a:miter lim="800000"/>
            <a:headEnd/>
            <a:tailEnd/>
          </a:ln>
          <a:effectLst>
            <a:outerShdw sx="1000" sy="1000" algn="ctr" rotWithShape="0">
              <a:srgbClr val="000000"/>
            </a:outerShdw>
          </a:effectLst>
        </p:spPr>
      </p:pic>
      <p:graphicFrame>
        <p:nvGraphicFramePr>
          <p:cNvPr id="6" name="Objekt 5"/>
          <p:cNvGraphicFramePr>
            <a:graphicFrameLocks noChangeAspect="1"/>
          </p:cNvGraphicFramePr>
          <p:nvPr>
            <p:extLst>
              <p:ext uri="{D42A27DB-BD31-4B8C-83A1-F6EECF244321}">
                <p14:modId xmlns:p14="http://schemas.microsoft.com/office/powerpoint/2010/main" val="474657201"/>
              </p:ext>
            </p:extLst>
          </p:nvPr>
        </p:nvGraphicFramePr>
        <p:xfrm>
          <a:off x="251521" y="2636912"/>
          <a:ext cx="8712968" cy="3428651"/>
        </p:xfrm>
        <a:graphic>
          <a:graphicData uri="http://schemas.openxmlformats.org/presentationml/2006/ole">
            <mc:AlternateContent xmlns:mc="http://schemas.openxmlformats.org/markup-compatibility/2006">
              <mc:Choice xmlns:v="urn:schemas-microsoft-com:vml" Requires="v">
                <p:oleObj spid="_x0000_s1039" name="List" r:id="rId5" imgW="7258170" imgH="2552762" progId="Excel.Sheet.12">
                  <p:embed/>
                </p:oleObj>
              </mc:Choice>
              <mc:Fallback>
                <p:oleObj name="List" r:id="rId5" imgW="7258170" imgH="2552762" progId="Excel.Sheet.12">
                  <p:embed/>
                  <p:pic>
                    <p:nvPicPr>
                      <p:cNvPr id="0" name=""/>
                      <p:cNvPicPr/>
                      <p:nvPr/>
                    </p:nvPicPr>
                    <p:blipFill>
                      <a:blip r:embed="rId6"/>
                      <a:stretch>
                        <a:fillRect/>
                      </a:stretch>
                    </p:blipFill>
                    <p:spPr>
                      <a:xfrm>
                        <a:off x="251521" y="2636912"/>
                        <a:ext cx="8712968" cy="3428651"/>
                      </a:xfrm>
                      <a:prstGeom prst="rect">
                        <a:avLst/>
                      </a:prstGeom>
                    </p:spPr>
                  </p:pic>
                </p:oleObj>
              </mc:Fallback>
            </mc:AlternateContent>
          </a:graphicData>
        </a:graphic>
      </p:graphicFrame>
    </p:spTree>
    <p:extLst>
      <p:ext uri="{BB962C8B-B14F-4D97-AF65-F5344CB8AC3E}">
        <p14:creationId xmlns:p14="http://schemas.microsoft.com/office/powerpoint/2010/main" val="384061011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dirty="0"/>
          </a:p>
        </p:txBody>
      </p:sp>
      <p:sp>
        <p:nvSpPr>
          <p:cNvPr id="3" name="Zástupný symbol pro obsah 2"/>
          <p:cNvSpPr>
            <a:spLocks noGrp="1"/>
          </p:cNvSpPr>
          <p:nvPr>
            <p:ph idx="1"/>
          </p:nvPr>
        </p:nvSpPr>
        <p:spPr>
          <a:xfrm>
            <a:off x="0" y="2708920"/>
            <a:ext cx="9144000" cy="4149080"/>
          </a:xfrm>
        </p:spPr>
        <p:txBody>
          <a:bodyPr>
            <a:normAutofit fontScale="92500" lnSpcReduction="10000"/>
          </a:bodyPr>
          <a:lstStyle/>
          <a:p>
            <a:pPr marL="432000" lvl="0" indent="-432000" algn="just">
              <a:lnSpc>
                <a:spcPct val="120000"/>
              </a:lnSpc>
              <a:spcBef>
                <a:spcPts val="600"/>
              </a:spcBef>
              <a:spcAft>
                <a:spcPts val="1200"/>
              </a:spcAft>
              <a:defRPr/>
            </a:pPr>
            <a:r>
              <a:rPr lang="cs-CZ" sz="4800" b="1" dirty="0">
                <a:solidFill>
                  <a:srgbClr val="371B03"/>
                </a:solidFill>
                <a:latin typeface="Arial" pitchFamily="34" charset="0"/>
                <a:cs typeface="Arial" pitchFamily="34" charset="0"/>
              </a:rPr>
              <a:t>Anotace</a:t>
            </a:r>
          </a:p>
          <a:p>
            <a:pPr lvl="0" algn="just">
              <a:lnSpc>
                <a:spcPct val="120000"/>
              </a:lnSpc>
              <a:spcBef>
                <a:spcPts val="600"/>
              </a:spcBef>
              <a:spcAft>
                <a:spcPts val="1200"/>
              </a:spcAft>
              <a:defRPr/>
            </a:pPr>
            <a:r>
              <a:rPr lang="cs-CZ" sz="1700" dirty="0">
                <a:solidFill>
                  <a:srgbClr val="371B03"/>
                </a:solidFill>
                <a:latin typeface="Arial" pitchFamily="34" charset="0"/>
                <a:cs typeface="Arial" pitchFamily="34" charset="0"/>
              </a:rPr>
              <a:t>Materiál je určen pro </a:t>
            </a:r>
            <a:r>
              <a:rPr lang="cs-CZ" sz="1700" dirty="0" smtClean="0">
                <a:solidFill>
                  <a:srgbClr val="371B03"/>
                </a:solidFill>
                <a:latin typeface="Arial" pitchFamily="34" charset="0"/>
                <a:cs typeface="Arial" pitchFamily="34" charset="0"/>
              </a:rPr>
              <a:t>1. nebo 2.ročník všech </a:t>
            </a:r>
            <a:r>
              <a:rPr lang="cs-CZ" sz="1700" dirty="0">
                <a:solidFill>
                  <a:srgbClr val="371B03"/>
                </a:solidFill>
                <a:latin typeface="Arial" pitchFamily="34" charset="0"/>
                <a:cs typeface="Arial" pitchFamily="34" charset="0"/>
              </a:rPr>
              <a:t>studijních </a:t>
            </a:r>
            <a:r>
              <a:rPr lang="cs-CZ" sz="1700" dirty="0" smtClean="0">
                <a:solidFill>
                  <a:srgbClr val="371B03"/>
                </a:solidFill>
                <a:latin typeface="Arial" pitchFamily="34" charset="0"/>
                <a:cs typeface="Arial" pitchFamily="34" charset="0"/>
              </a:rPr>
              <a:t>maturitních i učebních </a:t>
            </a:r>
            <a:r>
              <a:rPr lang="cs-CZ" sz="1700" dirty="0">
                <a:solidFill>
                  <a:srgbClr val="371B03"/>
                </a:solidFill>
                <a:latin typeface="Arial" pitchFamily="34" charset="0"/>
                <a:cs typeface="Arial" pitchFamily="34" charset="0"/>
              </a:rPr>
              <a:t>oborů předmětu </a:t>
            </a:r>
            <a:r>
              <a:rPr lang="cs-CZ" sz="1700" dirty="0" smtClean="0">
                <a:solidFill>
                  <a:srgbClr val="371B03"/>
                </a:solidFill>
                <a:latin typeface="Arial" pitchFamily="34" charset="0"/>
                <a:cs typeface="Arial" pitchFamily="34" charset="0"/>
              </a:rPr>
              <a:t>INFORMAČNÍ A KOMUNIKAČNÍ TECHNOLOGIE jako začátek celé výuky práce s počítačem.  </a:t>
            </a:r>
            <a:r>
              <a:rPr lang="cs-CZ" sz="1700" dirty="0">
                <a:solidFill>
                  <a:srgbClr val="371B03"/>
                </a:solidFill>
                <a:latin typeface="Arial" pitchFamily="34" charset="0"/>
                <a:cs typeface="Arial" pitchFamily="34" charset="0"/>
              </a:rPr>
              <a:t>Inovuje výuku použitím multimediálních pomůcek – prezentace s </a:t>
            </a:r>
            <a:r>
              <a:rPr lang="cs-CZ" sz="1700" dirty="0" smtClean="0">
                <a:solidFill>
                  <a:srgbClr val="371B03"/>
                </a:solidFill>
                <a:latin typeface="Arial" pitchFamily="34" charset="0"/>
                <a:cs typeface="Arial" pitchFamily="34" charset="0"/>
              </a:rPr>
              <a:t> </a:t>
            </a:r>
            <a:r>
              <a:rPr lang="cs-CZ" sz="1700" dirty="0">
                <a:solidFill>
                  <a:srgbClr val="371B03"/>
                </a:solidFill>
                <a:latin typeface="Arial" pitchFamily="34" charset="0"/>
                <a:cs typeface="Arial" pitchFamily="34" charset="0"/>
              </a:rPr>
              <a:t>textem podporujícím výklad učitele.</a:t>
            </a:r>
          </a:p>
          <a:p>
            <a:pPr marL="432000" lvl="0" indent="-432000" algn="just">
              <a:lnSpc>
                <a:spcPct val="120000"/>
              </a:lnSpc>
              <a:spcBef>
                <a:spcPts val="600"/>
              </a:spcBef>
              <a:spcAft>
                <a:spcPts val="1200"/>
              </a:spcAft>
              <a:defRPr/>
            </a:pPr>
            <a:r>
              <a:rPr lang="cs-CZ" sz="4800" b="1" dirty="0">
                <a:solidFill>
                  <a:srgbClr val="371B03"/>
                </a:solidFill>
                <a:latin typeface="Arial" pitchFamily="34" charset="0"/>
                <a:cs typeface="Arial" pitchFamily="34" charset="0"/>
              </a:rPr>
              <a:t>Metodický pokyn</a:t>
            </a:r>
          </a:p>
          <a:p>
            <a:pPr lvl="0" algn="just">
              <a:lnSpc>
                <a:spcPct val="120000"/>
              </a:lnSpc>
              <a:spcBef>
                <a:spcPts val="600"/>
              </a:spcBef>
              <a:spcAft>
                <a:spcPts val="1200"/>
              </a:spcAft>
              <a:defRPr/>
            </a:pPr>
            <a:r>
              <a:rPr lang="cs-CZ" sz="1700" dirty="0">
                <a:solidFill>
                  <a:srgbClr val="371B03"/>
                </a:solidFill>
                <a:latin typeface="Arial" pitchFamily="34" charset="0"/>
                <a:cs typeface="Arial" pitchFamily="34" charset="0"/>
              </a:rPr>
              <a:t>Materiál používá učitel při výkladu – pro větší názornost a atraktivnost </a:t>
            </a:r>
            <a:r>
              <a:rPr lang="cs-CZ" sz="1700" dirty="0" smtClean="0">
                <a:solidFill>
                  <a:srgbClr val="371B03"/>
                </a:solidFill>
                <a:latin typeface="Arial" pitchFamily="34" charset="0"/>
                <a:cs typeface="Arial" pitchFamily="34" charset="0"/>
              </a:rPr>
              <a:t>výuky. </a:t>
            </a:r>
            <a:r>
              <a:rPr lang="cs-CZ" sz="1700" dirty="0">
                <a:solidFill>
                  <a:srgbClr val="371B03"/>
                </a:solidFill>
                <a:latin typeface="Arial" pitchFamily="34" charset="0"/>
                <a:cs typeface="Arial" pitchFamily="34" charset="0"/>
              </a:rPr>
              <a:t>Zároveň jej mohou využívat žáci pro domácí přípravu na výuku.</a:t>
            </a:r>
          </a:p>
          <a:p>
            <a:endParaRPr lang="cs-CZ" sz="1700" dirty="0" smtClean="0">
              <a:solidFill>
                <a:schemeClr val="accent6">
                  <a:lumMod val="50000"/>
                </a:schemeClr>
              </a:solidFill>
            </a:endParaRPr>
          </a:p>
          <a:p>
            <a:pPr marL="0" indent="0">
              <a:buNone/>
            </a:pPr>
            <a:endParaRPr lang="cs-CZ" dirty="0">
              <a:solidFill>
                <a:schemeClr val="accent6">
                  <a:lumMod val="50000"/>
                </a:schemeClr>
              </a:solidFill>
            </a:endParaRPr>
          </a:p>
        </p:txBody>
      </p:sp>
      <p:pic>
        <p:nvPicPr>
          <p:cNvPr id="4" name="obrázek 1" descr="OPVK_hor_zakladni_logolink_RGB_cz.jpg"/>
          <p:cNvPicPr>
            <a:picLocks noGrp="1" noChangeAspect="1" noChangeArrowheads="1"/>
          </p:cNvPicPr>
          <p:nvPr>
            <p:ph idx="1"/>
          </p:nvPr>
        </p:nvPicPr>
        <p:blipFill>
          <a:blip r:embed="rId2">
            <a:lum bright="10000" contrast="16000"/>
          </a:blip>
          <a:stretch>
            <a:fillRect/>
          </a:stretch>
        </p:blipFill>
        <p:spPr bwMode="auto">
          <a:xfrm>
            <a:off x="0" y="8210"/>
            <a:ext cx="9143999" cy="1996962"/>
          </a:xfrm>
          <a:prstGeom prst="rect">
            <a:avLst/>
          </a:prstGeom>
          <a:noFill/>
          <a:ln w="9525">
            <a:noFill/>
            <a:miter lim="800000"/>
            <a:headEnd/>
            <a:tailEnd/>
          </a:ln>
          <a:effectLst>
            <a:outerShdw sx="1000" sy="1000" algn="ctr" rotWithShape="0">
              <a:srgbClr val="000000"/>
            </a:outerShdw>
          </a:effectLst>
        </p:spPr>
      </p:pic>
    </p:spTree>
    <p:extLst>
      <p:ext uri="{BB962C8B-B14F-4D97-AF65-F5344CB8AC3E}">
        <p14:creationId xmlns:p14="http://schemas.microsoft.com/office/powerpoint/2010/main" val="325453597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solidFill>
                  <a:schemeClr val="accent6">
                    <a:lumMod val="50000"/>
                  </a:schemeClr>
                </a:solidFill>
              </a:rPr>
              <a:t>Provozní řád počítačových učeben</a:t>
            </a:r>
            <a:endParaRPr lang="cs-CZ" dirty="0">
              <a:solidFill>
                <a:schemeClr val="accent6">
                  <a:lumMod val="50000"/>
                </a:schemeClr>
              </a:solidFill>
            </a:endParaRPr>
          </a:p>
        </p:txBody>
      </p:sp>
      <p:sp>
        <p:nvSpPr>
          <p:cNvPr id="3" name="Zástupný symbol pro obsah 2"/>
          <p:cNvSpPr>
            <a:spLocks noGrp="1"/>
          </p:cNvSpPr>
          <p:nvPr>
            <p:ph idx="1"/>
          </p:nvPr>
        </p:nvSpPr>
        <p:spPr/>
        <p:txBody>
          <a:bodyPr/>
          <a:lstStyle/>
          <a:p>
            <a:pPr marL="0" indent="0" algn="ctr">
              <a:buNone/>
            </a:pPr>
            <a:endParaRPr lang="cs-CZ" dirty="0" smtClean="0"/>
          </a:p>
          <a:p>
            <a:pPr marL="0" indent="0" algn="ctr">
              <a:buNone/>
            </a:pPr>
            <a:r>
              <a:rPr lang="cs-CZ" b="1" dirty="0" smtClean="0"/>
              <a:t>1.</a:t>
            </a:r>
          </a:p>
          <a:p>
            <a:pPr marL="0" lvl="0" indent="0" algn="ctr">
              <a:buNone/>
            </a:pPr>
            <a:r>
              <a:rPr lang="cs-CZ" b="1" dirty="0"/>
              <a:t>Do učebny vstupují žáci přezutí a pouze v přítomnosti vyučujícího a ihned zasedají na svá pracoviště dle zasedacího pořádku. V případě nepřezutí jsou žáci řešeni dle školního řádu.</a:t>
            </a:r>
          </a:p>
          <a:p>
            <a:pPr marL="0" indent="0" algn="ctr">
              <a:buNone/>
            </a:pPr>
            <a:endParaRPr lang="cs-CZ" b="1" dirty="0"/>
          </a:p>
        </p:txBody>
      </p:sp>
    </p:spTree>
    <p:extLst>
      <p:ext uri="{BB962C8B-B14F-4D97-AF65-F5344CB8AC3E}">
        <p14:creationId xmlns:p14="http://schemas.microsoft.com/office/powerpoint/2010/main" val="32548936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solidFill>
                  <a:schemeClr val="accent6">
                    <a:lumMod val="50000"/>
                  </a:schemeClr>
                </a:solidFill>
              </a:rPr>
              <a:t>Provozní řád počítačových učeben</a:t>
            </a:r>
            <a:endParaRPr lang="cs-CZ" dirty="0"/>
          </a:p>
        </p:txBody>
      </p:sp>
      <p:sp>
        <p:nvSpPr>
          <p:cNvPr id="3" name="Zástupný symbol pro obsah 2"/>
          <p:cNvSpPr>
            <a:spLocks noGrp="1"/>
          </p:cNvSpPr>
          <p:nvPr>
            <p:ph idx="1"/>
          </p:nvPr>
        </p:nvSpPr>
        <p:spPr/>
        <p:txBody>
          <a:bodyPr/>
          <a:lstStyle/>
          <a:p>
            <a:pPr marL="0" indent="0" algn="ctr">
              <a:buNone/>
            </a:pPr>
            <a:endParaRPr lang="cs-CZ" dirty="0" smtClean="0"/>
          </a:p>
          <a:p>
            <a:pPr marL="0" indent="0" algn="ctr">
              <a:buNone/>
            </a:pPr>
            <a:r>
              <a:rPr lang="cs-CZ" dirty="0" smtClean="0"/>
              <a:t>2.</a:t>
            </a:r>
          </a:p>
          <a:p>
            <a:pPr marL="0" indent="0" algn="ctr">
              <a:buNone/>
            </a:pPr>
            <a:r>
              <a:rPr lang="cs-CZ" b="1" dirty="0"/>
              <a:t>Po příchodu do učebny je žák povinen zkontrolovat stav pracoviště a případné nedostatky ihned oznámit vyučujícímu. Pokud to neučiní, vystavuje se možnému nebezpečí postihu.</a:t>
            </a:r>
          </a:p>
          <a:p>
            <a:pPr marL="0" indent="0" algn="ctr">
              <a:buNone/>
            </a:pPr>
            <a:endParaRPr lang="cs-CZ" dirty="0"/>
          </a:p>
        </p:txBody>
      </p:sp>
    </p:spTree>
    <p:extLst>
      <p:ext uri="{BB962C8B-B14F-4D97-AF65-F5344CB8AC3E}">
        <p14:creationId xmlns:p14="http://schemas.microsoft.com/office/powerpoint/2010/main" val="108461432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solidFill>
                  <a:schemeClr val="accent6">
                    <a:lumMod val="50000"/>
                  </a:schemeClr>
                </a:solidFill>
              </a:rPr>
              <a:t>Provozní řád počítačových učeben</a:t>
            </a:r>
            <a:endParaRPr lang="cs-CZ" dirty="0"/>
          </a:p>
        </p:txBody>
      </p:sp>
      <p:sp>
        <p:nvSpPr>
          <p:cNvPr id="3" name="Zástupný symbol pro obsah 2"/>
          <p:cNvSpPr>
            <a:spLocks noGrp="1"/>
          </p:cNvSpPr>
          <p:nvPr>
            <p:ph idx="1"/>
          </p:nvPr>
        </p:nvSpPr>
        <p:spPr/>
        <p:txBody>
          <a:bodyPr/>
          <a:lstStyle/>
          <a:p>
            <a:pPr marL="0" indent="0" algn="ctr">
              <a:buNone/>
            </a:pPr>
            <a:endParaRPr lang="cs-CZ" dirty="0" smtClean="0"/>
          </a:p>
          <a:p>
            <a:pPr marL="0" indent="0" algn="ctr">
              <a:buNone/>
            </a:pPr>
            <a:r>
              <a:rPr lang="cs-CZ" dirty="0" smtClean="0"/>
              <a:t>3.</a:t>
            </a:r>
          </a:p>
          <a:p>
            <a:pPr marL="0" indent="0" algn="ctr">
              <a:buNone/>
            </a:pPr>
            <a:r>
              <a:rPr lang="cs-CZ" b="1" dirty="0"/>
              <a:t>V průběhu vyučování je žák povinen dodržovat předepsaný zasedací pořádek po celý průběh vyučovací hodiny. Přesednout si je možno jen po dohodě s vyučujícím. Pohyb žáků po učebně je možno jen se souhlasem vyučujícího.</a:t>
            </a:r>
          </a:p>
        </p:txBody>
      </p:sp>
    </p:spTree>
    <p:extLst>
      <p:ext uri="{BB962C8B-B14F-4D97-AF65-F5344CB8AC3E}">
        <p14:creationId xmlns:p14="http://schemas.microsoft.com/office/powerpoint/2010/main" val="426032887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solidFill>
                  <a:schemeClr val="accent6">
                    <a:lumMod val="50000"/>
                  </a:schemeClr>
                </a:solidFill>
              </a:rPr>
              <a:t>Provozní řád počítačových učeben</a:t>
            </a:r>
            <a:endParaRPr lang="cs-CZ" dirty="0"/>
          </a:p>
        </p:txBody>
      </p:sp>
      <p:sp>
        <p:nvSpPr>
          <p:cNvPr id="3" name="Zástupný symbol pro obsah 2"/>
          <p:cNvSpPr>
            <a:spLocks noGrp="1"/>
          </p:cNvSpPr>
          <p:nvPr>
            <p:ph idx="1"/>
          </p:nvPr>
        </p:nvSpPr>
        <p:spPr/>
        <p:txBody>
          <a:bodyPr>
            <a:normAutofit lnSpcReduction="10000"/>
          </a:bodyPr>
          <a:lstStyle/>
          <a:p>
            <a:pPr marL="0" indent="0" algn="ctr">
              <a:buNone/>
            </a:pPr>
            <a:r>
              <a:rPr lang="cs-CZ" dirty="0" smtClean="0"/>
              <a:t>4.</a:t>
            </a:r>
          </a:p>
          <a:p>
            <a:pPr marL="0" indent="0" algn="ctr">
              <a:buNone/>
            </a:pPr>
            <a:r>
              <a:rPr lang="cs-CZ" dirty="0"/>
              <a:t>	</a:t>
            </a:r>
            <a:r>
              <a:rPr lang="cs-CZ" b="1" dirty="0"/>
              <a:t>S sebou mohou mít žáci pouze učební pomůcky, popř. školní tašku, která je v době výuku umístěna na zemi na svém pracovišti, na učebně 72 je umístěna pod projektovým plátnem (i přilby na motocykl). Nejsou povoleny kabáty, boty, potraviny apod. Na učebně je zakázáno jíst. Pití je povoleno jen se souhlasem vyučujícího.</a:t>
            </a:r>
          </a:p>
          <a:p>
            <a:pPr marL="0" indent="0" algn="ctr">
              <a:buNone/>
            </a:pPr>
            <a:endParaRPr lang="cs-CZ" b="1" dirty="0"/>
          </a:p>
        </p:txBody>
      </p:sp>
    </p:spTree>
    <p:extLst>
      <p:ext uri="{BB962C8B-B14F-4D97-AF65-F5344CB8AC3E}">
        <p14:creationId xmlns:p14="http://schemas.microsoft.com/office/powerpoint/2010/main" val="15389346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solidFill>
                  <a:schemeClr val="accent6">
                    <a:lumMod val="50000"/>
                  </a:schemeClr>
                </a:solidFill>
              </a:rPr>
              <a:t>Provozní řád počítačových učeben</a:t>
            </a:r>
            <a:endParaRPr lang="cs-CZ" dirty="0"/>
          </a:p>
        </p:txBody>
      </p:sp>
      <p:sp>
        <p:nvSpPr>
          <p:cNvPr id="3" name="Zástupný symbol pro obsah 2"/>
          <p:cNvSpPr>
            <a:spLocks noGrp="1"/>
          </p:cNvSpPr>
          <p:nvPr>
            <p:ph idx="1"/>
          </p:nvPr>
        </p:nvSpPr>
        <p:spPr/>
        <p:txBody>
          <a:bodyPr/>
          <a:lstStyle/>
          <a:p>
            <a:pPr marL="0" indent="0" algn="ctr">
              <a:buNone/>
            </a:pPr>
            <a:endParaRPr lang="cs-CZ" dirty="0" smtClean="0"/>
          </a:p>
          <a:p>
            <a:pPr marL="0" indent="0" algn="ctr">
              <a:buNone/>
            </a:pPr>
            <a:r>
              <a:rPr lang="cs-CZ" dirty="0" smtClean="0"/>
              <a:t>5.</a:t>
            </a:r>
          </a:p>
          <a:p>
            <a:pPr marL="0" indent="0" algn="ctr">
              <a:buNone/>
            </a:pPr>
            <a:r>
              <a:rPr lang="cs-CZ" b="1" dirty="0"/>
              <a:t>Pokud vznikne žákovi v průběhu práce nějaký problém, neřeší ho sám, ale zvednutou rukou volá vyučujícího.</a:t>
            </a:r>
          </a:p>
          <a:p>
            <a:pPr marL="0" indent="0" algn="ctr">
              <a:buNone/>
            </a:pPr>
            <a:endParaRPr lang="cs-CZ" dirty="0"/>
          </a:p>
        </p:txBody>
      </p:sp>
    </p:spTree>
    <p:extLst>
      <p:ext uri="{BB962C8B-B14F-4D97-AF65-F5344CB8AC3E}">
        <p14:creationId xmlns:p14="http://schemas.microsoft.com/office/powerpoint/2010/main" val="148229592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solidFill>
                  <a:schemeClr val="accent6">
                    <a:lumMod val="50000"/>
                  </a:schemeClr>
                </a:solidFill>
              </a:rPr>
              <a:t>Provozní řád počítačových učeben</a:t>
            </a:r>
            <a:endParaRPr lang="cs-CZ" dirty="0"/>
          </a:p>
        </p:txBody>
      </p:sp>
      <p:sp>
        <p:nvSpPr>
          <p:cNvPr id="3" name="Zástupný symbol pro obsah 2"/>
          <p:cNvSpPr>
            <a:spLocks noGrp="1"/>
          </p:cNvSpPr>
          <p:nvPr>
            <p:ph idx="1"/>
          </p:nvPr>
        </p:nvSpPr>
        <p:spPr/>
        <p:txBody>
          <a:bodyPr/>
          <a:lstStyle/>
          <a:p>
            <a:pPr marL="0" indent="0" algn="ctr">
              <a:buNone/>
            </a:pPr>
            <a:endParaRPr lang="cs-CZ" dirty="0" smtClean="0"/>
          </a:p>
          <a:p>
            <a:pPr marL="0" indent="0" algn="ctr">
              <a:buNone/>
            </a:pPr>
            <a:r>
              <a:rPr lang="cs-CZ" dirty="0" smtClean="0"/>
              <a:t>6.</a:t>
            </a:r>
          </a:p>
          <a:p>
            <a:pPr marL="0" indent="0" algn="ctr">
              <a:buNone/>
            </a:pPr>
            <a:r>
              <a:rPr lang="cs-CZ" b="1" dirty="0"/>
              <a:t>Je zakázáno kopírování na/z harddisku bez vědomí vyučujícího. Pokud by bylo zjištěno, že žák způsobil zavirování počítače, bude v souladu se školním řádem přísně potrestán.</a:t>
            </a:r>
          </a:p>
          <a:p>
            <a:pPr marL="0" indent="0" algn="ctr">
              <a:buNone/>
            </a:pPr>
            <a:endParaRPr lang="cs-CZ" b="1" dirty="0"/>
          </a:p>
        </p:txBody>
      </p:sp>
    </p:spTree>
    <p:extLst>
      <p:ext uri="{BB962C8B-B14F-4D97-AF65-F5344CB8AC3E}">
        <p14:creationId xmlns:p14="http://schemas.microsoft.com/office/powerpoint/2010/main" val="167849914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solidFill>
                  <a:schemeClr val="accent6">
                    <a:lumMod val="50000"/>
                  </a:schemeClr>
                </a:solidFill>
              </a:rPr>
              <a:t>Provozní řád počítačových učeben</a:t>
            </a:r>
            <a:endParaRPr lang="cs-CZ" dirty="0"/>
          </a:p>
        </p:txBody>
      </p:sp>
      <p:sp>
        <p:nvSpPr>
          <p:cNvPr id="3" name="Zástupný symbol pro obsah 2"/>
          <p:cNvSpPr>
            <a:spLocks noGrp="1"/>
          </p:cNvSpPr>
          <p:nvPr>
            <p:ph idx="1"/>
          </p:nvPr>
        </p:nvSpPr>
        <p:spPr/>
        <p:txBody>
          <a:bodyPr/>
          <a:lstStyle/>
          <a:p>
            <a:pPr marL="0" indent="0" algn="ctr">
              <a:buNone/>
            </a:pPr>
            <a:endParaRPr lang="cs-CZ" dirty="0" smtClean="0"/>
          </a:p>
          <a:p>
            <a:pPr marL="0" indent="0" algn="ctr">
              <a:buNone/>
            </a:pPr>
            <a:r>
              <a:rPr lang="cs-CZ" dirty="0" smtClean="0"/>
              <a:t>7.</a:t>
            </a:r>
          </a:p>
          <a:p>
            <a:pPr marL="0" indent="0" algn="ctr">
              <a:buNone/>
            </a:pPr>
            <a:r>
              <a:rPr lang="cs-CZ" b="1" dirty="0"/>
              <a:t>Jakákoliv škoda vzniklá z nedbalosti, nebo zlého úmyslu žáka bude odstraněna na jeho vlastní náklady.</a:t>
            </a:r>
          </a:p>
          <a:p>
            <a:pPr marL="0" indent="0" algn="ctr">
              <a:buNone/>
            </a:pPr>
            <a:endParaRPr lang="cs-CZ" b="1" dirty="0"/>
          </a:p>
        </p:txBody>
      </p:sp>
    </p:spTree>
    <p:extLst>
      <p:ext uri="{BB962C8B-B14F-4D97-AF65-F5344CB8AC3E}">
        <p14:creationId xmlns:p14="http://schemas.microsoft.com/office/powerpoint/2010/main" val="335285288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95536" y="260648"/>
            <a:ext cx="8229600" cy="1143000"/>
          </a:xfrm>
        </p:spPr>
        <p:txBody>
          <a:bodyPr/>
          <a:lstStyle/>
          <a:p>
            <a:r>
              <a:rPr lang="cs-CZ" dirty="0" smtClean="0">
                <a:solidFill>
                  <a:schemeClr val="accent6">
                    <a:lumMod val="50000"/>
                  </a:schemeClr>
                </a:solidFill>
              </a:rPr>
              <a:t>Provozní řád počítačových učeben</a:t>
            </a:r>
            <a:endParaRPr lang="cs-CZ" dirty="0"/>
          </a:p>
        </p:txBody>
      </p:sp>
      <p:sp>
        <p:nvSpPr>
          <p:cNvPr id="3" name="Zástupný symbol pro obsah 2"/>
          <p:cNvSpPr>
            <a:spLocks noGrp="1"/>
          </p:cNvSpPr>
          <p:nvPr>
            <p:ph idx="1"/>
          </p:nvPr>
        </p:nvSpPr>
        <p:spPr/>
        <p:txBody>
          <a:bodyPr/>
          <a:lstStyle/>
          <a:p>
            <a:pPr marL="0" indent="0" algn="ctr">
              <a:buNone/>
            </a:pPr>
            <a:endParaRPr lang="cs-CZ" dirty="0" smtClean="0"/>
          </a:p>
          <a:p>
            <a:pPr marL="0" indent="0" algn="ctr">
              <a:buNone/>
            </a:pPr>
            <a:r>
              <a:rPr lang="cs-CZ" dirty="0" smtClean="0"/>
              <a:t>8.</a:t>
            </a:r>
          </a:p>
          <a:p>
            <a:pPr marL="0" indent="0" algn="ctr">
              <a:buNone/>
            </a:pPr>
            <a:endParaRPr lang="cs-CZ" sz="1400" dirty="0" smtClean="0"/>
          </a:p>
          <a:p>
            <a:pPr marL="0" lvl="0" indent="0" algn="ctr">
              <a:buNone/>
            </a:pPr>
            <a:r>
              <a:rPr lang="cs-CZ" b="1" dirty="0"/>
              <a:t>Při odchodu z učebny žák zkontroluje a urovná pracoviště, vyučující provede kontrolu, počítače odhlásí nebo vypne a učebnu zamkne.</a:t>
            </a:r>
          </a:p>
          <a:p>
            <a:pPr marL="0" indent="0" algn="ctr">
              <a:buNone/>
            </a:pPr>
            <a:r>
              <a:rPr lang="cs-CZ" b="1" dirty="0"/>
              <a:t> </a:t>
            </a:r>
          </a:p>
          <a:p>
            <a:pPr marL="0" indent="0" algn="ctr">
              <a:buNone/>
            </a:pPr>
            <a:endParaRPr lang="cs-CZ" dirty="0"/>
          </a:p>
        </p:txBody>
      </p:sp>
    </p:spTree>
    <p:extLst>
      <p:ext uri="{BB962C8B-B14F-4D97-AF65-F5344CB8AC3E}">
        <p14:creationId xmlns:p14="http://schemas.microsoft.com/office/powerpoint/2010/main" val="115806044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solidFill>
                  <a:schemeClr val="accent6">
                    <a:lumMod val="50000"/>
                  </a:schemeClr>
                </a:solidFill>
              </a:rPr>
              <a:t>Provozní řád počítačových učeben</a:t>
            </a:r>
            <a:endParaRPr lang="cs-CZ" dirty="0"/>
          </a:p>
        </p:txBody>
      </p:sp>
      <p:sp>
        <p:nvSpPr>
          <p:cNvPr id="3" name="Zástupný symbol pro obsah 2"/>
          <p:cNvSpPr>
            <a:spLocks noGrp="1"/>
          </p:cNvSpPr>
          <p:nvPr>
            <p:ph idx="1"/>
          </p:nvPr>
        </p:nvSpPr>
        <p:spPr/>
        <p:txBody>
          <a:bodyPr/>
          <a:lstStyle/>
          <a:p>
            <a:pPr marL="0" indent="0" algn="ctr">
              <a:buNone/>
            </a:pPr>
            <a:endParaRPr lang="cs-CZ" dirty="0" smtClean="0"/>
          </a:p>
          <a:p>
            <a:pPr marL="0" indent="0" algn="ctr">
              <a:buNone/>
            </a:pPr>
            <a:r>
              <a:rPr lang="cs-CZ" dirty="0" smtClean="0"/>
              <a:t>9.</a:t>
            </a:r>
          </a:p>
          <a:p>
            <a:pPr marL="0" indent="0" algn="ctr">
              <a:buNone/>
            </a:pPr>
            <a:endParaRPr lang="cs-CZ" sz="2000" dirty="0" smtClean="0"/>
          </a:p>
          <a:p>
            <a:pPr marL="0" lvl="0" indent="0" algn="ctr">
              <a:buNone/>
            </a:pPr>
            <a:r>
              <a:rPr lang="cs-CZ" b="1" dirty="0"/>
              <a:t>Další rozšiřující požadavky na práci v učebně sdělí žákům vyučující.</a:t>
            </a:r>
          </a:p>
          <a:p>
            <a:pPr marL="0" indent="0">
              <a:buNone/>
            </a:pPr>
            <a:r>
              <a:rPr lang="cs-CZ" b="1" dirty="0"/>
              <a:t> </a:t>
            </a:r>
          </a:p>
          <a:p>
            <a:pPr marL="0" indent="0" algn="ctr">
              <a:buNone/>
            </a:pPr>
            <a:endParaRPr lang="cs-CZ" dirty="0"/>
          </a:p>
        </p:txBody>
      </p:sp>
    </p:spTree>
    <p:extLst>
      <p:ext uri="{BB962C8B-B14F-4D97-AF65-F5344CB8AC3E}">
        <p14:creationId xmlns:p14="http://schemas.microsoft.com/office/powerpoint/2010/main" val="177616339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solidFill>
                  <a:schemeClr val="accent6">
                    <a:lumMod val="50000"/>
                  </a:schemeClr>
                </a:solidFill>
              </a:rPr>
              <a:t>Provozní řád počítačových učeben</a:t>
            </a:r>
            <a:endParaRPr lang="cs-CZ" dirty="0"/>
          </a:p>
        </p:txBody>
      </p:sp>
      <p:sp>
        <p:nvSpPr>
          <p:cNvPr id="3" name="Zástupný symbol pro obsah 2"/>
          <p:cNvSpPr>
            <a:spLocks noGrp="1"/>
          </p:cNvSpPr>
          <p:nvPr>
            <p:ph idx="1"/>
          </p:nvPr>
        </p:nvSpPr>
        <p:spPr/>
        <p:txBody>
          <a:bodyPr/>
          <a:lstStyle/>
          <a:p>
            <a:pPr marL="0" indent="0" algn="ctr">
              <a:buNone/>
            </a:pPr>
            <a:endParaRPr lang="cs-CZ" dirty="0" smtClean="0"/>
          </a:p>
          <a:p>
            <a:pPr marL="0" indent="0" algn="ctr">
              <a:buNone/>
            </a:pPr>
            <a:r>
              <a:rPr lang="cs-CZ" dirty="0" smtClean="0"/>
              <a:t>10.</a:t>
            </a:r>
          </a:p>
          <a:p>
            <a:pPr marL="0" indent="0" algn="ctr">
              <a:buNone/>
            </a:pPr>
            <a:endParaRPr lang="cs-CZ" sz="1200" dirty="0" smtClean="0"/>
          </a:p>
          <a:p>
            <a:pPr marL="0" indent="0" algn="ctr">
              <a:buNone/>
            </a:pPr>
            <a:r>
              <a:rPr lang="cs-CZ" b="1" dirty="0"/>
              <a:t>Žáci byli seznámeni s bezpečností práce, používáním elektrických zařízení na učebně a umístění protipožárních hasičských prostředků.</a:t>
            </a:r>
          </a:p>
        </p:txBody>
      </p:sp>
    </p:spTree>
    <p:extLst>
      <p:ext uri="{BB962C8B-B14F-4D97-AF65-F5344CB8AC3E}">
        <p14:creationId xmlns:p14="http://schemas.microsoft.com/office/powerpoint/2010/main" val="166398598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solidFill>
                  <a:schemeClr val="accent6">
                    <a:lumMod val="50000"/>
                  </a:schemeClr>
                </a:solidFill>
              </a:rPr>
              <a:t>Provozní řád počítačových učeben</a:t>
            </a:r>
            <a:endParaRPr lang="cs-CZ" dirty="0"/>
          </a:p>
        </p:txBody>
      </p:sp>
      <p:sp>
        <p:nvSpPr>
          <p:cNvPr id="3" name="Zástupný symbol pro obsah 2"/>
          <p:cNvSpPr>
            <a:spLocks noGrp="1"/>
          </p:cNvSpPr>
          <p:nvPr>
            <p:ph idx="1"/>
          </p:nvPr>
        </p:nvSpPr>
        <p:spPr>
          <a:xfrm>
            <a:off x="395536" y="1556792"/>
            <a:ext cx="8229600" cy="4525963"/>
          </a:xfrm>
        </p:spPr>
        <p:txBody>
          <a:bodyPr>
            <a:normAutofit lnSpcReduction="10000"/>
          </a:bodyPr>
          <a:lstStyle/>
          <a:p>
            <a:pPr marL="0" indent="0" algn="ctr">
              <a:buNone/>
            </a:pPr>
            <a:endParaRPr lang="cs-CZ" sz="1300" dirty="0" smtClean="0"/>
          </a:p>
          <a:p>
            <a:pPr marL="0" indent="0" algn="ctr">
              <a:buNone/>
            </a:pPr>
            <a:r>
              <a:rPr lang="cs-CZ" dirty="0" smtClean="0"/>
              <a:t>11.</a:t>
            </a:r>
          </a:p>
          <a:p>
            <a:pPr marL="0" lvl="0" indent="0" algn="ctr">
              <a:buNone/>
            </a:pPr>
            <a:r>
              <a:rPr lang="cs-CZ" b="1" dirty="0"/>
              <a:t>Správci učeben s výpočetní technikou zajistí, aby 2x týdně zůstaly po poslední vyučovací hodině všechny počítače spuštěné. Antivirová automatická kontrola bude nastavena odpoledne po vyučování správcem učebny. Následující den správce zkontroluje výsledek kontroly. Není-li přítomen, pověří např. prvního vyučujícího. </a:t>
            </a:r>
          </a:p>
          <a:p>
            <a:pPr marL="0" indent="0" algn="ctr">
              <a:buNone/>
            </a:pPr>
            <a:endParaRPr lang="cs-CZ" dirty="0" smtClean="0"/>
          </a:p>
        </p:txBody>
      </p:sp>
    </p:spTree>
    <p:extLst>
      <p:ext uri="{BB962C8B-B14F-4D97-AF65-F5344CB8AC3E}">
        <p14:creationId xmlns:p14="http://schemas.microsoft.com/office/powerpoint/2010/main" val="397820309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solidFill>
                  <a:schemeClr val="accent6">
                    <a:lumMod val="50000"/>
                  </a:schemeClr>
                </a:solidFill>
              </a:rPr>
              <a:t>Provozní řád počítačových učeben</a:t>
            </a:r>
            <a:endParaRPr lang="cs-CZ" dirty="0"/>
          </a:p>
        </p:txBody>
      </p:sp>
      <p:sp>
        <p:nvSpPr>
          <p:cNvPr id="3" name="Zástupný symbol pro obsah 2"/>
          <p:cNvSpPr>
            <a:spLocks noGrp="1"/>
          </p:cNvSpPr>
          <p:nvPr>
            <p:ph idx="1"/>
          </p:nvPr>
        </p:nvSpPr>
        <p:spPr/>
        <p:txBody>
          <a:bodyPr/>
          <a:lstStyle/>
          <a:p>
            <a:pPr marL="0" indent="0" algn="ctr">
              <a:buNone/>
            </a:pPr>
            <a:endParaRPr lang="cs-CZ" dirty="0" smtClean="0"/>
          </a:p>
          <a:p>
            <a:pPr marL="0" indent="0" algn="ctr">
              <a:buNone/>
            </a:pPr>
            <a:r>
              <a:rPr lang="cs-CZ" dirty="0" smtClean="0"/>
              <a:t>12.</a:t>
            </a:r>
          </a:p>
          <a:p>
            <a:pPr marL="0" indent="0" algn="ctr">
              <a:buNone/>
            </a:pPr>
            <a:endParaRPr lang="cs-CZ" sz="2000" dirty="0" smtClean="0"/>
          </a:p>
          <a:p>
            <a:pPr marL="0" indent="0" algn="ctr">
              <a:buNone/>
            </a:pPr>
            <a:r>
              <a:rPr lang="cs-CZ" b="1" dirty="0"/>
              <a:t>Tento provozní řád je povinen respektovat každý žák i vyučující, který </a:t>
            </a:r>
            <a:r>
              <a:rPr lang="cs-CZ" b="1" dirty="0" smtClean="0"/>
              <a:t>na </a:t>
            </a:r>
            <a:r>
              <a:rPr lang="cs-CZ" b="1" dirty="0"/>
              <a:t>této učebně </a:t>
            </a:r>
            <a:r>
              <a:rPr lang="cs-CZ" b="1" dirty="0" smtClean="0"/>
              <a:t>pracuje nebo </a:t>
            </a:r>
            <a:r>
              <a:rPr lang="cs-CZ" b="1" dirty="0"/>
              <a:t>vyučuje.</a:t>
            </a:r>
          </a:p>
          <a:p>
            <a:pPr marL="0" indent="0" algn="ctr">
              <a:buNone/>
            </a:pPr>
            <a:endParaRPr lang="cs-CZ" dirty="0" smtClean="0"/>
          </a:p>
          <a:p>
            <a:pPr marL="0" indent="0" algn="ctr">
              <a:buNone/>
            </a:pPr>
            <a:endParaRPr lang="cs-CZ" dirty="0"/>
          </a:p>
        </p:txBody>
      </p:sp>
    </p:spTree>
    <p:extLst>
      <p:ext uri="{BB962C8B-B14F-4D97-AF65-F5344CB8AC3E}">
        <p14:creationId xmlns:p14="http://schemas.microsoft.com/office/powerpoint/2010/main" val="233141266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solidFill>
                  <a:schemeClr val="accent6">
                    <a:lumMod val="50000"/>
                  </a:schemeClr>
                </a:solidFill>
              </a:rPr>
              <a:t>Provozní řád počítačových učeben</a:t>
            </a:r>
            <a:endParaRPr lang="cs-CZ" dirty="0"/>
          </a:p>
        </p:txBody>
      </p:sp>
      <p:sp>
        <p:nvSpPr>
          <p:cNvPr id="3" name="Zástupný symbol pro obsah 2"/>
          <p:cNvSpPr>
            <a:spLocks noGrp="1"/>
          </p:cNvSpPr>
          <p:nvPr>
            <p:ph idx="1"/>
          </p:nvPr>
        </p:nvSpPr>
        <p:spPr>
          <a:xfrm>
            <a:off x="323528" y="1556792"/>
            <a:ext cx="8229600" cy="4525963"/>
          </a:xfrm>
        </p:spPr>
        <p:txBody>
          <a:bodyPr>
            <a:normAutofit/>
          </a:bodyPr>
          <a:lstStyle/>
          <a:p>
            <a:pPr marL="0" indent="0" algn="ctr">
              <a:buNone/>
            </a:pPr>
            <a:endParaRPr lang="cs-CZ" sz="3800" dirty="0" smtClean="0"/>
          </a:p>
          <a:p>
            <a:pPr marL="0" indent="0" algn="ctr">
              <a:buNone/>
            </a:pPr>
            <a:r>
              <a:rPr lang="cs-CZ" sz="4600" b="1" dirty="0" smtClean="0">
                <a:solidFill>
                  <a:srgbClr val="371B03"/>
                </a:solidFill>
                <a:effectLst>
                  <a:outerShdw blurRad="38100" dist="38100" dir="2700000" algn="tl">
                    <a:srgbClr val="000000">
                      <a:alpha val="43137"/>
                    </a:srgbClr>
                  </a:outerShdw>
                </a:effectLst>
              </a:rPr>
              <a:t>Tento provozní řád platí pro všechny počítačové učebny školy – učebny č.25, 27, 72.</a:t>
            </a:r>
          </a:p>
          <a:p>
            <a:pPr marL="0" indent="0" algn="ctr">
              <a:buNone/>
            </a:pPr>
            <a:endParaRPr lang="cs-CZ" b="1" dirty="0" smtClean="0">
              <a:solidFill>
                <a:srgbClr val="371B03"/>
              </a:solidFill>
              <a:effectLst>
                <a:outerShdw blurRad="38100" dist="38100" dir="2700000" algn="tl">
                  <a:srgbClr val="000000">
                    <a:alpha val="43137"/>
                  </a:srgbClr>
                </a:outerShdw>
              </a:effectLst>
            </a:endParaRPr>
          </a:p>
          <a:p>
            <a:pPr marL="0" indent="0" algn="ctr">
              <a:buNone/>
            </a:pPr>
            <a:endParaRPr lang="cs-CZ" b="1" dirty="0" smtClean="0">
              <a:solidFill>
                <a:srgbClr val="371B03"/>
              </a:solidFill>
              <a:effectLst>
                <a:outerShdw blurRad="38100" dist="38100" dir="2700000" algn="tl">
                  <a:srgbClr val="000000">
                    <a:alpha val="43137"/>
                  </a:srgbClr>
                </a:outerShdw>
              </a:effectLst>
            </a:endParaRPr>
          </a:p>
          <a:p>
            <a:pPr marL="0" indent="0" algn="ctr">
              <a:buNone/>
            </a:pPr>
            <a:endParaRPr lang="cs-CZ" b="1" dirty="0" smtClean="0">
              <a:solidFill>
                <a:srgbClr val="371B03"/>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74531813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a:solidFill>
                  <a:schemeClr val="accent6">
                    <a:lumMod val="50000"/>
                  </a:schemeClr>
                </a:solidFill>
              </a:rPr>
              <a:t>Provozní řád počítačových učeben</a:t>
            </a:r>
            <a:endParaRPr lang="cs-CZ" dirty="0"/>
          </a:p>
        </p:txBody>
      </p:sp>
      <p:sp>
        <p:nvSpPr>
          <p:cNvPr id="3" name="Zástupný symbol pro obsah 2"/>
          <p:cNvSpPr>
            <a:spLocks noGrp="1"/>
          </p:cNvSpPr>
          <p:nvPr>
            <p:ph idx="1"/>
          </p:nvPr>
        </p:nvSpPr>
        <p:spPr/>
        <p:txBody>
          <a:bodyPr/>
          <a:lstStyle/>
          <a:p>
            <a:pPr marL="0" indent="0" algn="ctr">
              <a:buNone/>
            </a:pPr>
            <a:endParaRPr lang="cs-CZ" b="1" dirty="0" smtClean="0">
              <a:solidFill>
                <a:schemeClr val="accent6">
                  <a:lumMod val="50000"/>
                </a:schemeClr>
              </a:solidFill>
            </a:endParaRPr>
          </a:p>
          <a:p>
            <a:pPr marL="0" indent="0" algn="ctr">
              <a:buNone/>
            </a:pPr>
            <a:r>
              <a:rPr lang="cs-CZ" b="1" dirty="0" smtClean="0">
                <a:solidFill>
                  <a:srgbClr val="371B03"/>
                </a:solidFill>
              </a:rPr>
              <a:t>Děkuji za vaši pozornost a předpokládám, </a:t>
            </a:r>
          </a:p>
          <a:p>
            <a:pPr marL="0" indent="0" algn="ctr">
              <a:buNone/>
            </a:pPr>
            <a:r>
              <a:rPr lang="cs-CZ" b="1" dirty="0" smtClean="0">
                <a:solidFill>
                  <a:srgbClr val="371B03"/>
                </a:solidFill>
              </a:rPr>
              <a:t>že se právě prostudovaným řádem učebny </a:t>
            </a:r>
          </a:p>
          <a:p>
            <a:pPr marL="0" indent="0" algn="ctr">
              <a:buNone/>
            </a:pPr>
            <a:r>
              <a:rPr lang="cs-CZ" b="1" dirty="0" smtClean="0">
                <a:solidFill>
                  <a:srgbClr val="371B03"/>
                </a:solidFill>
              </a:rPr>
              <a:t>budete striktně řídit.</a:t>
            </a:r>
            <a:endParaRPr lang="cs-CZ" b="1" dirty="0">
              <a:solidFill>
                <a:srgbClr val="371B03"/>
              </a:solidFill>
            </a:endParaRPr>
          </a:p>
        </p:txBody>
      </p:sp>
      <p:pic>
        <p:nvPicPr>
          <p:cNvPr id="4" name="Obrázek 3" descr="http://ts1.mm.bing.net/th?id=H.4530315422991655&amp;pid=1.9&amp;w=300&amp;h=300&amp;p=0"/>
          <p:cNvPicPr/>
          <p:nvPr/>
        </p:nvPicPr>
        <p:blipFill>
          <a:blip r:embed="rId2">
            <a:extLst>
              <a:ext uri="{28A0092B-C50C-407E-A947-70E740481C1C}">
                <a14:useLocalDpi xmlns:a14="http://schemas.microsoft.com/office/drawing/2010/main" val="0"/>
              </a:ext>
            </a:extLst>
          </a:blip>
          <a:srcRect/>
          <a:stretch>
            <a:fillRect/>
          </a:stretch>
        </p:blipFill>
        <p:spPr bwMode="auto">
          <a:xfrm>
            <a:off x="3533774" y="4077072"/>
            <a:ext cx="2406377" cy="2292474"/>
          </a:xfrm>
          <a:prstGeom prst="rect">
            <a:avLst/>
          </a:prstGeom>
          <a:noFill/>
          <a:ln>
            <a:noFill/>
          </a:ln>
        </p:spPr>
      </p:pic>
    </p:spTree>
    <p:extLst>
      <p:ext uri="{BB962C8B-B14F-4D97-AF65-F5344CB8AC3E}">
        <p14:creationId xmlns:p14="http://schemas.microsoft.com/office/powerpoint/2010/main" val="207194145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solidFill>
                  <a:schemeClr val="accent6">
                    <a:lumMod val="50000"/>
                  </a:schemeClr>
                </a:solidFill>
              </a:rPr>
              <a:t>Provozní řád počítačových učeben</a:t>
            </a:r>
            <a:endParaRPr lang="cs-CZ" dirty="0"/>
          </a:p>
        </p:txBody>
      </p:sp>
      <p:sp>
        <p:nvSpPr>
          <p:cNvPr id="3" name="Zástupný symbol pro obsah 2"/>
          <p:cNvSpPr>
            <a:spLocks noGrp="1"/>
          </p:cNvSpPr>
          <p:nvPr>
            <p:ph idx="1"/>
          </p:nvPr>
        </p:nvSpPr>
        <p:spPr/>
        <p:txBody>
          <a:bodyPr/>
          <a:lstStyle/>
          <a:p>
            <a:pPr marL="0" indent="0" algn="ctr">
              <a:buNone/>
            </a:pPr>
            <a:endParaRPr lang="cs-CZ" b="1" dirty="0" smtClean="0">
              <a:solidFill>
                <a:schemeClr val="accent6">
                  <a:lumMod val="50000"/>
                </a:schemeClr>
              </a:solidFill>
            </a:endParaRPr>
          </a:p>
          <a:p>
            <a:pPr marL="0" indent="0" algn="ctr">
              <a:buNone/>
            </a:pPr>
            <a:r>
              <a:rPr lang="cs-CZ" b="1" dirty="0" smtClean="0">
                <a:solidFill>
                  <a:schemeClr val="accent6">
                    <a:lumMod val="50000"/>
                  </a:schemeClr>
                </a:solidFill>
              </a:rPr>
              <a:t>Použité zdroje :</a:t>
            </a:r>
          </a:p>
          <a:p>
            <a:pPr marL="0" indent="0" algn="ctr">
              <a:buNone/>
            </a:pPr>
            <a:endParaRPr lang="cs-CZ" b="1" dirty="0" smtClean="0">
              <a:solidFill>
                <a:schemeClr val="accent6">
                  <a:lumMod val="50000"/>
                </a:schemeClr>
              </a:solidFill>
            </a:endParaRPr>
          </a:p>
          <a:p>
            <a:pPr marL="0" indent="0" algn="ctr">
              <a:buNone/>
            </a:pPr>
            <a:r>
              <a:rPr lang="cs-CZ" sz="2400" dirty="0">
                <a:solidFill>
                  <a:srgbClr val="371B03"/>
                </a:solidFill>
              </a:rPr>
              <a:t>Provozní řád počítačové </a:t>
            </a:r>
            <a:r>
              <a:rPr lang="cs-CZ" sz="2400" dirty="0" smtClean="0">
                <a:solidFill>
                  <a:srgbClr val="371B03"/>
                </a:solidFill>
              </a:rPr>
              <a:t>učebny </a:t>
            </a:r>
            <a:r>
              <a:rPr lang="cs-CZ" sz="2400" dirty="0">
                <a:solidFill>
                  <a:srgbClr val="371B03"/>
                </a:solidFill>
              </a:rPr>
              <a:t>č. 25, 27 a </a:t>
            </a:r>
            <a:r>
              <a:rPr lang="cs-CZ" sz="2400" dirty="0" smtClean="0">
                <a:solidFill>
                  <a:srgbClr val="371B03"/>
                </a:solidFill>
              </a:rPr>
              <a:t>72  </a:t>
            </a:r>
          </a:p>
          <a:p>
            <a:pPr marL="0" indent="0" algn="ctr">
              <a:buNone/>
            </a:pPr>
            <a:r>
              <a:rPr lang="cs-CZ" sz="2400" dirty="0" smtClean="0">
                <a:solidFill>
                  <a:srgbClr val="371B03"/>
                </a:solidFill>
              </a:rPr>
              <a:t>Střední odborné školy a Středního odborného učiliště</a:t>
            </a:r>
          </a:p>
          <a:p>
            <a:pPr marL="0" indent="0" algn="ctr">
              <a:buNone/>
            </a:pPr>
            <a:r>
              <a:rPr lang="cs-CZ" sz="2400" dirty="0" smtClean="0">
                <a:solidFill>
                  <a:srgbClr val="371B03"/>
                </a:solidFill>
              </a:rPr>
              <a:t> Vocelova 1338, Hradec Králové</a:t>
            </a:r>
          </a:p>
          <a:p>
            <a:pPr marL="0" indent="0" algn="ctr">
              <a:buNone/>
            </a:pPr>
            <a:endParaRPr lang="cs-CZ" sz="2400" dirty="0">
              <a:solidFill>
                <a:srgbClr val="371B03"/>
              </a:solidFill>
            </a:endParaRPr>
          </a:p>
          <a:p>
            <a:pPr marL="0" indent="0" algn="ctr">
              <a:buNone/>
            </a:pPr>
            <a:r>
              <a:rPr lang="cs-CZ" sz="2400" dirty="0" smtClean="0">
                <a:solidFill>
                  <a:srgbClr val="371B03"/>
                </a:solidFill>
              </a:rPr>
              <a:t>Klipart MS </a:t>
            </a:r>
            <a:r>
              <a:rPr lang="cs-CZ" sz="2400" dirty="0" smtClean="0">
                <a:solidFill>
                  <a:srgbClr val="371B03"/>
                </a:solidFill>
              </a:rPr>
              <a:t>Office: </a:t>
            </a:r>
            <a:r>
              <a:rPr lang="cs-CZ" sz="2400" i="1" dirty="0">
                <a:solidFill>
                  <a:srgbClr val="272600"/>
                </a:solidFill>
                <a:hlinkClick r:id="rId2"/>
              </a:rPr>
              <a:t>www.office.microsoft.com</a:t>
            </a:r>
            <a:endParaRPr lang="cs-CZ" sz="2400" i="1" dirty="0">
              <a:solidFill>
                <a:srgbClr val="272600"/>
              </a:solidFill>
            </a:endParaRPr>
          </a:p>
          <a:p>
            <a:pPr marL="0" indent="0" algn="ctr">
              <a:buNone/>
            </a:pPr>
            <a:endParaRPr lang="cs-CZ" sz="2400" dirty="0">
              <a:solidFill>
                <a:srgbClr val="371B03"/>
              </a:solidFill>
            </a:endParaRPr>
          </a:p>
          <a:p>
            <a:pPr marL="0" indent="0">
              <a:buNone/>
            </a:pPr>
            <a:endParaRPr lang="cs-CZ" sz="2400" dirty="0" smtClean="0">
              <a:solidFill>
                <a:schemeClr val="accent6">
                  <a:lumMod val="50000"/>
                </a:schemeClr>
              </a:solidFill>
            </a:endParaRPr>
          </a:p>
          <a:p>
            <a:pPr marL="0" indent="0">
              <a:buNone/>
            </a:pPr>
            <a:endParaRPr lang="cs-CZ" dirty="0"/>
          </a:p>
        </p:txBody>
      </p:sp>
    </p:spTree>
    <p:extLst>
      <p:ext uri="{BB962C8B-B14F-4D97-AF65-F5344CB8AC3E}">
        <p14:creationId xmlns:p14="http://schemas.microsoft.com/office/powerpoint/2010/main" val="3948246236"/>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215</TotalTime>
  <Words>335</Words>
  <Application>Microsoft Office PowerPoint</Application>
  <PresentationFormat>Předvádění na obrazovce (4:3)</PresentationFormat>
  <Paragraphs>83</Paragraphs>
  <Slides>18</Slides>
  <Notes>0</Notes>
  <HiddenSlides>0</HiddenSlides>
  <MMClips>0</MMClips>
  <ScaleCrop>false</ScaleCrop>
  <HeadingPairs>
    <vt:vector size="6" baseType="variant">
      <vt:variant>
        <vt:lpstr>Motiv</vt:lpstr>
      </vt:variant>
      <vt:variant>
        <vt:i4>1</vt:i4>
      </vt:variant>
      <vt:variant>
        <vt:lpstr>Vložené servery OLE</vt:lpstr>
      </vt:variant>
      <vt:variant>
        <vt:i4>1</vt:i4>
      </vt:variant>
      <vt:variant>
        <vt:lpstr>Nadpisy snímků</vt:lpstr>
      </vt:variant>
      <vt:variant>
        <vt:i4>18</vt:i4>
      </vt:variant>
    </vt:vector>
  </HeadingPairs>
  <TitlesOfParts>
    <vt:vector size="20" baseType="lpstr">
      <vt:lpstr>Motiv systému Office</vt:lpstr>
      <vt:lpstr>List</vt:lpstr>
      <vt:lpstr>Informační a komunikační technologie</vt:lpstr>
      <vt:lpstr> </vt:lpstr>
      <vt:lpstr>Prezentace aplikace PowerPoint</vt:lpstr>
      <vt:lpstr>Provozní řád počítačových učeben</vt:lpstr>
      <vt:lpstr>Provozní řád počítačových učeben</vt:lpstr>
      <vt:lpstr>Provozní řád počítačových učeben</vt:lpstr>
      <vt:lpstr>Provozní řád počítačových učeben</vt:lpstr>
      <vt:lpstr>Provozní řád počítačových učeben</vt:lpstr>
      <vt:lpstr>Provozní řád počítačových učeben</vt:lpstr>
      <vt:lpstr>Provozní řád počítačových učeben</vt:lpstr>
      <vt:lpstr>Provozní řád počítačových učeben</vt:lpstr>
      <vt:lpstr>Provozní řád počítačových učeben</vt:lpstr>
      <vt:lpstr>Provozní řád počítačových učeben</vt:lpstr>
      <vt:lpstr>Provozní řád počítačových učeben</vt:lpstr>
      <vt:lpstr>Provozní řád počítačových učeben</vt:lpstr>
      <vt:lpstr>Provozní řád počítačových učeben</vt:lpstr>
      <vt:lpstr>Provozní řád počítačových učeben</vt:lpstr>
      <vt:lpstr>Provozní řád počítačových učeben</vt:lpstr>
    </vt:vector>
  </TitlesOfParts>
  <Company>HP</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Informační a komunikační technologie</dc:title>
  <dc:creator>Bláha Zdeněk</dc:creator>
  <cp:lastModifiedBy>Bláha Zdeněk</cp:lastModifiedBy>
  <cp:revision>17</cp:revision>
  <dcterms:created xsi:type="dcterms:W3CDTF">2013-07-25T16:24:54Z</dcterms:created>
  <dcterms:modified xsi:type="dcterms:W3CDTF">2013-11-16T10:17:27Z</dcterms:modified>
</cp:coreProperties>
</file>