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70" r:id="rId14"/>
    <p:sldId id="272" r:id="rId15"/>
    <p:sldId id="271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2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t&#237;pky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272600"/>
                </a:solidFill>
              </a:rPr>
              <a:t>Informační a komunikační technologie</a:t>
            </a:r>
            <a:endParaRPr lang="cs-CZ" dirty="0">
              <a:solidFill>
                <a:srgbClr val="2726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272600"/>
                </a:solidFill>
              </a:rPr>
              <a:t>2.</a:t>
            </a:r>
          </a:p>
          <a:p>
            <a:r>
              <a:rPr lang="cs-CZ" sz="6000" b="1" u="sng" dirty="0" smtClean="0">
                <a:solidFill>
                  <a:srgbClr val="272600"/>
                </a:solidFill>
              </a:rPr>
              <a:t>Práce žáka na počítači </a:t>
            </a:r>
          </a:p>
          <a:p>
            <a:r>
              <a:rPr lang="cs-CZ" sz="6000" b="1" u="sng" dirty="0" smtClean="0">
                <a:solidFill>
                  <a:srgbClr val="272600"/>
                </a:solidFill>
              </a:rPr>
              <a:t>v síti školy</a:t>
            </a: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876556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začátek celé výuky </a:t>
            </a:r>
            <a:r>
              <a:rPr lang="cs-CZ" dirty="0" smtClean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Inovuje výuku použitím multimediálních pomůcek – prezentace </a:t>
            </a:r>
            <a:r>
              <a:rPr lang="cs-CZ" dirty="0" smtClean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podporující </a:t>
            </a:r>
            <a:r>
              <a:rPr lang="cs-CZ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272600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síti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žák (uživatel) počítačové sítě školy má : 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272600"/>
              </a:solidFill>
            </a:endParaRPr>
          </a:p>
          <a:p>
            <a:r>
              <a:rPr lang="cs-CZ" b="1" dirty="0" smtClean="0">
                <a:solidFill>
                  <a:srgbClr val="272600"/>
                </a:solidFill>
              </a:rPr>
              <a:t>       své vlastní přihlašovací jméno </a:t>
            </a:r>
          </a:p>
          <a:p>
            <a:r>
              <a:rPr lang="cs-CZ" b="1" dirty="0" smtClean="0">
                <a:solidFill>
                  <a:srgbClr val="272600"/>
                </a:solidFill>
              </a:rPr>
              <a:t>       přihlašovací heslo </a:t>
            </a:r>
          </a:p>
          <a:p>
            <a:r>
              <a:rPr lang="cs-CZ" b="1" dirty="0" smtClean="0">
                <a:solidFill>
                  <a:srgbClr val="272600"/>
                </a:solidFill>
              </a:rPr>
              <a:t>       vlastní prostor na disku pro ukládání dat</a:t>
            </a:r>
          </a:p>
          <a:p>
            <a:pPr marL="0" indent="0" algn="ctr">
              <a:buNone/>
            </a:pPr>
            <a:endParaRPr lang="cs-CZ" sz="1000" b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Přihlašovací jméno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Přiřazuje každému správce sítě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První písmeno – s </a:t>
            </a:r>
            <a:r>
              <a:rPr lang="cs-CZ" sz="2800" i="1" dirty="0" smtClean="0">
                <a:solidFill>
                  <a:srgbClr val="272600"/>
                </a:solidFill>
              </a:rPr>
              <a:t>(student)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Další písmena – příjmení žáka </a:t>
            </a:r>
            <a:r>
              <a:rPr lang="cs-CZ" sz="2800" i="1" dirty="0" smtClean="0">
                <a:solidFill>
                  <a:srgbClr val="272600"/>
                </a:solidFill>
              </a:rPr>
              <a:t>(bez háčků a čárek)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Na konci – dvojčíslí - nejčastěji 00 </a:t>
            </a:r>
            <a:r>
              <a:rPr lang="cs-CZ" sz="2800" i="1" dirty="0" smtClean="0">
                <a:solidFill>
                  <a:srgbClr val="272600"/>
                </a:solidFill>
              </a:rPr>
              <a:t>(v případě, že na škole je více žáků téhož příjmení, rozlišují se tímto dvojčíslím – 00 , 01 , 02 , 03 atd.)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Příklady : snovacek00 , snovak01 , snovotny02  …</a:t>
            </a:r>
            <a:endParaRPr lang="cs-CZ" sz="2800" b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Přihlašovací heslo</a:t>
            </a:r>
          </a:p>
          <a:p>
            <a:endParaRPr lang="cs-CZ" sz="28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Určuje si každý sám 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Při prvním přihlášení použije žák univerzální heslo, které si vzápětí přepíše po zadání změny hesla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Postup – počítač vyzve ke změně hesla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Heslo musí splňovat následující podmínky </a:t>
            </a:r>
            <a:endParaRPr lang="cs-CZ" sz="2800" b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Přihlašovací </a:t>
            </a: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heslo musí obsahovat :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272600"/>
                </a:solidFill>
              </a:rPr>
              <a:t>(vždy alespoň jedno)</a:t>
            </a:r>
            <a:endParaRPr lang="cs-CZ" sz="2800" i="1" dirty="0">
              <a:solidFill>
                <a:srgbClr val="272600"/>
              </a:solidFill>
            </a:endParaRPr>
          </a:p>
          <a:p>
            <a:r>
              <a:rPr lang="cs-CZ" sz="40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písmena</a:t>
            </a:r>
          </a:p>
          <a:p>
            <a:r>
              <a:rPr lang="cs-CZ" sz="40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písmena</a:t>
            </a:r>
          </a:p>
          <a:p>
            <a:r>
              <a:rPr lang="cs-CZ" sz="40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Čísla</a:t>
            </a:r>
          </a:p>
          <a:p>
            <a:r>
              <a:rPr lang="cs-CZ" sz="40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alespoň 8 znaků </a:t>
            </a:r>
            <a:endParaRPr lang="cs-CZ" sz="4000" b="1" dirty="0">
              <a:solidFill>
                <a:srgbClr val="272600"/>
              </a:solidFill>
            </a:endParaRP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hesel</a:t>
            </a:r>
          </a:p>
          <a:p>
            <a:pPr marL="0" indent="0" algn="ctr">
              <a:buNone/>
            </a:pPr>
            <a:endParaRPr lang="cs-CZ" sz="1200" b="1" u="sng" dirty="0" smtClean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72600"/>
                </a:solidFill>
              </a:rPr>
              <a:t>Vlado159         – </a:t>
            </a:r>
            <a:r>
              <a:rPr lang="cs-CZ" sz="2800" i="1" u="sng" dirty="0" smtClean="0">
                <a:solidFill>
                  <a:srgbClr val="272600"/>
                </a:solidFill>
              </a:rPr>
              <a:t>dobré heslo</a:t>
            </a:r>
          </a:p>
          <a:p>
            <a:pPr marL="0" indent="0">
              <a:buNone/>
            </a:pPr>
            <a:endParaRPr lang="cs-CZ" sz="1200" i="1" u="sng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72600"/>
                </a:solidFill>
              </a:rPr>
              <a:t>nOvAk12          </a:t>
            </a:r>
            <a:r>
              <a:rPr lang="cs-CZ" sz="2800" dirty="0" smtClean="0">
                <a:solidFill>
                  <a:srgbClr val="272600"/>
                </a:solidFill>
              </a:rPr>
              <a:t>- </a:t>
            </a:r>
            <a:r>
              <a:rPr lang="cs-CZ" sz="2800" i="1" u="sng" dirty="0" smtClean="0">
                <a:solidFill>
                  <a:srgbClr val="272600"/>
                </a:solidFill>
              </a:rPr>
              <a:t>dobré heslo</a:t>
            </a:r>
            <a:endParaRPr lang="cs-CZ" sz="2800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endParaRPr lang="cs-CZ" sz="1200" i="1" u="sng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72600"/>
                </a:solidFill>
              </a:rPr>
              <a:t>Novák             – </a:t>
            </a:r>
            <a:r>
              <a:rPr lang="cs-CZ" sz="2800" i="1" u="sng" dirty="0" smtClean="0">
                <a:solidFill>
                  <a:srgbClr val="272600"/>
                </a:solidFill>
              </a:rPr>
              <a:t>špatné heslo </a:t>
            </a:r>
            <a:r>
              <a:rPr lang="cs-CZ" sz="2800" i="1" dirty="0" smtClean="0">
                <a:solidFill>
                  <a:srgbClr val="272600"/>
                </a:solidFill>
              </a:rPr>
              <a:t>– čárka nad „a“, </a:t>
            </a:r>
            <a:r>
              <a:rPr lang="cs-CZ" sz="2800" i="1" dirty="0">
                <a:solidFill>
                  <a:srgbClr val="272600"/>
                </a:solidFill>
              </a:rPr>
              <a:t>chybí </a:t>
            </a:r>
            <a:r>
              <a:rPr lang="cs-CZ" sz="2800" i="1" dirty="0" smtClean="0">
                <a:solidFill>
                  <a:srgbClr val="272600"/>
                </a:solidFill>
              </a:rPr>
              <a:t>číslo</a:t>
            </a:r>
          </a:p>
          <a:p>
            <a:pPr marL="0" indent="0">
              <a:buNone/>
            </a:pPr>
            <a:endParaRPr lang="cs-CZ" sz="1200" i="1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272600"/>
                </a:solidFill>
              </a:rPr>
              <a:t>ABCD123        </a:t>
            </a:r>
            <a:r>
              <a:rPr lang="cs-CZ" sz="2800" i="1" dirty="0" smtClean="0">
                <a:solidFill>
                  <a:srgbClr val="272600"/>
                </a:solidFill>
              </a:rPr>
              <a:t>- </a:t>
            </a:r>
            <a:r>
              <a:rPr lang="cs-CZ" sz="2800" i="1" u="sng" dirty="0" smtClean="0">
                <a:solidFill>
                  <a:srgbClr val="272600"/>
                </a:solidFill>
              </a:rPr>
              <a:t>špatné heslo </a:t>
            </a:r>
            <a:r>
              <a:rPr lang="cs-CZ" sz="2800" i="1" dirty="0" smtClean="0">
                <a:solidFill>
                  <a:srgbClr val="272600"/>
                </a:solidFill>
              </a:rPr>
              <a:t>– chybí malé písmeno</a:t>
            </a:r>
          </a:p>
          <a:p>
            <a:pPr marL="0" indent="0">
              <a:buNone/>
            </a:pPr>
            <a:endParaRPr lang="cs-CZ" sz="1200" i="1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272600"/>
                </a:solidFill>
              </a:rPr>
              <a:t>novacek</a:t>
            </a:r>
            <a:r>
              <a:rPr lang="cs-CZ" sz="2800" b="1" dirty="0" smtClean="0">
                <a:solidFill>
                  <a:srgbClr val="272600"/>
                </a:solidFill>
              </a:rPr>
              <a:t>         - </a:t>
            </a:r>
            <a:r>
              <a:rPr lang="cs-CZ" sz="2800" i="1" u="sng" dirty="0" smtClean="0">
                <a:solidFill>
                  <a:srgbClr val="272600"/>
                </a:solidFill>
              </a:rPr>
              <a:t>špatné heslo</a:t>
            </a:r>
            <a:r>
              <a:rPr lang="cs-CZ" sz="2800" i="1" dirty="0" smtClean="0">
                <a:solidFill>
                  <a:srgbClr val="272600"/>
                </a:solidFill>
              </a:rPr>
              <a:t> – chybí velké písmeno, číslo</a:t>
            </a:r>
            <a:endParaRPr lang="cs-CZ" sz="2800" b="1" dirty="0" smtClean="0">
              <a:solidFill>
                <a:srgbClr val="272600"/>
              </a:solidFill>
            </a:endParaRPr>
          </a:p>
          <a:p>
            <a:pPr marL="0" indent="0">
              <a:buNone/>
            </a:pPr>
            <a:endParaRPr lang="cs-CZ" sz="1200" b="1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</a:rPr>
              <a:t>Důrazné doporučení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Bez přihlašovacího hesla není možné přihlášení 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Heslo volte </a:t>
            </a:r>
            <a:r>
              <a:rPr lang="cs-CZ" sz="2800" b="1" u="sng" dirty="0" smtClean="0">
                <a:solidFill>
                  <a:srgbClr val="272600"/>
                </a:solidFill>
              </a:rPr>
              <a:t>pro vás </a:t>
            </a:r>
            <a:r>
              <a:rPr lang="cs-CZ" sz="2800" b="1" dirty="0" smtClean="0">
                <a:solidFill>
                  <a:srgbClr val="272600"/>
                </a:solidFill>
              </a:rPr>
              <a:t>snadno zapamatovatelné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Pamatujte, že se rozlišují malá a velká písmena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Heslo si poznamenejte a noste sebou do výuky </a:t>
            </a:r>
            <a:r>
              <a:rPr lang="cs-CZ" sz="2800" i="1" dirty="0" smtClean="0">
                <a:solidFill>
                  <a:srgbClr val="272600"/>
                </a:solidFill>
              </a:rPr>
              <a:t>(vyučující ani správce sítě vaše heslo nezná)</a:t>
            </a:r>
            <a:endParaRPr lang="cs-CZ" sz="28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Své heslo nesdělujte ostatním </a:t>
            </a:r>
            <a:r>
              <a:rPr lang="cs-CZ" sz="2800" i="1" dirty="0" smtClean="0">
                <a:solidFill>
                  <a:srgbClr val="272600"/>
                </a:solidFill>
              </a:rPr>
              <a:t>(předejdete možným komplikacím, které mohou být značné)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1"/>
            <a:ext cx="8712968" cy="49971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„Osobní disk“</a:t>
            </a:r>
          </a:p>
          <a:p>
            <a:endParaRPr lang="cs-CZ" sz="28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Paměťový prostor vyhrazený každému studentu</a:t>
            </a:r>
          </a:p>
          <a:p>
            <a:endParaRPr lang="cs-CZ" sz="12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Slouží k ukládání studijních materiálů, vlastních souborů vytvářených v rámci studia apod.</a:t>
            </a:r>
          </a:p>
          <a:p>
            <a:endParaRPr lang="cs-CZ" sz="12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Velikost prostoru – 100 MB </a:t>
            </a:r>
            <a:r>
              <a:rPr lang="cs-CZ" sz="2800" i="1" dirty="0" smtClean="0">
                <a:solidFill>
                  <a:srgbClr val="272600"/>
                </a:solidFill>
              </a:rPr>
              <a:t>(v současnosti)</a:t>
            </a:r>
            <a:endParaRPr lang="cs-CZ" sz="2800" b="1" dirty="0" smtClean="0">
              <a:solidFill>
                <a:srgbClr val="272600"/>
              </a:solidFill>
            </a:endParaRPr>
          </a:p>
          <a:p>
            <a:endParaRPr lang="cs-CZ" sz="12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Vždy označen jako disk „R“</a:t>
            </a:r>
          </a:p>
          <a:p>
            <a:endParaRPr lang="cs-CZ" sz="1200" b="1" dirty="0" smtClean="0">
              <a:solidFill>
                <a:srgbClr val="272600"/>
              </a:solidFill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Osobním přihlášením se otevře přístup k tomuto disku</a:t>
            </a:r>
            <a:endParaRPr lang="cs-CZ" sz="2800" b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02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přísně zakázáno ukládat, sledovat či pracovat se soubory, které :</a:t>
            </a:r>
          </a:p>
          <a:p>
            <a:pPr marL="0" indent="0" algn="ctr">
              <a:buNone/>
            </a:pPr>
            <a:endParaRPr lang="cs-CZ" sz="1200" b="1" u="sng" dirty="0" smtClean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72600"/>
                </a:solidFill>
              </a:rPr>
              <a:t>Propagují jakoukoliv formu násilí 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Jsou rasistického zaměření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Obsahují symboly, hesla, texty a myšlenky zakázaných hnutí </a:t>
            </a:r>
            <a:r>
              <a:rPr lang="cs-CZ" sz="2800" i="1" dirty="0" smtClean="0">
                <a:solidFill>
                  <a:srgbClr val="272600"/>
                </a:solidFill>
              </a:rPr>
              <a:t>(např. hákové kříže apod.)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Mají erotický nebo pornografický obsah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Které vedou k potlačování lidských svobod a práv</a:t>
            </a:r>
          </a:p>
          <a:p>
            <a:r>
              <a:rPr lang="cs-CZ" sz="2800" b="1" dirty="0" smtClean="0">
                <a:solidFill>
                  <a:srgbClr val="272600"/>
                </a:solidFill>
              </a:rPr>
              <a:t>Počítačové hry</a:t>
            </a:r>
          </a:p>
          <a:p>
            <a:endParaRPr lang="cs-CZ" sz="2800" b="1" dirty="0" smtClean="0">
              <a:solidFill>
                <a:srgbClr val="272600"/>
              </a:solidFill>
            </a:endParaRPr>
          </a:p>
          <a:p>
            <a:endParaRPr lang="cs-CZ" sz="2800" b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05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disky přístupné studentům :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– osobní disk studenta</a:t>
            </a:r>
          </a:p>
          <a:p>
            <a:r>
              <a:rPr lang="cs-CZ" sz="28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– univerzální disk, krátkodobé zálohování</a:t>
            </a:r>
          </a:p>
          <a:p>
            <a:r>
              <a:rPr lang="cs-CZ" sz="28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– odevzdávání prací studentů</a:t>
            </a:r>
          </a:p>
          <a:p>
            <a:r>
              <a:rPr lang="cs-CZ" sz="28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Specializované disky podle zaměření studia</a:t>
            </a:r>
          </a:p>
          <a:p>
            <a:endParaRPr lang="cs-CZ" sz="2800" b="1" dirty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Poznámka : disky podléhají kontrole správce sítě, specializované navíc i kontrole příslušného učitele.</a:t>
            </a:r>
          </a:p>
          <a:p>
            <a:endParaRPr lang="cs-CZ" b="1" dirty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374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Hygiena práce 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počítači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Doporučujeme dbát na :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Správné umístění monitoru </a:t>
            </a:r>
            <a:endParaRPr lang="cs-CZ" sz="3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Dostupnost </a:t>
            </a:r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dalších </a:t>
            </a: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(výstupních)  zařízení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Rozložení ovládacích částí (vstupní zařízení)</a:t>
            </a:r>
          </a:p>
          <a:p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Přístup k základní jednotce</a:t>
            </a:r>
          </a:p>
          <a:p>
            <a:r>
              <a:rPr lang="cs-CZ" sz="3000" b="1" dirty="0">
                <a:solidFill>
                  <a:schemeClr val="accent6">
                    <a:lumMod val="50000"/>
                  </a:schemeClr>
                </a:solidFill>
              </a:rPr>
              <a:t>Vhodný nábytek – správný </a:t>
            </a:r>
            <a:r>
              <a:rPr lang="cs-CZ" sz="3000" b="1" dirty="0" err="1" smtClean="0">
                <a:solidFill>
                  <a:schemeClr val="accent6">
                    <a:lumMod val="50000"/>
                  </a:schemeClr>
                </a:solidFill>
              </a:rPr>
              <a:t>posaz</a:t>
            </a:r>
            <a:endParaRPr lang="cs-CZ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3000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514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0257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2821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Hygiena práce na počítači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752" y="1261386"/>
            <a:ext cx="3906274" cy="5596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847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272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272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Práce žáka na počítači v síti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72600"/>
                </a:solidFill>
              </a:rPr>
              <a:t>Vnitřní směrnice školy  pro práci žáků s výpočetní technikou.</a:t>
            </a:r>
          </a:p>
          <a:p>
            <a:pPr marL="0" indent="0" algn="ctr">
              <a:buNone/>
            </a:pPr>
            <a:endParaRPr lang="cs-CZ" sz="2400" i="1" dirty="0">
              <a:solidFill>
                <a:srgbClr val="272600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72600"/>
                </a:solidFill>
              </a:rPr>
              <a:t>Použitá grafika : </a:t>
            </a:r>
            <a:r>
              <a:rPr lang="cs-CZ" sz="2400" i="1" dirty="0">
                <a:solidFill>
                  <a:srgbClr val="272600"/>
                </a:solidFill>
              </a:rPr>
              <a:t>Klipart MS </a:t>
            </a:r>
            <a:r>
              <a:rPr lang="cs-CZ" sz="2400" i="1" dirty="0" smtClean="0">
                <a:solidFill>
                  <a:srgbClr val="272600"/>
                </a:solidFill>
              </a:rPr>
              <a:t>Office: </a:t>
            </a:r>
            <a:r>
              <a:rPr lang="cs-CZ" sz="2400" i="1" dirty="0" smtClean="0">
                <a:solidFill>
                  <a:srgbClr val="272600"/>
                </a:solidFill>
                <a:hlinkClick r:id="rId2"/>
              </a:rPr>
              <a:t>www.office.microsoft.com</a:t>
            </a:r>
            <a:endParaRPr lang="cs-CZ" sz="2400" i="1" dirty="0" smtClean="0">
              <a:solidFill>
                <a:srgbClr val="272600"/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rgbClr val="272600"/>
                </a:solidFill>
                <a:hlinkClick r:id="rId3"/>
              </a:rPr>
              <a:t>www.ftípky.cz</a:t>
            </a:r>
            <a:endParaRPr lang="cs-CZ" sz="2400" i="1" dirty="0" smtClean="0">
              <a:solidFill>
                <a:srgbClr val="272600"/>
              </a:solidFill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rgbClr val="272600"/>
                </a:solidFill>
              </a:rPr>
              <a:t>Computer</a:t>
            </a:r>
            <a:r>
              <a:rPr lang="cs-CZ" sz="2400" i="1" dirty="0" smtClean="0">
                <a:solidFill>
                  <a:srgbClr val="272600"/>
                </a:solidFill>
              </a:rPr>
              <a:t> Media</a:t>
            </a:r>
            <a:endParaRPr lang="cs-CZ" sz="2400" i="1" dirty="0">
              <a:solidFill>
                <a:srgbClr val="272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605</Words>
  <Application>Microsoft Office PowerPoint</Application>
  <PresentationFormat>Předvádění na obrazovce (4:3)</PresentationFormat>
  <Paragraphs>110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Práce žáka na počítači v síti školy</vt:lpstr>
      <vt:lpstr>Hygiena práce na počítači</vt:lpstr>
      <vt:lpstr>Prezentace aplikace PowerPoint</vt:lpstr>
      <vt:lpstr>Hygiena práce na počítači</vt:lpstr>
      <vt:lpstr>Práce žáka na počítači v síti školy</vt:lpstr>
      <vt:lpstr>Práce žáka na počítači v síti školy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20</cp:revision>
  <dcterms:created xsi:type="dcterms:W3CDTF">2013-08-20T18:28:40Z</dcterms:created>
  <dcterms:modified xsi:type="dcterms:W3CDTF">2013-11-16T10:20:21Z</dcterms:modified>
</cp:coreProperties>
</file>