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92" r:id="rId5"/>
    <p:sldId id="259" r:id="rId6"/>
    <p:sldId id="261" r:id="rId7"/>
    <p:sldId id="262" r:id="rId8"/>
    <p:sldId id="260" r:id="rId9"/>
    <p:sldId id="264" r:id="rId10"/>
    <p:sldId id="270" r:id="rId11"/>
    <p:sldId id="271" r:id="rId12"/>
    <p:sldId id="293" r:id="rId13"/>
    <p:sldId id="285" r:id="rId14"/>
    <p:sldId id="272" r:id="rId15"/>
    <p:sldId id="273" r:id="rId16"/>
    <p:sldId id="275" r:id="rId17"/>
    <p:sldId id="274" r:id="rId18"/>
    <p:sldId id="276" r:id="rId19"/>
    <p:sldId id="268" r:id="rId20"/>
    <p:sldId id="26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23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492303"/>
                </a:solidFill>
              </a:rPr>
              <a:t>Informační a komunikační technologie</a:t>
            </a:r>
            <a:endParaRPr lang="cs-CZ" dirty="0">
              <a:solidFill>
                <a:srgbClr val="49230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852937"/>
            <a:ext cx="9144000" cy="4005064"/>
          </a:xfrm>
        </p:spPr>
        <p:txBody>
          <a:bodyPr>
            <a:noAutofit/>
          </a:bodyPr>
          <a:lstStyle/>
          <a:p>
            <a:endParaRPr lang="cs-CZ" sz="1200" b="1" dirty="0" smtClean="0">
              <a:solidFill>
                <a:srgbClr val="492303"/>
              </a:solidFill>
            </a:endParaRPr>
          </a:p>
          <a:p>
            <a:r>
              <a:rPr lang="cs-CZ" sz="6000" b="1" dirty="0" smtClean="0">
                <a:solidFill>
                  <a:srgbClr val="492303"/>
                </a:solidFill>
              </a:rPr>
              <a:t>10.</a:t>
            </a:r>
          </a:p>
          <a:p>
            <a:r>
              <a:rPr lang="cs-CZ" sz="7200" b="1" u="sng" dirty="0" smtClean="0">
                <a:solidFill>
                  <a:srgbClr val="492303"/>
                </a:solidFill>
              </a:rPr>
              <a:t>Data v počítači</a:t>
            </a: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2831045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0" name="List" r:id="rId4" imgW="7258170" imgH="2552762" progId="Excel.Sheet.12">
                  <p:embed/>
                </p:oleObj>
              </mc:Choice>
              <mc:Fallback>
                <p:oleObj name="List" r:id="rId4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8922774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úvod do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práce s počítačem. Poskytuje základní informace potřebné pro další části výuky práce s počítačem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 obrázky a textem.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výkladu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přehlednost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atraktivnost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této podobě. Zároveň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jej mohou využívat žáci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podklad pro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domácí přípravu na výuku.</a:t>
            </a:r>
          </a:p>
          <a:p>
            <a:endParaRPr lang="cs-CZ" sz="3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52736"/>
            <a:ext cx="8208912" cy="561662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492303"/>
                </a:solidFill>
              </a:rPr>
              <a:t>               U počítače se „mluví“</a:t>
            </a:r>
          </a:p>
          <a:p>
            <a:pPr marL="0" indent="0">
              <a:buNone/>
            </a:pPr>
            <a:r>
              <a:rPr lang="cs-CZ" b="1" dirty="0">
                <a:solidFill>
                  <a:srgbClr val="492303"/>
                </a:solidFill>
              </a:rPr>
              <a:t> </a:t>
            </a:r>
            <a:r>
              <a:rPr lang="cs-CZ" b="1" dirty="0" smtClean="0">
                <a:solidFill>
                  <a:srgbClr val="492303"/>
                </a:solidFill>
              </a:rPr>
              <a:t>    o datech…  Jinde zase o informacích.</a:t>
            </a:r>
          </a:p>
          <a:p>
            <a:pPr marL="0" indent="0">
              <a:buNone/>
            </a:pPr>
            <a:r>
              <a:rPr lang="cs-CZ" b="1" dirty="0">
                <a:solidFill>
                  <a:srgbClr val="492303"/>
                </a:solidFill>
              </a:rPr>
              <a:t> </a:t>
            </a:r>
            <a:r>
              <a:rPr lang="cs-CZ" b="1" dirty="0" smtClean="0">
                <a:solidFill>
                  <a:srgbClr val="492303"/>
                </a:solidFill>
              </a:rPr>
              <a:t>                      Tak jak to asi je?</a:t>
            </a:r>
          </a:p>
        </p:txBody>
      </p:sp>
    </p:spTree>
    <p:extLst>
      <p:ext uri="{BB962C8B-B14F-4D97-AF65-F5344CB8AC3E}">
        <p14:creationId xmlns:p14="http://schemas.microsoft.com/office/powerpoint/2010/main" val="405849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19256" cy="5102027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Údaje, které nemají vypovídající hodnot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Je to posloupnost („řada“) čísel nebo písmen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Příklad : 191958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</a:t>
            </a:r>
          </a:p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Informace</a:t>
            </a:r>
          </a:p>
          <a:p>
            <a:r>
              <a:rPr lang="cs-CZ" sz="2800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Nesou nějaké sdělení</a:t>
            </a:r>
          </a:p>
          <a:p>
            <a:r>
              <a:rPr lang="cs-CZ" sz="2800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 : Datum založení školy – 1.9.1958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3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0768"/>
            <a:ext cx="8064896" cy="468052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600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         A dá se to nějak měřit ?</a:t>
            </a:r>
            <a:endParaRPr lang="cs-CZ" sz="40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46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135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jednotka informace :</a:t>
            </a:r>
          </a:p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bit </a:t>
            </a:r>
          </a:p>
          <a:p>
            <a:r>
              <a:rPr lang="cs-CZ" sz="2800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Značíme 1b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800" b="1" dirty="0" smtClean="0">
                <a:solidFill>
                  <a:srgbClr val="492303"/>
                </a:solidFill>
              </a:rPr>
              <a:t>inary </a:t>
            </a:r>
            <a:r>
              <a:rPr lang="cs-CZ" sz="2800" b="1" dirty="0" err="1" smtClean="0">
                <a:solidFill>
                  <a:srgbClr val="492303"/>
                </a:solidFill>
              </a:rPr>
              <a:t>digi</a:t>
            </a:r>
            <a:r>
              <a:rPr lang="cs-CZ" sz="2800" b="1" dirty="0" err="1" smtClean="0">
                <a:solidFill>
                  <a:srgbClr val="C00000"/>
                </a:solidFill>
              </a:rPr>
              <a:t>t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– dvojkové číslo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Počítač pracuje ve dvojkové (binární) soustavě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Zná tedy pouze dvě hodnoty – 0 , 1 </a:t>
            </a:r>
            <a:r>
              <a:rPr lang="cs-CZ" sz="2800" i="1" dirty="0" smtClean="0">
                <a:solidFill>
                  <a:srgbClr val="492303"/>
                </a:solidFill>
              </a:rPr>
              <a:t>(proud neteče – teče)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Příklad : 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229200"/>
            <a:ext cx="1248129" cy="79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097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26" y="1600200"/>
            <a:ext cx="9117174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Odvozená jednotka informace :</a:t>
            </a: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(ale z hlediska používání důležitější)</a:t>
            </a:r>
          </a:p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byte</a:t>
            </a:r>
            <a:r>
              <a:rPr lang="cs-CZ" sz="4000" i="1" dirty="0" smtClean="0">
                <a:solidFill>
                  <a:srgbClr val="492303"/>
                </a:solidFill>
              </a:rPr>
              <a:t>    (čti „bajt“) </a:t>
            </a:r>
          </a:p>
          <a:p>
            <a:pPr marL="0" indent="0" algn="ctr">
              <a:buNone/>
            </a:pPr>
            <a:endParaRPr lang="cs-CZ" sz="1200" b="1" u="sng" dirty="0" smtClean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Označení – 1 B</a:t>
            </a:r>
          </a:p>
          <a:p>
            <a:r>
              <a:rPr lang="cs-CZ" sz="2800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Převod : 1 B = 8 b</a:t>
            </a:r>
          </a:p>
          <a:p>
            <a:r>
              <a:rPr lang="cs-CZ" sz="2800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 : </a:t>
            </a:r>
          </a:p>
          <a:p>
            <a:r>
              <a:rPr lang="cs-CZ" sz="2800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Odpovídá zhruba jednomu znaku =</a:t>
            </a:r>
            <a:r>
              <a:rPr lang="en-US" sz="2800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</a:t>
            </a:r>
            <a:r>
              <a:rPr lang="cs-CZ" sz="2800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</a:t>
            </a:r>
            <a:r>
              <a:rPr lang="cs-CZ" sz="2800" b="1" baseline="30000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2800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256 zákl. znaků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608" y="4725144"/>
            <a:ext cx="2439708" cy="606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593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Násobné jednotky :</a:t>
            </a:r>
          </a:p>
          <a:p>
            <a:pPr marL="0" indent="0" algn="ctr">
              <a:buNone/>
            </a:pPr>
            <a:endParaRPr lang="cs-CZ" sz="3000" b="1" u="sng" dirty="0" smtClean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fontAlgn="base">
              <a:buNone/>
            </a:pPr>
            <a:r>
              <a:rPr lang="cs-CZ" sz="3000" b="1" dirty="0" smtClean="0"/>
              <a:t>    </a:t>
            </a:r>
            <a:r>
              <a:rPr lang="cs-CZ" sz="2800" b="1" u="sng" dirty="0" smtClean="0">
                <a:solidFill>
                  <a:srgbClr val="492303"/>
                </a:solidFill>
              </a:rPr>
              <a:t>Název předpony    Označení předpony</a:t>
            </a:r>
            <a:r>
              <a:rPr lang="cs-CZ" sz="2800" b="1" u="sng" dirty="0">
                <a:solidFill>
                  <a:srgbClr val="492303"/>
                </a:solidFill>
              </a:rPr>
              <a:t> </a:t>
            </a:r>
            <a:r>
              <a:rPr lang="cs-CZ" sz="2800" b="1" u="sng" dirty="0" smtClean="0">
                <a:solidFill>
                  <a:srgbClr val="492303"/>
                </a:solidFill>
              </a:rPr>
              <a:t>  Převody</a:t>
            </a:r>
          </a:p>
          <a:p>
            <a:pPr marL="0" indent="0" fontAlgn="base">
              <a:buNone/>
            </a:pPr>
            <a:endParaRPr lang="cs-CZ" sz="1200" b="1" dirty="0" smtClean="0">
              <a:solidFill>
                <a:srgbClr val="492303"/>
              </a:solidFill>
            </a:endParaRPr>
          </a:p>
          <a:p>
            <a:pPr marL="0" indent="0" fontAlgn="base">
              <a:buNone/>
            </a:pPr>
            <a:r>
              <a:rPr lang="cs-CZ" b="1" dirty="0" smtClean="0">
                <a:solidFill>
                  <a:srgbClr val="492303"/>
                </a:solidFill>
              </a:rPr>
              <a:t>          Kilo                         K</a:t>
            </a:r>
            <a:r>
              <a:rPr lang="cs-CZ" b="1" dirty="0">
                <a:solidFill>
                  <a:srgbClr val="492303"/>
                </a:solidFill>
              </a:rPr>
              <a:t> </a:t>
            </a:r>
            <a:r>
              <a:rPr lang="cs-CZ" b="1" dirty="0" smtClean="0">
                <a:solidFill>
                  <a:srgbClr val="492303"/>
                </a:solidFill>
              </a:rPr>
              <a:t>                1KB </a:t>
            </a:r>
            <a:r>
              <a:rPr lang="cs-CZ" b="1" dirty="0">
                <a:solidFill>
                  <a:srgbClr val="492303"/>
                </a:solidFill>
              </a:rPr>
              <a:t>= 2</a:t>
            </a:r>
            <a:r>
              <a:rPr lang="cs-CZ" b="1" baseline="30000" dirty="0">
                <a:solidFill>
                  <a:srgbClr val="492303"/>
                </a:solidFill>
              </a:rPr>
              <a:t>10</a:t>
            </a:r>
            <a:r>
              <a:rPr lang="cs-CZ" b="1" dirty="0">
                <a:solidFill>
                  <a:srgbClr val="492303"/>
                </a:solidFill>
              </a:rPr>
              <a:t>B = 1024B</a:t>
            </a:r>
          </a:p>
          <a:p>
            <a:pPr marL="0" indent="0" fontAlgn="base">
              <a:buNone/>
            </a:pPr>
            <a:r>
              <a:rPr lang="cs-CZ" b="1" dirty="0" smtClean="0">
                <a:solidFill>
                  <a:srgbClr val="492303"/>
                </a:solidFill>
              </a:rPr>
              <a:t>         </a:t>
            </a:r>
            <a:r>
              <a:rPr lang="cs-CZ" b="1" dirty="0" err="1" smtClean="0">
                <a:solidFill>
                  <a:srgbClr val="492303"/>
                </a:solidFill>
              </a:rPr>
              <a:t>Mega</a:t>
            </a:r>
            <a:r>
              <a:rPr lang="cs-CZ" b="1" dirty="0" smtClean="0">
                <a:solidFill>
                  <a:srgbClr val="492303"/>
                </a:solidFill>
              </a:rPr>
              <a:t>                      M</a:t>
            </a:r>
            <a:r>
              <a:rPr lang="cs-CZ" b="1" dirty="0">
                <a:solidFill>
                  <a:srgbClr val="492303"/>
                </a:solidFill>
              </a:rPr>
              <a:t> </a:t>
            </a:r>
            <a:r>
              <a:rPr lang="cs-CZ" b="1" dirty="0" smtClean="0">
                <a:solidFill>
                  <a:srgbClr val="492303"/>
                </a:solidFill>
              </a:rPr>
              <a:t>               1MB </a:t>
            </a:r>
            <a:r>
              <a:rPr lang="cs-CZ" b="1" dirty="0">
                <a:solidFill>
                  <a:srgbClr val="492303"/>
                </a:solidFill>
              </a:rPr>
              <a:t>= 2</a:t>
            </a:r>
            <a:r>
              <a:rPr lang="cs-CZ" b="1" baseline="30000" dirty="0">
                <a:solidFill>
                  <a:srgbClr val="492303"/>
                </a:solidFill>
              </a:rPr>
              <a:t>20</a:t>
            </a:r>
            <a:r>
              <a:rPr lang="cs-CZ" b="1" dirty="0">
                <a:solidFill>
                  <a:srgbClr val="492303"/>
                </a:solidFill>
              </a:rPr>
              <a:t>B </a:t>
            </a:r>
          </a:p>
          <a:p>
            <a:pPr marL="0" indent="0" fontAlgn="base">
              <a:buNone/>
            </a:pPr>
            <a:r>
              <a:rPr lang="cs-CZ" b="1" dirty="0" smtClean="0">
                <a:solidFill>
                  <a:srgbClr val="492303"/>
                </a:solidFill>
              </a:rPr>
              <a:t>         Giga</a:t>
            </a:r>
            <a:r>
              <a:rPr lang="cs-CZ" b="1" dirty="0">
                <a:solidFill>
                  <a:srgbClr val="492303"/>
                </a:solidFill>
              </a:rPr>
              <a:t> </a:t>
            </a:r>
            <a:r>
              <a:rPr lang="cs-CZ" b="1" dirty="0" smtClean="0">
                <a:solidFill>
                  <a:srgbClr val="492303"/>
                </a:solidFill>
              </a:rPr>
              <a:t>                        G</a:t>
            </a:r>
            <a:r>
              <a:rPr lang="cs-CZ" b="1" dirty="0">
                <a:solidFill>
                  <a:srgbClr val="492303"/>
                </a:solidFill>
              </a:rPr>
              <a:t> </a:t>
            </a:r>
            <a:r>
              <a:rPr lang="cs-CZ" b="1" dirty="0" smtClean="0">
                <a:solidFill>
                  <a:srgbClr val="492303"/>
                </a:solidFill>
              </a:rPr>
              <a:t>                1GB </a:t>
            </a:r>
            <a:r>
              <a:rPr lang="cs-CZ" b="1" dirty="0">
                <a:solidFill>
                  <a:srgbClr val="492303"/>
                </a:solidFill>
              </a:rPr>
              <a:t>= 2</a:t>
            </a:r>
            <a:r>
              <a:rPr lang="cs-CZ" b="1" baseline="30000" dirty="0">
                <a:solidFill>
                  <a:srgbClr val="492303"/>
                </a:solidFill>
              </a:rPr>
              <a:t>30</a:t>
            </a:r>
            <a:r>
              <a:rPr lang="cs-CZ" b="1" dirty="0">
                <a:solidFill>
                  <a:srgbClr val="492303"/>
                </a:solidFill>
              </a:rPr>
              <a:t>B</a:t>
            </a:r>
          </a:p>
          <a:p>
            <a:pPr marL="0" indent="0" fontAlgn="base">
              <a:buNone/>
            </a:pPr>
            <a:r>
              <a:rPr lang="cs-CZ" b="1" dirty="0" smtClean="0">
                <a:solidFill>
                  <a:srgbClr val="492303"/>
                </a:solidFill>
              </a:rPr>
              <a:t>         </a:t>
            </a:r>
            <a:r>
              <a:rPr lang="cs-CZ" b="1" dirty="0" err="1" smtClean="0">
                <a:solidFill>
                  <a:srgbClr val="492303"/>
                </a:solidFill>
              </a:rPr>
              <a:t>Tera</a:t>
            </a:r>
            <a:r>
              <a:rPr lang="cs-CZ" b="1" dirty="0">
                <a:solidFill>
                  <a:srgbClr val="492303"/>
                </a:solidFill>
              </a:rPr>
              <a:t> </a:t>
            </a:r>
            <a:r>
              <a:rPr lang="cs-CZ" b="1" dirty="0" smtClean="0">
                <a:solidFill>
                  <a:srgbClr val="492303"/>
                </a:solidFill>
              </a:rPr>
              <a:t>                        T</a:t>
            </a:r>
            <a:r>
              <a:rPr lang="cs-CZ" b="1" dirty="0">
                <a:solidFill>
                  <a:srgbClr val="492303"/>
                </a:solidFill>
              </a:rPr>
              <a:t> </a:t>
            </a:r>
            <a:r>
              <a:rPr lang="cs-CZ" b="1" dirty="0" smtClean="0">
                <a:solidFill>
                  <a:srgbClr val="492303"/>
                </a:solidFill>
              </a:rPr>
              <a:t>                 1TB </a:t>
            </a:r>
            <a:r>
              <a:rPr lang="cs-CZ" b="1" dirty="0">
                <a:solidFill>
                  <a:srgbClr val="492303"/>
                </a:solidFill>
              </a:rPr>
              <a:t>= 2</a:t>
            </a:r>
            <a:r>
              <a:rPr lang="cs-CZ" b="1" baseline="30000" dirty="0">
                <a:solidFill>
                  <a:srgbClr val="492303"/>
                </a:solidFill>
              </a:rPr>
              <a:t>40</a:t>
            </a:r>
            <a:r>
              <a:rPr lang="cs-CZ" b="1" dirty="0">
                <a:solidFill>
                  <a:srgbClr val="492303"/>
                </a:solidFill>
              </a:rPr>
              <a:t>B </a:t>
            </a:r>
            <a:endParaRPr lang="cs-CZ" b="1" dirty="0" smtClean="0">
              <a:solidFill>
                <a:srgbClr val="492303"/>
              </a:solidFill>
            </a:endParaRPr>
          </a:p>
          <a:p>
            <a:pPr marL="0" indent="0" algn="ctr" fontAlgn="base">
              <a:buNone/>
            </a:pPr>
            <a:r>
              <a:rPr lang="cs-CZ" sz="2800" i="1" dirty="0" smtClean="0">
                <a:solidFill>
                  <a:srgbClr val="492303"/>
                </a:solidFill>
              </a:rPr>
              <a:t>Poznámka: </a:t>
            </a:r>
          </a:p>
          <a:p>
            <a:pPr marL="0" indent="0" algn="ctr" fontAlgn="base">
              <a:buNone/>
            </a:pPr>
            <a:r>
              <a:rPr lang="cs-CZ" sz="2400" b="1" i="1" dirty="0" smtClean="0">
                <a:solidFill>
                  <a:srgbClr val="492303"/>
                </a:solidFill>
              </a:rPr>
              <a:t>pro zjednodušení se používá převodní koeficient 1 000 místo 1 024</a:t>
            </a:r>
            <a:endParaRPr lang="cs-CZ" sz="2400" b="1" i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400" b="1" u="sng" dirty="0" smtClean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3613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Uspořádání dat – v souborech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Soubor – seskupení informací, které spolu souvisí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Příklady : dopis, tabulka, obrázek, celý program, …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Pojmenování – název . přípona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Název souboru :  ve Windows až 254 </a:t>
            </a:r>
            <a:r>
              <a:rPr lang="cs-CZ" sz="2800" b="1" dirty="0" smtClean="0">
                <a:solidFill>
                  <a:srgbClr val="492303"/>
                </a:solidFill>
              </a:rPr>
              <a:t>znaků – včetně cesty    </a:t>
            </a:r>
            <a:br>
              <a:rPr lang="cs-CZ" sz="2800" b="1" dirty="0" smtClean="0">
                <a:solidFill>
                  <a:srgbClr val="492303"/>
                </a:solidFill>
              </a:rPr>
            </a:br>
            <a:r>
              <a:rPr lang="cs-CZ" sz="2800" b="1" dirty="0" smtClean="0">
                <a:solidFill>
                  <a:srgbClr val="492303"/>
                </a:solidFill>
              </a:rPr>
              <a:t>                               (</a:t>
            </a:r>
            <a:r>
              <a:rPr lang="cs-CZ" sz="2800" b="1" dirty="0" smtClean="0">
                <a:solidFill>
                  <a:srgbClr val="492303"/>
                </a:solidFill>
              </a:rPr>
              <a:t>písmena, </a:t>
            </a:r>
            <a:r>
              <a:rPr lang="cs-CZ" sz="2800" b="1" dirty="0" smtClean="0">
                <a:solidFill>
                  <a:srgbClr val="492303"/>
                </a:solidFill>
              </a:rPr>
              <a:t>čísla</a:t>
            </a:r>
            <a:r>
              <a:rPr lang="cs-CZ" sz="2800" b="1" dirty="0" smtClean="0">
                <a:solidFill>
                  <a:srgbClr val="492303"/>
                </a:solidFill>
              </a:rPr>
              <a:t>, písmena s diakritikou, ….)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             ne speciální znaky </a:t>
            </a:r>
            <a:r>
              <a:rPr lang="en-US" sz="2800" b="1" dirty="0" smtClean="0">
                <a:solidFill>
                  <a:srgbClr val="492303"/>
                </a:solidFill>
              </a:rPr>
              <a:t> \  / &lt; &gt; : * ? ….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             v MS DOS jen 8 znaků</a:t>
            </a:r>
            <a:endParaRPr lang="en-US" sz="2800" b="1" dirty="0" smtClean="0">
              <a:solidFill>
                <a:srgbClr val="492303"/>
              </a:solidFill>
            </a:endParaRPr>
          </a:p>
          <a:p>
            <a:r>
              <a:rPr lang="en-US" sz="2800" b="1" dirty="0" smtClean="0">
                <a:solidFill>
                  <a:srgbClr val="492303"/>
                </a:solidFill>
              </a:rPr>
              <a:t>P</a:t>
            </a:r>
            <a:r>
              <a:rPr lang="cs-CZ" sz="2800" b="1" dirty="0" err="1" smtClean="0">
                <a:solidFill>
                  <a:srgbClr val="492303"/>
                </a:solidFill>
              </a:rPr>
              <a:t>řípona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: obvykle </a:t>
            </a:r>
            <a:r>
              <a:rPr lang="cs-CZ" sz="2800" b="1" dirty="0" smtClean="0">
                <a:solidFill>
                  <a:srgbClr val="492303"/>
                </a:solidFill>
              </a:rPr>
              <a:t>jen 3 </a:t>
            </a:r>
            <a:r>
              <a:rPr lang="cs-CZ" sz="2800" b="1" dirty="0" smtClean="0">
                <a:solidFill>
                  <a:srgbClr val="492303"/>
                </a:solidFill>
              </a:rPr>
              <a:t>znaky (existují výjimky)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oddělena tečkou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určuje typ souboru  </a:t>
            </a: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typy přípon :</a:t>
            </a:r>
          </a:p>
          <a:p>
            <a:r>
              <a:rPr lang="cs-CZ" sz="2800" b="1" dirty="0" err="1" smtClean="0">
                <a:solidFill>
                  <a:srgbClr val="492303"/>
                </a:solidFill>
              </a:rPr>
              <a:t>exe</a:t>
            </a:r>
            <a:r>
              <a:rPr lang="cs-CZ" sz="2800" b="1" dirty="0" smtClean="0">
                <a:solidFill>
                  <a:srgbClr val="492303"/>
                </a:solidFill>
              </a:rPr>
              <a:t> , </a:t>
            </a:r>
            <a:r>
              <a:rPr lang="cs-CZ" sz="2800" b="1" dirty="0" err="1" smtClean="0">
                <a:solidFill>
                  <a:srgbClr val="492303"/>
                </a:solidFill>
              </a:rPr>
              <a:t>com</a:t>
            </a:r>
            <a:r>
              <a:rPr lang="cs-CZ" sz="2800" b="1" dirty="0" smtClean="0">
                <a:solidFill>
                  <a:srgbClr val="492303"/>
                </a:solidFill>
              </a:rPr>
              <a:t>  </a:t>
            </a:r>
            <a:r>
              <a:rPr lang="cs-CZ" sz="2800" dirty="0" smtClean="0">
                <a:solidFill>
                  <a:srgbClr val="492303"/>
                </a:solidFill>
              </a:rPr>
              <a:t>……….  spustitelné soubory</a:t>
            </a:r>
          </a:p>
          <a:p>
            <a:r>
              <a:rPr lang="cs-CZ" sz="2800" b="1" dirty="0" err="1" smtClean="0">
                <a:solidFill>
                  <a:srgbClr val="492303"/>
                </a:solidFill>
              </a:rPr>
              <a:t>txt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dirty="0" smtClean="0">
                <a:solidFill>
                  <a:srgbClr val="492303"/>
                </a:solidFill>
              </a:rPr>
              <a:t>………………….   textové soubory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AVI </a:t>
            </a:r>
            <a:r>
              <a:rPr lang="cs-CZ" sz="2800" dirty="0" smtClean="0">
                <a:solidFill>
                  <a:srgbClr val="492303"/>
                </a:solidFill>
              </a:rPr>
              <a:t>………………….  videosekvence</a:t>
            </a:r>
          </a:p>
          <a:p>
            <a:r>
              <a:rPr lang="cs-CZ" sz="2800" b="1" dirty="0" err="1" smtClean="0">
                <a:solidFill>
                  <a:srgbClr val="492303"/>
                </a:solidFill>
              </a:rPr>
              <a:t>jpg</a:t>
            </a:r>
            <a:r>
              <a:rPr lang="cs-CZ" sz="2800" b="1" dirty="0" smtClean="0">
                <a:solidFill>
                  <a:srgbClr val="492303"/>
                </a:solidFill>
              </a:rPr>
              <a:t> , </a:t>
            </a:r>
            <a:r>
              <a:rPr lang="cs-CZ" sz="2800" b="1" dirty="0" err="1" smtClean="0">
                <a:solidFill>
                  <a:srgbClr val="492303"/>
                </a:solidFill>
              </a:rPr>
              <a:t>gif</a:t>
            </a:r>
            <a:r>
              <a:rPr lang="cs-CZ" sz="2800" b="1" dirty="0" smtClean="0">
                <a:solidFill>
                  <a:srgbClr val="492303"/>
                </a:solidFill>
              </a:rPr>
              <a:t> , </a:t>
            </a:r>
            <a:r>
              <a:rPr lang="cs-CZ" sz="2800" b="1" dirty="0" err="1" smtClean="0">
                <a:solidFill>
                  <a:srgbClr val="492303"/>
                </a:solidFill>
              </a:rPr>
              <a:t>bmp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dirty="0" smtClean="0">
                <a:solidFill>
                  <a:srgbClr val="492303"/>
                </a:solidFill>
              </a:rPr>
              <a:t>.... obrázky 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doc , </a:t>
            </a:r>
            <a:r>
              <a:rPr lang="cs-CZ" sz="2800" b="1" dirty="0" err="1" smtClean="0">
                <a:solidFill>
                  <a:srgbClr val="492303"/>
                </a:solidFill>
              </a:rPr>
              <a:t>docx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dirty="0" smtClean="0">
                <a:solidFill>
                  <a:srgbClr val="492303"/>
                </a:solidFill>
              </a:rPr>
              <a:t>………. </a:t>
            </a:r>
            <a:r>
              <a:rPr lang="cs-CZ" sz="2800" dirty="0" smtClean="0">
                <a:solidFill>
                  <a:srgbClr val="492303"/>
                </a:solidFill>
              </a:rPr>
              <a:t>dokument MS Wordu</a:t>
            </a:r>
          </a:p>
          <a:p>
            <a:r>
              <a:rPr lang="cs-CZ" sz="2800" b="1" dirty="0" err="1" smtClean="0">
                <a:solidFill>
                  <a:srgbClr val="492303"/>
                </a:solidFill>
              </a:rPr>
              <a:t>html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dirty="0" smtClean="0">
                <a:solidFill>
                  <a:srgbClr val="492303"/>
                </a:solidFill>
              </a:rPr>
              <a:t>……………….  soubory internetovských stránek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>
                <a:solidFill>
                  <a:srgbClr val="492303"/>
                </a:solidFill>
              </a:rPr>
              <a:t>m</a:t>
            </a:r>
            <a:r>
              <a:rPr lang="cs-CZ" sz="2800" b="1" dirty="0" smtClean="0">
                <a:solidFill>
                  <a:srgbClr val="492303"/>
                </a:solidFill>
              </a:rPr>
              <a:t>p3 , </a:t>
            </a:r>
            <a:r>
              <a:rPr lang="cs-CZ" sz="2800" b="1" dirty="0" err="1" smtClean="0">
                <a:solidFill>
                  <a:srgbClr val="492303"/>
                </a:solidFill>
              </a:rPr>
              <a:t>wav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dirty="0" smtClean="0">
                <a:solidFill>
                  <a:srgbClr val="492303"/>
                </a:solidFill>
              </a:rPr>
              <a:t>………  hudební soubory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err="1" smtClean="0">
                <a:solidFill>
                  <a:srgbClr val="492303"/>
                </a:solidFill>
              </a:rPr>
              <a:t>dbf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dirty="0" smtClean="0">
                <a:solidFill>
                  <a:srgbClr val="492303"/>
                </a:solidFill>
              </a:rPr>
              <a:t>………………… databázové soubory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err="1" smtClean="0">
                <a:solidFill>
                  <a:srgbClr val="492303"/>
                </a:solidFill>
              </a:rPr>
              <a:t>xls</a:t>
            </a:r>
            <a:r>
              <a:rPr lang="cs-CZ" sz="2800" b="1" dirty="0" smtClean="0">
                <a:solidFill>
                  <a:srgbClr val="492303"/>
                </a:solidFill>
              </a:rPr>
              <a:t> , </a:t>
            </a:r>
            <a:r>
              <a:rPr lang="cs-CZ" sz="2800" b="1" dirty="0" err="1" smtClean="0">
                <a:solidFill>
                  <a:srgbClr val="492303"/>
                </a:solidFill>
              </a:rPr>
              <a:t>xlsx</a:t>
            </a:r>
            <a:r>
              <a:rPr lang="cs-CZ" sz="2800" b="1" dirty="0" smtClean="0">
                <a:solidFill>
                  <a:srgbClr val="492303"/>
                </a:solidFill>
              </a:rPr>
              <a:t>  </a:t>
            </a:r>
            <a:r>
              <a:rPr lang="cs-CZ" sz="2800" dirty="0" smtClean="0">
                <a:solidFill>
                  <a:srgbClr val="492303"/>
                </a:solidFill>
              </a:rPr>
              <a:t>……….  </a:t>
            </a:r>
            <a:r>
              <a:rPr lang="cs-CZ" sz="2800" dirty="0" smtClean="0">
                <a:solidFill>
                  <a:srgbClr val="492303"/>
                </a:solidFill>
              </a:rPr>
              <a:t>tabulka MS Excelu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4000" b="1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Ikona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V grafických operačních systémech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Označení  - souboru </a:t>
            </a:r>
            <a:r>
              <a:rPr lang="cs-CZ" sz="2800" i="1" dirty="0" smtClean="0">
                <a:solidFill>
                  <a:srgbClr val="492303"/>
                </a:solidFill>
              </a:rPr>
              <a:t>(určuje často typ souboru)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- aplikace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- počítačové funkce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Příklad :</a:t>
            </a:r>
          </a:p>
          <a:p>
            <a:pPr marL="0" indent="0">
              <a:buNone/>
            </a:pPr>
            <a:endParaRPr lang="cs-CZ" sz="2800" b="1" dirty="0">
              <a:solidFill>
                <a:srgbClr val="492303"/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852" y="4005064"/>
            <a:ext cx="4338375" cy="2852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713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Adresář – složka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„přihrádky“ , v nichž jsou soubory uspořádány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Podadresář – „složka ve složce“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Libovolný počet adresářů a podadresářů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Příklady :</a:t>
            </a:r>
          </a:p>
          <a:p>
            <a:endParaRPr lang="cs-CZ" sz="2800" b="1" dirty="0">
              <a:solidFill>
                <a:srgbClr val="492303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365104"/>
            <a:ext cx="6503891" cy="2463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6101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8064896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Kořenový adresář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Na každém disku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Nadřazen všem ostatním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Nemá název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Někdy se zaměňuje s označením disku (C , D , X ,…)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Označuje se    </a:t>
            </a:r>
            <a:r>
              <a:rPr lang="en-US" sz="2800" b="1" dirty="0" smtClean="0">
                <a:solidFill>
                  <a:srgbClr val="492303"/>
                </a:solidFill>
              </a:rPr>
              <a:t>\</a:t>
            </a:r>
            <a:r>
              <a:rPr lang="cs-CZ" sz="2800" b="1" dirty="0" smtClean="0">
                <a:solidFill>
                  <a:srgbClr val="492303"/>
                </a:solidFill>
              </a:rPr>
              <a:t>   </a:t>
            </a:r>
            <a:r>
              <a:rPr lang="en-US" sz="2800" b="1" dirty="0" smtClean="0">
                <a:solidFill>
                  <a:srgbClr val="492303"/>
                </a:solidFill>
              </a:rPr>
              <a:t> </a:t>
            </a:r>
            <a:r>
              <a:rPr lang="cs-CZ" sz="2800" i="1" dirty="0" smtClean="0">
                <a:solidFill>
                  <a:srgbClr val="492303"/>
                </a:solidFill>
              </a:rPr>
              <a:t>(obrácené lomítko)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Nejvyšší „sféra“ v hierarchii všech adresářů, podadresářů a souborů</a:t>
            </a:r>
          </a:p>
          <a:p>
            <a:endParaRPr lang="cs-CZ" sz="28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Stromová struktura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Schématické znázornění systému adresářů a podadresářů (složek a podsložek) a souborů 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Důležité pro přehlednost dat v počítači      Příklady :</a:t>
            </a:r>
          </a:p>
        </p:txBody>
      </p:sp>
      <p:sp>
        <p:nvSpPr>
          <p:cNvPr id="5" name="AutoShape 2" descr="data:image/jpeg;base64,/9j/4AAQSkZJRgABAQAAAQABAAD/2wCEAAkGBhASEBUUEBASFBQTFhcSGBgVFxUYFxwYFhwVFxYUFxUYGyYfFxojHBYWHy8gJCkpLC4sGB4xNTAqNSg3LykBCQoKDgwOFw8PGikkHSApLDUsKS0sKSkqLCkvMikyKSkyKS4pKSopKSksNSkpLCwqKSw0KSwpKSkpKiksLCwpKf/AABEIAL0BCgMBIgACEQEDEQH/xAAcAAACAwEBAQEAAAAAAAAAAAAABgQFBwMCAQj/xABREAACAQIDAgYNBgoIBgMAAAABAgMAEQQSIQUxBgcTIkFRFRcyNFRhZHOTo7LR4hQ1cYGRwSMkQlJTkpSx0tMWM2KChKGz4UNVcnTE1GOiwv/EABkBAQEBAQEBAAAAAAAAAAAAAAABAgMFBP/EACIRAQEAAgIBBAMBAAAAAAAAAAABAhEDITESUaHBFEGRMv/aAAwDAQACEQMRAD8A1jYmyMOcNCTBESYoySUS9yq67qlS7LwqqWaGAKoJJKIAANSSbV92F3rB5mP2FpU4Z8JoTio8DZpNBLMiDNfeYo2G7KWGY3IGijUNas5X0y1ZN3Su2Tw0WZiewbmEk5JVWBQy3OVgJSt9Lagm53UwrtrZYUGWKOG5t+FiUAHqLAFR9tUuLxzEglJAtrlRlL3v/ZLdA6D0/Yt7YxSvEyyLoy2Ktbp3A20ve27przfzctzqat/Xl9/4mNl77+GqYPCYKVc0MeGkX85FjYde9RbpFd+w2G8Hh9Gnuqm4udjnDbNgjKhSV5Qgf29Rfx2temWvUeeh9hsN4PD6NPdR2Gw3g8Po091TKKCH2Gw3g8Po091HYbDeDw+jT3VMooIfYbDeDw+jT3UdhsN4PD6NPdUyigh9hsN4PD6NPdR2Gw3g8Po091TKKCH2Gw3g8Po091HYbDeDw+jT3VQ8N9q4yLkxhlkCkEu8cYkYagAWIKgak62vbRhbWgThtjAIQjCbXUsio0rtJEow9kDLGQkyNnBsS6HcGuD72Gw3g8Po091HYbDeDw+jT3UopxpLzS+FdVYaEPmIYrnCscgjFgUDHPzS43jWvM/Gfl5pwtnQM8gZ3XKoZUUqORzscxa65AQEY2IsSDh2Gw3g8Po091HYbDeDw+jT3UqxcZanMrYc8pcLGqszBybA6mMEAZk1UNm5RQtybV5TjRj5weAqQotd9GkOoQc24XJdyxFwFe6gixBs7DYbweH0ae6jsNhvB4fRp7qRcDwtbE7Rw7nl0hZcqRhso5QqucyAc2RQJUNicw5pAGoZl4W8LfkQj/AmQyZvyiqgLkB1Csb88HdayuSRagtew2G8Hh9Gnuo7DYbweH0ae6kl+HuMWXO2FITkRL8nzqXyd18p5XLlIsCMl7/XpU3C8YxbERwthWXlCtmznLlZo0zgtGoYEyKQVJBUOb3FiDT2Gw3g8Po091HYbDeDw+jT3VnmG4fztO2IWGQo0fJiIyfg1ctFkJOXujeQaLck2JCjMsyTh/jIZJjNhbhcoaHOoMGiWLS5LShzIp5t7XFr0Dv2Gw3g8Po091HYbDeDw+jT3UrYvjIyzvCmFZ2QXHPN2AOQgIiMxbMDoobmgt4q8pxnISlsM5Viquc25jn0Tm2cfg5LFil8hsKBr7DYbweH0ae6jsNhvB4fRp7qmUUEPsNhvB4fRp7qOw2G8Hh9GnuqZRQQjsbDeDw+jT3Vke24VGKnAVQBLIAABYAM1gBW0msZ2933P56T2moNLj2gYNmpKELlIIyFHScqgDxC5Fz1XrO+DeOX5LiFxcyRzzYgySPNmRZDJkyqLlWAyoyC2qixHVWmbLwySYKJJFDI0MasrC4IKLcEUp8OuDEOGwOIxOHMitDGXCFzJGSOgpJmsP8ApK08rGa7c4fY0u+iQxXCrzHswFsrkG1ye6vbXXfl078Bdkz7Qx0Ynl5SJfwrgABAikaWHSzZV67E9VOO2uKZmTmiKXUEhbwtcC2YAl0Y/Tlpl4vOCHyGBi65ZZWuw5vNRbiOO6kjQXJ1OrHfWJx4S7k7aueVmtmyiiitsCiiigKKKKAooooCiiigodtcEIsRMJuVmikyCMtEVBKAsQpLKSBdjcCwOlwbC3iPgPhlEOUyDkJBLcFeew5MgPzbADkYrBQtggAsNKYaKChg4GYdcK+GvIySNnuSuYEZctubYhQiixBvY5r3N4I4t8L+VJOzWkVmLJdhKuUhuZ0G7C1jmZib3N2yigUDxaYclWaafOq2DAoLMWVmkAyaE5VFtwygizANU6LgPhlWJQZPwTFibrdwTGSkgC2K/gohYAaIF3EgsNFArxcX+HScSpLOuVxIEBjyizI2UXTMAeTQGxBKoFJsLVP4Q8F48XkzyzJyd9EYZTcqbsjKVJBUWNtNauaKBebgRh76NKB8l+RAArYJrz9VJz6nebeKveP4HQS4eGEvKow4VUdSoeygDUlSNSqtoBqoItV9RQKMPFlgwGu0rFlZQTyXNLEEsqiMKLhVQrYqVupUhmvMbgPhzyuaSZuWSJCWZSQYhGFcErzmPJRk5swJB0sSCxUUCrs3i8w8M6TiadnjvbMY7EHMbNljBPOdje99wvYWr1tPi/w80rycrPGXOYhDHlzWYZhmRiDz3N+guxFiTdoooCiiigKKKKANYzt7vufz0ntNWzGsZ2933P56T2moNOwu0Fg2ekrhiseHRyFsWICA2AJAv9JFQ9o8K8A0Miz2dcjZoXQFmtyuaIxN0jkX7qy6A3trU/Z2DSXAxxyLmR4EVhrqCi3FxqKrtvbG2bh8LJLPh80USmR9XZmALm7Xa8jXlc3Yk3YnfQWM/COERJJHnmEpKxLEAzSEBiSlyFK2RjmJAIAsTcXtarpeD+FaNY2hTIjM6ruALFi1gOg5muNxBItarGgKKKKAooooCiiigKKKKAooooCiiigpNq7NxUkpMOLaJQAuUKp11JbUG+8fq26dIR2Rjxvx0p6dFUjeptfJ1Zh9QPSRV5iYC+YA21H3H7q4Ls1x+X1f5XvfTx0FX2E2gQPx993SqjXX+xpew+jOfzRflihi8M8RfFvIruyWIQdzHiJRcZOnk03HTUbt1wdmMbc/d1W+3ud+77KrOFkYRMPbwgfXmimX76mWWptL0Z6oNuYbH8sWwhTnYd4wZHIVJL3VzHlYN0D9+m++U3FfaqkWI7cabkw6hY+SzuyqA4KrmEZMIGa4YsRmWzWGUix9Psrbl482JibJziQVS7GF1YFRDZrSPzOgBbsH0AeKKCBsWPECJRimVpMqZipBGYIociyLYFgx+vo3CfRRQFFFFAUUUUBRRRQBrGdvd9z+ek9pq2U1jW3u+5/PSe01BrGwu9YPMx+wtUvGh8z43zDfdV1sLvWDzMfsLVLxofM+N8w33UDOK+0q9rPZv6Of9rxv86jtZbN/Rz/teN/nUDDtHE5Ina+Wymxys9idAcqgki5FZceMjaANmMQINiMm4jQjf1049rPZv6Of9rxn3zVmnC6LkcZKrsAS2Y3IFydWb+8bvbqcUF+nGRjeuL9T/erPYHGDM06ricnJvzbhcuUnuSTfdfQ/TforOFxifnp+sPfXVcdH+kT9ZffVR+hKKzPgTsfZ2NjYOZmnQ3fLjMWLhibOFWYADosBbTovTOOLzA9Hysf43G/zqip/CfaTwYZ3iNpPyOazAkAuQQN11Vhc2G6s7XjKx350X6n+9Oo4BYVOdEcQJF5yF8Vi5FzDVcyPKVYX3gg1kG0MkUrpcLlYgBiAQL6A+MCwPjBqhvXjHxvXF+p/vV/wQ4byTzcliMl3HMKi2o3qdekaj6PHWWrjU/PT9Ye+uqbQQG4lUEaghgCPGCDoaI/QdFIXBXYOBxmHEiy4ssOZIFx2MNnG/wD4246EeI1c/wBAMJ+kxv7djf51RV+ndN9I/cK91WbF2FFhuUETTEMVJ5WaaY6DoMrtbf0VNxOLjjAMjqgOgLEAf51LZO6O1LfDj+qh8U4P2RzH7qvsNi45ATG6uBoSpv8Auqm4ZYZ3jhWNSzGU2At+hn6yBXDnu+LK4d9fpjP/ADdLvBveNfoA+zQ/urtXLCw5EC9Q1+npP211r6GxRRRQLPDjb8uFiUwEB75iGQsMl1QnNuBDyRi17nN4qTF4ycd1xfqf71oHC3Z4lwsniVr/APSQQ32d2B1otYb8pUGxZQRoRmGhG8VQ7rxjY3ri/U/3ps4F8K2xQZJcolTnaCwZD0gdYOh+kVkC46P9In6w99Ttk7fEEySpIl0N7ZhYjcVOu4i4ojd5XspNibAmw3m3QPHXhJ7tbIw7rUgW5uXx9N9PoNctmbSjxEKSxMGSQZgRb6CNOkG4PjBqVUUkYzam3GByYRVIkci2TnKqoyozGfRS2dcwF2A7mPfUyTaO2Fd1OGhcK8SqyLYOhB5V+dPdDe1gb2se6uK54vjEjiNnjI1ZhqLckk5w7Pbui/NZsgU2BAJuajz8Z8SyaRMYwqludGXBLSqwyq5FgYm51wlgWzBQGYJnBldpPLnxa8kgVrqTcszvI3NCysFCAIo6w3isETb3fc/npPaatF2XwxixEoWJSULyQ5iVvnjSOUc1SeYyOTckEEAFddM62933P56T2moNY2F3rB5mP2Fql40PmfG+Yb7quthd6weZj9hapeND5nxvmG+6gZxX2vgr7QFIfDXZ+w5cYi7Qg5ScxFhlMtwinmgpEwZmY57WUk5D1Cnyq/aWwcPOjLLEjByGY2FyVFgSd/c3X6CRuNBmi7E4M5kX5CLPKsKtnn1Miu0ZCls3OKFcu8Hfapf9GeC2Rn+Tc1VDMcuM0DsFjv1ZyeaPyui9aENhYUCww0FrZbcmlrAFQN27KSLdRIrivBbAgWGDwwFiNIoxoSCR3PWAaCFwb4FbOwjctg8MImdMua8l8jZWsQ501C9AOlMNeY41VQqgBVAAAFgANAABuFeqApT23xbbImkkxGJwqs557uXlUc0akhXAGgvu6zTZXiaFXUq6hlYFSGAIIOhBB3gjooMo2JsXgziAtsDyZZo0UOZybuIt5VyFCySiEk2HKKVverXYfATg7ir8hg1YosbNribDlFzquctlY23gE26bU6Yng9hn/wCDGrc7K6qqyKWLsXRwLq2Z3a46WJ6a9bK2Hh8OoEMSqQiRlrDOwjUKudgLsQAN9BH4P8E8HgQ4wcCxCQgtYsb5b27ondc/bVvRRQQdr4pYYJZ2DERRvKQpsSI1LWGtr2FqpZuFuB7mcTLIrCNo2jkkdZGbKsf4MOpZu6AUklQSNBTJPArqyOqsrAqysAVKkWKkHQgjS1VeI4IYF0CHCwhRlGiKNFkE2QkDVS63I3G5vvpZsctj7ZwczZIGN2VpBlEgUormPNnsFOoOl79NQsNw42e7G7yc1wIy0cxzF4w6Mi5b3dXdUG98rZb1epsTDBg64eIOBYMEUNbMJLXAvbOA30i9cF4LYECwweGA526KP8qwb8npsPsqSaFlFIGUEXsQDqCp111UgEHxHWvVeIolVQqqFVQFAAAAA0AAG4AV7qgooooCk2Tig2KzFjgVuSSfwk+867uUsKvdtY/ExlRh4FluGLXa1rWtYdOmY/VbpquO2tojfgoweoyHfZtL261tf/pO5uaETtQbF8BT9eb+OgcUGxfAU/Xm/jqZ2a2jpbBRm5/PbrFju03j7W/NN/LcIMamUy4RFRmRCczaGRo1W4tpq/2gjxmi52LsTD4SEQ4aMRxglgoJOrG5N2JO+p1c8PNnRWtbMob7ReulQcIMDEhJSNFLEsSABcsczH621PjJO+vSYZBuRRpbQDcNAPosK60UHAYGIPnEahwGUNYXsxBYX8ZVSeuw6qyDb3fc/npPaatmNYzt7vufz0ntNQaxsLvWDzMfsLVLxofM+N8w33VdbC71g8zH7C1S8aHzPjfMN91AzivtKvax2Z+im/asZ/Oo7WOzP0U37VjP51Ay4rEKiM7MqqqlizGygAXLMegDeazduNLEgkNh4gQSCLvoRoRv66YxxZbN/RTftWL/AJ1Z1wtwhjxkgO8nMei7Humt0Zjd/wC+KBmXjRn/AEEX2tU/Y3GM0k6JNGiI5y5gToT3N79F9PrrNVauweqjfqKW+A/CH5TBlc/hYrK195H5L/Xax8YPXTJUUUUUUBRRRQFFFFAUUUUBRRRQFFFFAUUUUEbE5rnLvy6f51EJnO9QdLi4HXu7nfap57v+795r3QVxaYCyqRr1Dd+r4/8AKoPCYOMG7OQSGha3VlljO+wvuq/ql4YrfBSDrMY9ZHXPly9OGV9pWcrqWrTZ/wDVJb8xf3CpFV2x2LYVMrWYpobXsTuNum1xpUxEe+rgjnaZbbyMut+gAjx38VdGnWucM6uLowYAstwbi6kqw+kMCD1EGlQcXSB864qZWz8qtglg2flB0XZSTzgSc2VN2RQOWH4sIUUAYmfRlfTkwbqXbMbLrJdyOU7oLzRpQOdY1t7vufz0ntNWtbK2XHh4ViiFlQW+km5Zj4yST9dZLt7vufz0ntNQaxsLvWDzMfsLVLxofM+N8w33VdbC71g8zH7C1S8aHzPjfMN91AzivtfBX2gKRuMTgXgMQVxGKXFErli/FyB3RspZSNdSFv4xfQaPNccVhUkUpIuZTY21/JIYbvGAaDJu11weDrG2JnV2uCGxCjIwyfg5NOa/PAt1hh0V8k4veDqS5GxOIHNzZ+XHJ6ki2a2/Q6Vor8DcEZDIYSWZixvJLlN3MhBTPlylyXK2yltbXr5h+BeBQqVg5yEFWZpHYENnBDOxN7/5EjcbUFXwP4vtn4OUz4OSVzZ4STMXXuhmFhoSGS3iINOFQtjbKjw2HjgiFkiQIN1zbexsALk3J8ZNTaAooooCiiigKKKKAooooCiiigKKKKAooooOR7v+795r3Xl4ze4IGltRf7xXDF4NpFys9gelcyn7Q2lS710JNVHCzvR7/nRf6sdScFsnkiSsjm4tz2d/su2ld8RhS4AYiwZH0H5jK4Gp61Fc8sbyYXG9blnuzZuWVD4Mofk0ZP5Sgj6LAX+u16taBRXTGakjUFFFFUBrGdvd9z+ek9pq2Y1jO3u+5/PSe01BrGwu9YPMx+wtUvGh8z43zDfdV1sLvWDzMfsLVLxofM+N8w33UDOK+0r/ACfbnhGzP2fE/wDsV9+T7c8I2Z+z4n/2KBjxMpVGYAEgEgE2BPQL9FzpSGvGyvgjekH8FWWN2ZtqWNo3n2WVYWP4tiD9euItcb/qrN+EGH5PFSra12LWG4ZiSyjxK2Zf7tA9rxpr4M3pB/DVhsTh/HiJliaIx57hSWBBboXcLX1+vTprJ0krvHMQQQSCCCCN4I1BFVG+UUjbD2vtbFxl4cRs8BTlKvBOXHVmKzgG41uABXnAbV23LisThxLs0HDclduQxNm5VS4sPlGlrWqKZOE+3fkkBkCq5uBlLZSQTYldDe17nxXNKS8bDeCr6Q/wVY7T2TtSVPxqTAPEofMIoJ1kysjI2RmmYXsxI03gVlrAgkHeCQfpGh/zoNGHGmfBR6Q/wVfcF+Fy4wupTk3XnZc2a67rg2G46H6RWPo9TdmbUkglWWI2dd19Qb6EEaXBqo3SilDATbZmiWSPE7MKuMw/F8T9h/GN4Oh+io2y9obbnfEIJtmr8mm5AkwYk5jycUuYfjGgtKB9VRVvwt4VHBKhWNZMxsQXysNCVbLYkg5WF+sClxeNdvBR6Q/wV14S7H2i8MjYt8E6hLDkIpUcNmVkJZ5XBGZcvRYSMb1nCvVGjjjTPgo9If4KZ+DPCNMZEWC5GU5WW97fmm9hcEeLoPVWLI9XXBfbxwuIV9ch5sg/snpt1jf9o6aDZ6K8xyBgCpBBAII3EHUEV6qAooooCiiigKKKKAooooCiiigDWM7e77n89J7TVsxrGdvd9z+ek9pqDWNhd6weZj9hapeND5nxvmG+6rrYXesHmY/YWqXjQ+Z8b5hvuoGcV9r4K+0BSLwz4sUxs5n+WT4fmWZYwCCV/L672AFvF4zTpjcUIo3kYEhFLkAXNgL2A66Xxw9gJtyU3V/wj020tJrra1t+ZLXzrmBH2ZxR4XEKWh2xi5FBKkjKNRvGo6KkJxKw5yg2viyygMVDR5gDcAkWuAcp+w1Oxj7PlZHZcUCi4i2uFZcuKu8h55YDSU84W5t7kqpIjy4fZpyZIZxkMeYlYc7RxfKGMZIcMxcO6PnzFlVw12ViKGHgbxeDZ8ryLjcTMHTIUlK5d4IawG8aj+8a6cHfnbaf+D/0Wq+2XtWOdMyXA1Gtugsp1UkEXVhcHoqh4O/O20/8H/otUDXWZ7c4nsBmknkx2NiRmzZUdMq5iAqIvJknUhQNTu3mn3bO2UwyB3V2DNkAQAm9iekjq3bybAAk2pd2nwowmJiMUkU5RmQmxh1yvGwF+UIyk5QT1OuvPUkFwcTWziiMNoY9lly5CsiNmzi6kWiOlrm+6wJ3VJTiMwXRjtoHp/rYv5Vc8XhtlPzhFiIrPnJjGFQm5DqpYm6BMllIysqiQXAD2mbGxeAwsxnRcRm5PkTmXCKoUEnRY8vJ6xkZVsCw1UvVDRwT4Kx7PgMMU08qlzJeZgxBIUECygAaXt1k1F4I98bS/wC+/wDGwlMOHnDqGF7G+/fcEgj7QaXuCPfG0v8Avv8AxsJUDDicOsiMji6uCpHiIsayvZ/E/s2dTJFtTHOtyCRJGNbBt3JiwysrDoIYEaEVrFKx4t8DyYQIQVjjjVrRMw5Ni2e7IQWbc1wQwABFqBWxHEvs5FZn2hjwI+6PKx6WAJv+C6iPtry3FBsxWCHaeNzFxEF5eG+cqXCWEehKgm3UKYY+LaJ2ZsRIxtmjQJuERiigAJkDMJMkerqVJzHoqzwnAnDxZeSLplkil05O7cgnJojHJcrl+u+t6Cfwf2KuEw0cCSSyLGCA0rBnsSTYkADS9hpuAqxoooCiiigKKKKAooooCiiigKKKKANYzt7vufz0ntNWzGsZ2933P56T2moNY2F3rB5mP2Fql40PmfG+Yb7quthd6weZj9hagcOtly4nZuKhhUNJLEyqCQLk7hc6D66C8FfaVf6T7S/5JP8AtOC/m0f0n2l/ySf9pwX82gZp+5+z94qDPtSxKkLp/bsejxab6h7M2xi5WZZ9nSYZQuYO82HkBOZRkyxOSDYk33aVeUFYuPVT9FxzpGO7Xc3Tau2Gx7PuRdN5zGw8V8u/xaVNoNBQ8FTzsQPzZ5R9s07/AP7qJwd+dtp/4P8A0WrpwVf8YxQ/+aQ//cj31CEmJwm0cZL8gxM8eJGHKNAYD/VxlGDCSVSDc9VY48vVjtMbuG+Y2K/XVf2UDaFR182Q30F+gCouzOEjzzKjbPx0GjHPMkITQbsySsbn6Kva2qsTaagaWO46yE7/AKRoBr/l16c9qztJg5+aAphlF8xJ7htwy6jx3q3qFtvvabzUnstUvgeeD8mbDIesFvtJP31V8Ee+Npf99/42EqXwQe+FQdWn2afvvVNhMZicJicbfZ2LmSfEidHhOHKlTDBHYh5lYHNG3RUwy9WMvuku5swbb4RQYQKZywDkgEKW1FjY23f7GqscY2A/Pf0be6lrhltOTEpzsBtCHKpYNMIxECl2uQkzAMU5Vb2uSVFIyvWlbD2wcD+kf0b+6rnZe1YsRGJIWzKSRuIII3gg6j/cVhaSU0cBeEPyefI5/BTWU9Qb8lvuP0jqoNXooooCiiigKKKKAooooCiiigKKKKANYzt7vufz0ntNWzGsZ2933P56T2moNY2F3rB5mP2FqdUHYXesHmY/YWp1AUUUUHOfufs/eK9V8mUkaeKvHL62ym/0r76DpQaqFjxZY5cQhAaxURoSOnKTym/UdFWnKH8w/avvrGOVvmWfz6tSUscHL/K57fpJCd+7lJh++1NlQNmbLWLO2UZ5HdmOu5ndwN+ls3RU1nAtcgXNhfpPUKzw4XDHV97821MZqaeJO6X6/wB1e68S3uCBe1+r765Szlgypo40/IOUnUXXN1V0rSRULbnes/mpPZauOCjxQYGSVZF6ljRb/XnNSMehkikjC2LoyaldMwKgmxvas425Tua/n1tPKt4H35I9WYjp35m+4ir+uGDwaRLljXKtyek6nebnU13rPDhcOPHG+ZJExmsZEbaWBE0Txk2zCwPUd6t9RsfqrG4+KrbLaritnZbkCxlbcbWvyett1bbSbheL0wwhIMZKhCRglWlVWkWwkdkjlXR0VEsCCoUENfU9WiO3FTtkC/yvAC2+/KAfbydfW4rdsi2bF4AXNhflNSdwF49TTgeB2NnL8ti5I0OeLLfPnHIwwjEMFZVzEoz5WDAXGl6lLwCPNLYjlDysUr8sskmbkUCCxMt42JAYstr7iCvNoLzg3hcTHhYkxkiSTIuVnS+U2JynUA3y5bnrvVnRRQFFFFAUUUUBRRRQFFFFAUUUUAaxnb3fc/npPaatmNYzt7vufz0ntNQaxsLvWDzMfsLU6s+2bxiZIY0+TXyIi35TflUC9sniqT2y/JfW/BQPFFI/bL8l9b8FHbL8l9b8FA8Uq7X4HTTYmSaLErAZFRQYo2WX8GkwXPKsgzrnlVitgCIkBqD2y/JfW/BR2y/JfW/BQT9l8EZsPKHixRyZpnMZMrKzyvM4LFpDm0kjuSCbwixGZr+JuBMhzBcbKsbtiGdA01mM5ci7crdcmZbBbA2a97jLD7Zfkvrfgo7ZfkvrfgoHHA4bk4kjuTkVUuSSTlAFyWJJ+smqzhBwaXFvCWcqIGaQAAEl7DI1zuysAfHu3XvQ9svyX1vwUdsvyX1vwUHUcCcYQA+0pbBMpKPila/KiQm5xB/JGS55wBbW1gvhuAuMJYttOUFi7XQzR3Zgqq7BZbHKEACiy26Ovz2y/JfW/BR2y/JfW/BQStlcE8Xh5Y8uMkeNRK7AkqhayCGPkwxsgZpW5tr2UNmPOrzPwMxbYiSZdounKMhFhJcKjyuq25XKQBJkC5chAuys2oj9svyX1vwUdsvyX1vwUDXsbBPDAkcknKMoILXkN9Sb3kd26elj4rDQTaR+2X5L634KO2X5L634KB4opH7Zfkvrfgo7ZfkvrfgoHiikftl+S+t+Cjtl+S+t+CgeKKR+2X5L634KO2X5L634KB4opH7Zfkvrfgo7ZfkvrfgoHiikftl+S+t+Cjtl+S+t+CgeKKR+2X5L634KO2X5L634KB4opH7Zfkvrfgo7ZfkvrfgoHiikftl+S+t+Cjtl+S+t+CgeDWM7e77n89J7TU3dsvyX1vwUh7S2pyk0j5LZ3d7XvbMSbXtrv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429000"/>
            <a:ext cx="5052454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2455" y="3429000"/>
            <a:ext cx="4091545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560840" cy="5589240"/>
          </a:xfrm>
        </p:spPr>
        <p:txBody>
          <a:bodyPr>
            <a:normAutofit/>
          </a:bodyPr>
          <a:lstStyle/>
          <a:p>
            <a:pPr marL="609600" indent="-609600" algn="ctr">
              <a:buClr>
                <a:schemeClr val="tx1"/>
              </a:buClr>
              <a:buNone/>
            </a:pPr>
            <a:r>
              <a:rPr lang="cs-CZ" sz="4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k souboru či adresáři</a:t>
            </a:r>
          </a:p>
          <a:p>
            <a:pPr marL="609600" indent="-609600" algn="ctr">
              <a:buClr>
                <a:schemeClr val="tx1"/>
              </a:buClr>
              <a:buNone/>
            </a:pPr>
            <a:endParaRPr lang="cs-CZ" sz="1800" b="1" u="sng" dirty="0" smtClean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Clr>
                <a:schemeClr val="tx1"/>
              </a:buClr>
            </a:pPr>
            <a:r>
              <a:rPr lang="cs-CZ" sz="2800" b="1" dirty="0" smtClean="0">
                <a:solidFill>
                  <a:srgbClr val="492303"/>
                </a:solidFill>
              </a:rPr>
              <a:t>Posloupnost adresářů a podadresářů vedoucí k hledané složce či souboru</a:t>
            </a:r>
          </a:p>
          <a:p>
            <a:pPr>
              <a:buClr>
                <a:schemeClr val="tx1"/>
              </a:buClr>
            </a:pPr>
            <a:r>
              <a:rPr lang="cs-CZ" sz="2800" b="1" dirty="0" smtClean="0">
                <a:solidFill>
                  <a:srgbClr val="492303"/>
                </a:solidFill>
              </a:rPr>
              <a:t>Začíná písmenem disku</a:t>
            </a:r>
          </a:p>
          <a:p>
            <a:pPr>
              <a:buClr>
                <a:schemeClr val="tx1"/>
              </a:buClr>
            </a:pPr>
            <a:r>
              <a:rPr lang="cs-CZ" sz="2800" b="1" dirty="0" smtClean="0">
                <a:solidFill>
                  <a:srgbClr val="492303"/>
                </a:solidFill>
              </a:rPr>
              <a:t>Jednotlivé úrovně odděleny zpětným lomítkem</a:t>
            </a:r>
          </a:p>
          <a:p>
            <a:pPr>
              <a:buClr>
                <a:schemeClr val="tx1"/>
              </a:buClr>
            </a:pPr>
            <a:r>
              <a:rPr lang="cs-CZ" sz="2800" b="1" dirty="0" smtClean="0">
                <a:solidFill>
                  <a:srgbClr val="492303"/>
                </a:solidFill>
              </a:rPr>
              <a:t>Příklad : </a:t>
            </a:r>
            <a:r>
              <a:rPr lang="cs-CZ" sz="2800" i="1" dirty="0" smtClean="0">
                <a:solidFill>
                  <a:srgbClr val="492303"/>
                </a:solidFill>
              </a:rPr>
              <a:t>(viz předchozí obrázek vlevo)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>
              <a:buClr>
                <a:schemeClr val="tx1"/>
              </a:buClr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C:</a:t>
            </a:r>
            <a:r>
              <a:rPr lang="en-US" sz="2800" b="1" dirty="0" smtClean="0">
                <a:solidFill>
                  <a:srgbClr val="492303"/>
                </a:solidFill>
              </a:rPr>
              <a:t>\</a:t>
            </a:r>
            <a:r>
              <a:rPr lang="cs-CZ" sz="2800" b="1" dirty="0" smtClean="0">
                <a:solidFill>
                  <a:srgbClr val="492303"/>
                </a:solidFill>
              </a:rPr>
              <a:t>Aplikace</a:t>
            </a:r>
            <a:r>
              <a:rPr lang="en-US" sz="2800" b="1" dirty="0" smtClean="0">
                <a:solidFill>
                  <a:srgbClr val="492303"/>
                </a:solidFill>
              </a:rPr>
              <a:t>\</a:t>
            </a:r>
            <a:r>
              <a:rPr lang="cs-CZ" sz="2800" b="1" dirty="0" smtClean="0">
                <a:solidFill>
                  <a:srgbClr val="492303"/>
                </a:solidFill>
              </a:rPr>
              <a:t>Moje</a:t>
            </a:r>
            <a:r>
              <a:rPr lang="en-US" sz="2800" b="1" dirty="0" smtClean="0">
                <a:solidFill>
                  <a:srgbClr val="492303"/>
                </a:solidFill>
              </a:rPr>
              <a:t>\</a:t>
            </a:r>
            <a:r>
              <a:rPr lang="cs-CZ" sz="2800" b="1" dirty="0" smtClean="0">
                <a:solidFill>
                  <a:srgbClr val="492303"/>
                </a:solidFill>
              </a:rPr>
              <a:t>dopis.doc </a:t>
            </a:r>
            <a:endParaRPr lang="cs-CZ" sz="28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Údaje o souboru 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Název a přípona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Velikost souboru – </a:t>
            </a:r>
            <a:r>
              <a:rPr lang="cs-CZ" sz="2800" i="1" dirty="0" smtClean="0">
                <a:solidFill>
                  <a:srgbClr val="492303"/>
                </a:solidFill>
              </a:rPr>
              <a:t>důležité při kopírování, odeslání souboru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Data změny souboru – datum a čas</a:t>
            </a:r>
            <a:r>
              <a:rPr lang="cs-CZ" sz="2800" i="1" dirty="0" smtClean="0">
                <a:solidFill>
                  <a:srgbClr val="492303"/>
                </a:solidFill>
              </a:rPr>
              <a:t>  1. vytvoření souboru</a:t>
            </a:r>
          </a:p>
          <a:p>
            <a:pPr marL="0" indent="0">
              <a:buNone/>
            </a:pPr>
            <a:r>
              <a:rPr lang="cs-CZ" sz="2800" i="1" dirty="0">
                <a:solidFill>
                  <a:srgbClr val="492303"/>
                </a:solidFill>
              </a:rPr>
              <a:t> </a:t>
            </a:r>
            <a:r>
              <a:rPr lang="cs-CZ" sz="2800" i="1" dirty="0" smtClean="0">
                <a:solidFill>
                  <a:srgbClr val="492303"/>
                </a:solidFill>
              </a:rPr>
              <a:t>                                                                     2. poslední změny</a:t>
            </a:r>
          </a:p>
          <a:p>
            <a:pPr marL="0" indent="0">
              <a:buNone/>
            </a:pPr>
            <a:r>
              <a:rPr lang="cs-CZ" sz="2800" i="1" dirty="0">
                <a:solidFill>
                  <a:srgbClr val="492303"/>
                </a:solidFill>
              </a:rPr>
              <a:t> </a:t>
            </a:r>
            <a:r>
              <a:rPr lang="cs-CZ" sz="2800" i="1" dirty="0" smtClean="0">
                <a:solidFill>
                  <a:srgbClr val="492303"/>
                </a:solidFill>
              </a:rPr>
              <a:t>                                                                     3. posledního otevření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Atributy souboru – speciální nastavení</a:t>
            </a:r>
          </a:p>
          <a:p>
            <a:pPr marL="0" indent="0">
              <a:buNone/>
            </a:pPr>
            <a:r>
              <a:rPr lang="cs-CZ" sz="2800" b="1" i="1" dirty="0">
                <a:solidFill>
                  <a:srgbClr val="492303"/>
                </a:solidFill>
              </a:rPr>
              <a:t> </a:t>
            </a:r>
            <a:r>
              <a:rPr lang="cs-CZ" sz="2800" b="1" i="1" dirty="0" smtClean="0">
                <a:solidFill>
                  <a:srgbClr val="492303"/>
                </a:solidFill>
              </a:rPr>
              <a:t>                               * skrytý    </a:t>
            </a:r>
          </a:p>
          <a:p>
            <a:pPr marL="0" indent="0">
              <a:buNone/>
            </a:pPr>
            <a:r>
              <a:rPr lang="cs-CZ" sz="2800" b="1" i="1" dirty="0">
                <a:solidFill>
                  <a:srgbClr val="492303"/>
                </a:solidFill>
              </a:rPr>
              <a:t> </a:t>
            </a:r>
            <a:r>
              <a:rPr lang="cs-CZ" sz="2800" b="1" i="1" dirty="0" smtClean="0">
                <a:solidFill>
                  <a:srgbClr val="492303"/>
                </a:solidFill>
              </a:rPr>
              <a:t>                                * pouze pro čtení </a:t>
            </a:r>
          </a:p>
          <a:p>
            <a:pPr marL="0" indent="0">
              <a:buNone/>
            </a:pPr>
            <a:r>
              <a:rPr lang="cs-CZ" sz="2800" b="1" i="1" dirty="0">
                <a:solidFill>
                  <a:srgbClr val="492303"/>
                </a:solidFill>
              </a:rPr>
              <a:t> </a:t>
            </a:r>
            <a:r>
              <a:rPr lang="cs-CZ" sz="2800" b="1" i="1" dirty="0" smtClean="0">
                <a:solidFill>
                  <a:srgbClr val="492303"/>
                </a:solidFill>
              </a:rPr>
              <a:t>                                 * ….    </a:t>
            </a:r>
            <a:r>
              <a:rPr lang="cs-CZ" sz="2800" i="1" dirty="0" smtClean="0">
                <a:solidFill>
                  <a:srgbClr val="492303"/>
                </a:solidFill>
              </a:rPr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7992888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pojmy</a:t>
            </a:r>
          </a:p>
          <a:p>
            <a:r>
              <a:rPr lang="cs-CZ" sz="28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Multitasking </a:t>
            </a:r>
            <a:r>
              <a:rPr lang="cs-CZ" sz="2800" b="1" dirty="0" smtClean="0">
                <a:solidFill>
                  <a:srgbClr val="492303"/>
                </a:solidFill>
              </a:rPr>
              <a:t> - souběžné zpracovávání více úloh </a:t>
            </a:r>
            <a:r>
              <a:rPr lang="cs-CZ" sz="2800" i="1" dirty="0" smtClean="0">
                <a:solidFill>
                  <a:srgbClr val="492303"/>
                </a:solidFill>
              </a:rPr>
              <a:t>(současný chod více programů)</a:t>
            </a:r>
          </a:p>
          <a:p>
            <a:r>
              <a:rPr lang="cs-CZ" sz="2800" b="1" u="sng" dirty="0" err="1" smtClean="0">
                <a:solidFill>
                  <a:srgbClr val="492303"/>
                </a:solidFill>
              </a:rPr>
              <a:t>Bootování</a:t>
            </a:r>
            <a:r>
              <a:rPr lang="cs-CZ" sz="2800" b="1" u="sng" dirty="0" smtClean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- zavádění (start) operačního systému </a:t>
            </a:r>
            <a:r>
              <a:rPr lang="cs-CZ" sz="2800" i="1" dirty="0" smtClean="0">
                <a:solidFill>
                  <a:srgbClr val="492303"/>
                </a:solidFill>
              </a:rPr>
              <a:t>(nejčastěji z pevného disku, lze ale i z CD_ROM apod. v případě nainstalování či přeinstalování sytému)</a:t>
            </a:r>
          </a:p>
          <a:p>
            <a:r>
              <a:rPr lang="cs-CZ" sz="2800" b="1" u="sng" dirty="0" smtClean="0">
                <a:solidFill>
                  <a:srgbClr val="492303"/>
                </a:solidFill>
              </a:rPr>
              <a:t>Souborový systém </a:t>
            </a:r>
            <a:r>
              <a:rPr lang="cs-CZ" sz="2800" b="1" dirty="0" smtClean="0">
                <a:solidFill>
                  <a:srgbClr val="492303"/>
                </a:solidFill>
              </a:rPr>
              <a:t> - algoritmus ukládání souborů na disku </a:t>
            </a:r>
            <a:r>
              <a:rPr lang="cs-CZ" sz="2800" i="1" dirty="0" smtClean="0">
                <a:solidFill>
                  <a:srgbClr val="492303"/>
                </a:solidFill>
              </a:rPr>
              <a:t>(Windows – FAT32 , NTFS)</a:t>
            </a:r>
          </a:p>
          <a:p>
            <a:r>
              <a:rPr lang="cs-CZ" sz="2800" b="1" u="sng" dirty="0" err="1" smtClean="0">
                <a:solidFill>
                  <a:srgbClr val="492303"/>
                </a:solidFill>
              </a:rPr>
              <a:t>Plug</a:t>
            </a:r>
            <a:r>
              <a:rPr lang="en-US" sz="2800" b="1" u="sng" dirty="0" smtClean="0">
                <a:solidFill>
                  <a:srgbClr val="492303"/>
                </a:solidFill>
              </a:rPr>
              <a:t> &amp; Play </a:t>
            </a:r>
            <a:r>
              <a:rPr lang="en-US" sz="2800" b="1" dirty="0" smtClean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- funkce automatického detekování nově přidaných zařízení  </a:t>
            </a:r>
            <a:r>
              <a:rPr lang="cs-CZ" sz="2800" i="1" dirty="0" smtClean="0">
                <a:solidFill>
                  <a:srgbClr val="492303"/>
                </a:solidFill>
              </a:rPr>
              <a:t>(pokud lze, tak i instalace)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endParaRPr lang="cs-CZ" sz="2800" b="1" u="sng" dirty="0">
              <a:solidFill>
                <a:srgbClr val="492303"/>
              </a:solidFill>
            </a:endParaRPr>
          </a:p>
          <a:p>
            <a:endParaRPr lang="cs-CZ" sz="2800" i="1" dirty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Data v počítači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Wikipedia</a:t>
            </a:r>
            <a:endParaRPr lang="cs-CZ" sz="24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Pavel Navrátil : S počítačem nejen k maturitě, 1.díl</a:t>
            </a:r>
          </a:p>
          <a:p>
            <a:pPr marL="0" indent="0" algn="ctr">
              <a:buNone/>
            </a:pPr>
            <a:endParaRPr lang="cs-CZ" sz="24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Použité obrázky : Kliparty MS </a:t>
            </a: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Office:</a:t>
            </a:r>
            <a:r>
              <a:rPr lang="cs-CZ" sz="2400" i="1" dirty="0" err="1">
                <a:hlinkClick r:id="rId2"/>
              </a:rPr>
              <a:t>www.office.microsoft.com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, www.wikipedia.org,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autor</a:t>
            </a: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1371</TotalTime>
  <Words>741</Words>
  <Application>Microsoft Office PowerPoint</Application>
  <PresentationFormat>Předvádění na obrazovce (4:3)</PresentationFormat>
  <Paragraphs>141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Microsoft Excel Worksheet</vt:lpstr>
      <vt:lpstr>Informační a komunikační technologie</vt:lpstr>
      <vt:lpstr>Prezentace aplikace PowerPoint</vt:lpstr>
      <vt:lpstr>Prezentace aplikace PowerPoint</vt:lpstr>
      <vt:lpstr>Data v počítači</vt:lpstr>
      <vt:lpstr>Data v počítači</vt:lpstr>
      <vt:lpstr>Data v počítači</vt:lpstr>
      <vt:lpstr>Data v počítači</vt:lpstr>
      <vt:lpstr>Data v počítači</vt:lpstr>
      <vt:lpstr>Data v počítači</vt:lpstr>
      <vt:lpstr>Data v počítači</vt:lpstr>
      <vt:lpstr>Data v počítači</vt:lpstr>
      <vt:lpstr>Data v počítači</vt:lpstr>
      <vt:lpstr>Data v počítači</vt:lpstr>
      <vt:lpstr>Data v počítači</vt:lpstr>
      <vt:lpstr>Data v počítači</vt:lpstr>
      <vt:lpstr>Data v počítači</vt:lpstr>
      <vt:lpstr>Data v počítači</vt:lpstr>
      <vt:lpstr>Data v počítači</vt:lpstr>
      <vt:lpstr>Data v počítači</vt:lpstr>
      <vt:lpstr>Data v počítači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69</cp:revision>
  <dcterms:created xsi:type="dcterms:W3CDTF">2013-08-20T18:28:40Z</dcterms:created>
  <dcterms:modified xsi:type="dcterms:W3CDTF">2013-11-15T17:56:38Z</dcterms:modified>
</cp:coreProperties>
</file>