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15" r:id="rId5"/>
    <p:sldId id="303" r:id="rId6"/>
    <p:sldId id="304" r:id="rId7"/>
    <p:sldId id="316" r:id="rId8"/>
    <p:sldId id="305" r:id="rId9"/>
    <p:sldId id="306" r:id="rId10"/>
    <p:sldId id="307" r:id="rId11"/>
    <p:sldId id="308" r:id="rId12"/>
    <p:sldId id="312" r:id="rId13"/>
    <p:sldId id="259" r:id="rId14"/>
    <p:sldId id="313" r:id="rId15"/>
    <p:sldId id="261" r:id="rId16"/>
    <p:sldId id="314" r:id="rId17"/>
    <p:sldId id="292" r:id="rId18"/>
    <p:sldId id="273" r:id="rId19"/>
    <p:sldId id="301" r:id="rId20"/>
    <p:sldId id="302" r:id="rId21"/>
    <p:sldId id="318" r:id="rId22"/>
    <p:sldId id="319" r:id="rId23"/>
    <p:sldId id="268" r:id="rId24"/>
    <p:sldId id="269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23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429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163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123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511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4338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576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1632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230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918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071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9154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B3732-D5B6-4082-8FD5-382DEA699675}" type="datetimeFigureOut">
              <a:rPr lang="cs-CZ" smtClean="0"/>
              <a:t>16.11.2013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A3538-2A4C-4ACD-9520-F87701199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013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package" Target="../embeddings/Microsoft_Excel_Worksheet1.xlsx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035277"/>
            <a:ext cx="9144000" cy="961675"/>
          </a:xfrm>
        </p:spPr>
        <p:txBody>
          <a:bodyPr/>
          <a:lstStyle/>
          <a:p>
            <a:r>
              <a:rPr lang="cs-CZ" b="1" dirty="0" smtClean="0">
                <a:solidFill>
                  <a:srgbClr val="492303"/>
                </a:solidFill>
              </a:rPr>
              <a:t>Informační a komunikační technologie</a:t>
            </a:r>
            <a:endParaRPr lang="cs-CZ" dirty="0">
              <a:solidFill>
                <a:srgbClr val="492303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2852937"/>
            <a:ext cx="9144000" cy="4005064"/>
          </a:xfrm>
        </p:spPr>
        <p:txBody>
          <a:bodyPr>
            <a:noAutofit/>
          </a:bodyPr>
          <a:lstStyle/>
          <a:p>
            <a:endParaRPr lang="cs-CZ" sz="1200" b="1" dirty="0" smtClean="0">
              <a:solidFill>
                <a:srgbClr val="492303"/>
              </a:solidFill>
            </a:endParaRPr>
          </a:p>
          <a:p>
            <a:r>
              <a:rPr lang="cs-CZ" sz="6000" b="1" dirty="0" smtClean="0">
                <a:solidFill>
                  <a:srgbClr val="492303"/>
                </a:solidFill>
              </a:rPr>
              <a:t>19.</a:t>
            </a:r>
          </a:p>
          <a:p>
            <a:r>
              <a:rPr lang="cs-CZ" sz="6000" b="1" u="sng" dirty="0" smtClean="0">
                <a:solidFill>
                  <a:srgbClr val="492303"/>
                </a:solidFill>
              </a:rPr>
              <a:t>Chytré hledání s Googlem</a:t>
            </a:r>
          </a:p>
          <a:p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Autor : RNDr. Zdeněk Bláha</a:t>
            </a:r>
          </a:p>
          <a:p>
            <a:endParaRPr lang="cs-CZ" sz="6000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40947" y="0"/>
            <a:ext cx="9084339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41055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</a:t>
            </a:r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>
            <a:lum bright="10000" contrast="16000"/>
          </a:blip>
          <a:stretch>
            <a:fillRect/>
          </a:stretch>
        </p:blipFill>
        <p:spPr bwMode="auto">
          <a:xfrm>
            <a:off x="40947" y="0"/>
            <a:ext cx="9084339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5" name="Zástupný symbol pro obsah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7972264"/>
              </p:ext>
            </p:extLst>
          </p:nvPr>
        </p:nvGraphicFramePr>
        <p:xfrm>
          <a:off x="124018" y="2708920"/>
          <a:ext cx="8896950" cy="31291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List" r:id="rId5" imgW="7258170" imgH="2552762" progId="Excel.Sheet.12">
                  <p:embed/>
                </p:oleObj>
              </mc:Choice>
              <mc:Fallback>
                <p:oleObj name="List" r:id="rId5" imgW="7258170" imgH="2552762" progId="Excel.Sheet.12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018" y="2708920"/>
                        <a:ext cx="8896950" cy="31291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336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996952"/>
            <a:ext cx="8922774" cy="3861048"/>
          </a:xfrm>
        </p:spPr>
        <p:txBody>
          <a:bodyPr>
            <a:normAutofit fontScale="475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80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Materiál je určen pro 1. nebo 2.ročník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všech studijních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maturitních i učebních oborů předmětu INFORMAČNÍ A KOMUNIKAČNÍ TECHNOLOGIE jako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úvod do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výuky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práce s počítačem. Poskytuje základní informace potřebné pro další části výuky práce s počítačem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Inovuje výuku použitím multimediálních pomůcek –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 obrázky a textem.</a:t>
            </a:r>
            <a:endParaRPr lang="cs-CZ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80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Materiál používá učitel při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výkladu </a:t>
            </a:r>
            <a:r>
              <a:rPr lang="cs-CZ" sz="3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pro větší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přehlednost </a:t>
            </a:r>
            <a:r>
              <a:rPr lang="cs-CZ" sz="3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 atraktivnost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 této podobě. Zároveň </a:t>
            </a:r>
            <a:r>
              <a:rPr lang="cs-CZ" sz="3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jej mohou využívat žáci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jako podklad pro </a:t>
            </a:r>
            <a:r>
              <a:rPr lang="cs-CZ" sz="34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domácí přípravu na výuku.</a:t>
            </a:r>
          </a:p>
          <a:p>
            <a:endParaRPr lang="cs-CZ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40947" y="0"/>
            <a:ext cx="9084339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52719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b="1" u="sng" dirty="0">
                <a:solidFill>
                  <a:srgbClr val="492303"/>
                </a:solidFill>
              </a:rPr>
              <a:t>Google</a:t>
            </a:r>
          </a:p>
          <a:p>
            <a:r>
              <a:rPr lang="cs-CZ" sz="2800" b="1" dirty="0" smtClean="0">
                <a:solidFill>
                  <a:srgbClr val="492303"/>
                </a:solidFill>
              </a:rPr>
              <a:t>Americká </a:t>
            </a:r>
            <a:r>
              <a:rPr lang="cs-CZ" sz="2800" b="1" dirty="0">
                <a:solidFill>
                  <a:srgbClr val="492303"/>
                </a:solidFill>
              </a:rPr>
              <a:t>společnost sídlící v </a:t>
            </a:r>
            <a:r>
              <a:rPr lang="cs-CZ" sz="2800" b="1" dirty="0" err="1">
                <a:solidFill>
                  <a:srgbClr val="492303"/>
                </a:solidFill>
              </a:rPr>
              <a:t>Mountain</a:t>
            </a:r>
            <a:r>
              <a:rPr lang="cs-CZ" sz="2800" b="1" dirty="0">
                <a:solidFill>
                  <a:srgbClr val="492303"/>
                </a:solidFill>
              </a:rPr>
              <a:t> </a:t>
            </a:r>
            <a:r>
              <a:rPr lang="cs-CZ" sz="2800" b="1" dirty="0" err="1">
                <a:solidFill>
                  <a:srgbClr val="492303"/>
                </a:solidFill>
              </a:rPr>
              <a:t>View</a:t>
            </a:r>
            <a:r>
              <a:rPr lang="cs-CZ" sz="2800" b="1" dirty="0">
                <a:solidFill>
                  <a:srgbClr val="492303"/>
                </a:solidFill>
              </a:rPr>
              <a:t> v Silicon </a:t>
            </a:r>
            <a:r>
              <a:rPr lang="cs-CZ" sz="2800" b="1" dirty="0" err="1">
                <a:solidFill>
                  <a:srgbClr val="492303"/>
                </a:solidFill>
              </a:rPr>
              <a:t>Valley</a:t>
            </a:r>
            <a:r>
              <a:rPr lang="cs-CZ" sz="2800" b="1" dirty="0">
                <a:solidFill>
                  <a:srgbClr val="492303"/>
                </a:solidFill>
              </a:rPr>
              <a:t> jižně od San Franciska v Kalifornii; její areál je přezdíván </a:t>
            </a:r>
            <a:r>
              <a:rPr lang="cs-CZ" sz="2800" b="1" dirty="0" err="1" smtClean="0">
                <a:solidFill>
                  <a:srgbClr val="492303"/>
                </a:solidFill>
              </a:rPr>
              <a:t>Googleplex</a:t>
            </a:r>
            <a:endParaRPr lang="cs-CZ" sz="2800" b="1" dirty="0" smtClean="0">
              <a:solidFill>
                <a:srgbClr val="492303"/>
              </a:solidFill>
            </a:endParaRPr>
          </a:p>
          <a:p>
            <a:r>
              <a:rPr lang="cs-CZ" sz="2800" b="1" dirty="0" smtClean="0">
                <a:solidFill>
                  <a:srgbClr val="492303"/>
                </a:solidFill>
              </a:rPr>
              <a:t> </a:t>
            </a:r>
            <a:r>
              <a:rPr lang="cs-CZ" sz="2800" b="1" dirty="0">
                <a:solidFill>
                  <a:srgbClr val="492303"/>
                </a:solidFill>
              </a:rPr>
              <a:t>Od podzimu 2006 je Google oficiálně zastoupen pobočkou v </a:t>
            </a:r>
            <a:r>
              <a:rPr lang="cs-CZ" sz="2800" b="1" dirty="0" smtClean="0">
                <a:solidFill>
                  <a:srgbClr val="492303"/>
                </a:solidFill>
              </a:rPr>
              <a:t>ČR</a:t>
            </a:r>
            <a:endParaRPr lang="cs-CZ" sz="2800" b="1" dirty="0">
              <a:solidFill>
                <a:srgbClr val="492303"/>
              </a:solidFill>
            </a:endParaRPr>
          </a:p>
          <a:p>
            <a:r>
              <a:rPr lang="cs-CZ" sz="2800" b="1" dirty="0" smtClean="0">
                <a:solidFill>
                  <a:srgbClr val="492303"/>
                </a:solidFill>
              </a:rPr>
              <a:t>Založeno : </a:t>
            </a:r>
            <a:r>
              <a:rPr lang="cs-CZ" sz="2800" b="1" dirty="0">
                <a:solidFill>
                  <a:srgbClr val="492303"/>
                </a:solidFill>
              </a:rPr>
              <a:t>4. září 1998</a:t>
            </a:r>
          </a:p>
          <a:p>
            <a:r>
              <a:rPr lang="cs-CZ" sz="2800" b="1" dirty="0" smtClean="0">
                <a:solidFill>
                  <a:srgbClr val="492303"/>
                </a:solidFill>
              </a:rPr>
              <a:t>Generální ředitel : </a:t>
            </a:r>
            <a:r>
              <a:rPr lang="cs-CZ" sz="2800" b="1" dirty="0" err="1" smtClean="0">
                <a:solidFill>
                  <a:srgbClr val="492303"/>
                </a:solidFill>
              </a:rPr>
              <a:t>Larry</a:t>
            </a:r>
            <a:r>
              <a:rPr lang="cs-CZ" sz="2800" b="1" dirty="0" smtClean="0">
                <a:solidFill>
                  <a:srgbClr val="492303"/>
                </a:solidFill>
              </a:rPr>
              <a:t> </a:t>
            </a:r>
            <a:r>
              <a:rPr lang="cs-CZ" sz="2800" b="1" dirty="0" err="1" smtClean="0">
                <a:solidFill>
                  <a:srgbClr val="492303"/>
                </a:solidFill>
              </a:rPr>
              <a:t>Page</a:t>
            </a:r>
            <a:endParaRPr lang="cs-CZ" sz="2800" b="1" dirty="0">
              <a:solidFill>
                <a:srgbClr val="492303"/>
              </a:solidFill>
            </a:endParaRPr>
          </a:p>
          <a:p>
            <a:r>
              <a:rPr lang="cs-CZ" sz="2800" b="1" dirty="0" smtClean="0">
                <a:solidFill>
                  <a:srgbClr val="492303"/>
                </a:solidFill>
              </a:rPr>
              <a:t>Zakladatelé : </a:t>
            </a:r>
            <a:r>
              <a:rPr lang="cs-CZ" sz="2800" b="1" dirty="0" err="1" smtClean="0">
                <a:solidFill>
                  <a:srgbClr val="492303"/>
                </a:solidFill>
              </a:rPr>
              <a:t>Larry</a:t>
            </a:r>
            <a:r>
              <a:rPr lang="cs-CZ" sz="2800" b="1" dirty="0" smtClean="0">
                <a:solidFill>
                  <a:srgbClr val="492303"/>
                </a:solidFill>
              </a:rPr>
              <a:t> </a:t>
            </a:r>
            <a:r>
              <a:rPr lang="cs-CZ" sz="2800" b="1" dirty="0" err="1" smtClean="0">
                <a:solidFill>
                  <a:srgbClr val="492303"/>
                </a:solidFill>
              </a:rPr>
              <a:t>Page</a:t>
            </a:r>
            <a:r>
              <a:rPr lang="cs-CZ" sz="2800" b="1" dirty="0" smtClean="0">
                <a:solidFill>
                  <a:srgbClr val="492303"/>
                </a:solidFill>
              </a:rPr>
              <a:t>, </a:t>
            </a:r>
            <a:r>
              <a:rPr lang="cs-CZ" sz="2800" b="1" dirty="0" err="1" smtClean="0">
                <a:solidFill>
                  <a:srgbClr val="492303"/>
                </a:solidFill>
              </a:rPr>
              <a:t>Sergey</a:t>
            </a:r>
            <a:r>
              <a:rPr lang="cs-CZ" sz="2800" b="1" dirty="0" smtClean="0">
                <a:solidFill>
                  <a:srgbClr val="492303"/>
                </a:solidFill>
              </a:rPr>
              <a:t> </a:t>
            </a:r>
            <a:r>
              <a:rPr lang="cs-CZ" sz="2800" b="1" dirty="0" err="1" smtClean="0">
                <a:solidFill>
                  <a:srgbClr val="492303"/>
                </a:solidFill>
              </a:rPr>
              <a:t>Brin</a:t>
            </a:r>
            <a:endParaRPr lang="cs-CZ" sz="2800" b="1" dirty="0">
              <a:solidFill>
                <a:srgbClr val="492303"/>
              </a:solidFill>
            </a:endParaRPr>
          </a:p>
          <a:p>
            <a:endParaRPr lang="cs-CZ" b="1" dirty="0">
              <a:solidFill>
                <a:srgbClr val="49230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16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Google všichni znají ….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Prozraďme některá vylepšení …..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4" y="2132857"/>
            <a:ext cx="9095706" cy="338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58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Řešení matematického příkladu</a:t>
            </a:r>
          </a:p>
          <a:p>
            <a:pPr marL="0" indent="0" algn="ctr">
              <a:buNone/>
            </a:pPr>
            <a:endParaRPr lang="cs-CZ" sz="2800" b="1" u="sng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Zadejte rovnici přímo do Googlu a ten dokáže vyřešit cokoli od základních výpočtů až po 3D grafy!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Příklad: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941168"/>
            <a:ext cx="9144000" cy="74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81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Odstranění nerelevantních výsledků hledání </a:t>
            </a:r>
          </a:p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v případech, kdy existuje více významů</a:t>
            </a:r>
          </a:p>
          <a:p>
            <a:pPr marL="0" indent="0" algn="ctr">
              <a:buNone/>
            </a:pPr>
            <a:endParaRPr lang="cs-CZ" sz="2800" b="1" u="sng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Použijte znaménko </a:t>
            </a: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800" b="1" dirty="0" smtClean="0">
                <a:solidFill>
                  <a:srgbClr val="492303"/>
                </a:solidFill>
              </a:rPr>
              <a:t> (minus) před slovem, které ve svých výsledcích nechcete.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Mezi znaménkem – a slovem nesmí být mezera!</a:t>
            </a:r>
          </a:p>
          <a:p>
            <a:pPr marL="0" indent="0" algn="ctr">
              <a:buNone/>
            </a:pPr>
            <a:endParaRPr lang="cs-CZ" sz="14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Příklad: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04" y="5445224"/>
            <a:ext cx="9029500" cy="980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901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pPr marL="0" indent="0" algn="ctr">
              <a:buNone/>
              <a:tabLst>
                <a:tab pos="2595563" algn="l"/>
              </a:tabLst>
            </a:pPr>
            <a:r>
              <a:rPr lang="cs-CZ" sz="2800" b="1" u="sng" dirty="0" smtClean="0">
                <a:solidFill>
                  <a:srgbClr val="492303"/>
                </a:solidFill>
              </a:rPr>
              <a:t>Spojení slov do fráze</a:t>
            </a:r>
          </a:p>
          <a:p>
            <a:pPr marL="0" indent="0" algn="ctr">
              <a:buNone/>
              <a:tabLst>
                <a:tab pos="2595563" algn="l"/>
              </a:tabLst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  <a:tabLst>
                <a:tab pos="2595563" algn="l"/>
              </a:tabLst>
            </a:pPr>
            <a:r>
              <a:rPr lang="cs-CZ" sz="2800" b="1" dirty="0" smtClean="0">
                <a:solidFill>
                  <a:srgbClr val="492303"/>
                </a:solidFill>
              </a:rPr>
              <a:t>Přidejte uvozovky ke slovům,</a:t>
            </a:r>
          </a:p>
          <a:p>
            <a:pPr marL="0" indent="0" algn="ctr">
              <a:buNone/>
              <a:tabLst>
                <a:tab pos="2595563" algn="l"/>
              </a:tabLst>
            </a:pPr>
            <a:r>
              <a:rPr lang="cs-CZ" sz="2800" b="1" dirty="0" smtClean="0">
                <a:solidFill>
                  <a:srgbClr val="492303"/>
                </a:solidFill>
              </a:rPr>
              <a:t> které chcete spojit do fráze – sousloví!</a:t>
            </a:r>
          </a:p>
          <a:p>
            <a:pPr marL="0" indent="0" algn="ctr">
              <a:buNone/>
              <a:tabLst>
                <a:tab pos="2595563" algn="l"/>
              </a:tabLst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  <a:tabLst>
                <a:tab pos="2595563" algn="l"/>
              </a:tabLst>
            </a:pPr>
            <a:r>
              <a:rPr lang="cs-CZ" sz="2800" b="1" dirty="0" smtClean="0">
                <a:solidFill>
                  <a:srgbClr val="492303"/>
                </a:solidFill>
              </a:rPr>
              <a:t>Příklad:</a:t>
            </a:r>
            <a:endParaRPr lang="cs-CZ" sz="2800" b="1" dirty="0">
              <a:solidFill>
                <a:srgbClr val="492303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176"/>
            <a:ext cx="9144000" cy="851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167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Vyhledávání místních a relevantních výsledků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12727"/>
            <a:ext cx="9144000" cy="4658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314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Vyhledání definice slova, kterému nerozumíme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Přidejte před slovo výraz </a:t>
            </a:r>
            <a:r>
              <a:rPr lang="cs-CZ" sz="2800" b="1" dirty="0" err="1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define</a:t>
            </a: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Příklad:</a:t>
            </a:r>
            <a:endParaRPr lang="cs-CZ" sz="2800" b="1" dirty="0">
              <a:solidFill>
                <a:srgbClr val="492303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941168"/>
            <a:ext cx="9114503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172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Zahrnutí synonym nebo hledání věcí, </a:t>
            </a:r>
          </a:p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pro které existují různé názvy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Použijte slovo </a:t>
            </a: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</a:t>
            </a:r>
            <a:r>
              <a:rPr lang="cs-CZ" sz="2800" b="1" dirty="0" smtClean="0">
                <a:solidFill>
                  <a:srgbClr val="492303"/>
                </a:solidFill>
              </a:rPr>
              <a:t> psané velkými písmeny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Příklad: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1168"/>
            <a:ext cx="9143999" cy="99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88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Nalezení konkrétního typu souboru, </a:t>
            </a:r>
          </a:p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například PDF, PPT, XLS apod.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Přidejte do vyhledávání výraz </a:t>
            </a:r>
            <a:r>
              <a:rPr lang="cs-CZ" sz="2800" b="1" dirty="0" err="1" smtClean="0">
                <a:solidFill>
                  <a:srgbClr val="492303"/>
                </a:solidFill>
              </a:rPr>
              <a:t>filetype</a:t>
            </a:r>
            <a:r>
              <a:rPr lang="cs-CZ" sz="2800" b="1" dirty="0" smtClean="0">
                <a:solidFill>
                  <a:srgbClr val="492303"/>
                </a:solidFill>
              </a:rPr>
              <a:t>: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Příklad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7152"/>
            <a:ext cx="9144000" cy="970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184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Vyhledávání informací z konkrétní doby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Podívejte se do možností nahoře od zobrazených výsledků. V pravé části se nachází odkaz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Vyhledávací nástroje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Kliknutím tento sloupec rozbalíte a pomocí zobrazených odkazů můžete omezit stáří webových stránek.</a:t>
            </a:r>
            <a:endParaRPr lang="cs-CZ" sz="2800" b="1" dirty="0">
              <a:solidFill>
                <a:srgbClr val="49230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23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600200"/>
            <a:ext cx="6768752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Užitečné informace na dosah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Okamžitě máte k dispozici informace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o počasí, světovém čase, programech kin či přehled sportovních výsledků.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Příklady:</a:t>
            </a:r>
            <a:endParaRPr lang="cs-CZ" sz="2800" b="1" dirty="0">
              <a:solidFill>
                <a:srgbClr val="49230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72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568952" cy="5328592"/>
          </a:xfrm>
        </p:spPr>
        <p:txBody>
          <a:bodyPr>
            <a:normAutofit/>
          </a:bodyPr>
          <a:lstStyle/>
          <a:p>
            <a:endParaRPr lang="cs-CZ" sz="2800" b="1" dirty="0" smtClean="0">
              <a:solidFill>
                <a:srgbClr val="492303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43999" cy="924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708920"/>
            <a:ext cx="9036494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725144"/>
            <a:ext cx="9143999" cy="798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246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522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4" y="1340768"/>
            <a:ext cx="9130985" cy="551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283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12776"/>
            <a:ext cx="8532440" cy="5445224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Převody měr a jednotek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Stačí do Googlu zadat hledaný převod.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Příklad:</a:t>
            </a:r>
          </a:p>
          <a:p>
            <a:pPr marL="0" indent="0">
              <a:buNone/>
            </a:pPr>
            <a:endParaRPr lang="cs-CZ" b="1" dirty="0" smtClean="0">
              <a:solidFill>
                <a:srgbClr val="492303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492303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rgbClr val="492303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088"/>
            <a:ext cx="914400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373216"/>
            <a:ext cx="4248471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49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0375" y="1268760"/>
            <a:ext cx="7928049" cy="55892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Vyhledávání pomocí obrázku místo slov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Přejděte na </a:t>
            </a: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google.cz/</a:t>
            </a:r>
            <a:r>
              <a:rPr lang="cs-CZ" sz="2800" b="1" dirty="0" err="1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obrazky</a:t>
            </a: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i="1" dirty="0" smtClean="0">
                <a:solidFill>
                  <a:srgbClr val="492303"/>
                </a:solidFill>
              </a:rPr>
              <a:t>(viz vpravo nahoře)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492303"/>
                </a:solidFill>
              </a:rPr>
              <a:t>a přetáhněte svůj obrázek myší do políčka pro vyhledávání. Fotografii můžete také nahradit kliknutím na ikonu fotoaparátu.</a:t>
            </a:r>
          </a:p>
        </p:txBody>
      </p:sp>
      <p:sp>
        <p:nvSpPr>
          <p:cNvPr id="5" name="AutoShape 2" descr="data:image/jpeg;base64,/9j/4AAQSkZJRgABAQAAAQABAAD/2wCEAAkGBhASEBUUEBASFBQTFhcSGBgVFxUYFxwYFhwVFxYUFxUYGyYfFxojHBYWHy8gJCkpLC4sGB4xNTAqNSg3LykBCQoKDgwOFw8PGikkHSApLDUsKS0sKSkqLCkvMikyKSkyKS4pKSopKSksNSkpLCwqKSw0KSwpKSkpKiksLCwpKf/AABEIAL0BCgMBIgACEQEDEQH/xAAcAAACAwEBAQEAAAAAAAAAAAAABgQFBwMCAQj/xABREAACAQIDAgYNBgoIBgMAAAABAgMAEQQSIQUxBgcTIkFRFRcyNFRhZHOTo7LR4hQ1cYGRwSMkQlJTkpSx0tMWM2KChKGz4UNVcnTE1GOiwv/EABkBAQEBAQEBAAAAAAAAAAAAAAABAgMFBP/EACIRAQEAAgIBBAMBAAAAAAAAAAABAhEDITESUaHBFEGRMv/aAAwDAQACEQMRAD8A1jYmyMOcNCTBESYoySUS9yq67qlS7LwqqWaGAKoJJKIAANSSbV92F3rB5mP2FpU4Z8JoTio8DZpNBLMiDNfeYo2G7KWGY3IGijUNas5X0y1ZN3Su2Tw0WZiewbmEk5JVWBQy3OVgJSt9Lagm53UwrtrZYUGWKOG5t+FiUAHqLAFR9tUuLxzEglJAtrlRlL3v/ZLdA6D0/Yt7YxSvEyyLoy2Ktbp3A20ve27przfzctzqat/Xl9/4mNl77+GqYPCYKVc0MeGkX85FjYde9RbpFd+w2G8Hh9Gnuqm4udjnDbNgjKhSV5Qgf29Rfx2temWvUeeh9hsN4PD6NPdR2Gw3g8Po091TKKCH2Gw3g8Po091HYbDeDw+jT3VMooIfYbDeDw+jT3UdhsN4PD6NPdUyigh9hsN4PD6NPdR2Gw3g8Po091TKKCH2Gw3g8Po091HYbDeDw+jT3VQ8N9q4yLkxhlkCkEu8cYkYagAWIKgak62vbRhbWgThtjAIQjCbXUsio0rtJEow9kDLGQkyNnBsS6HcGuD72Gw3g8Po091HYbDeDw+jT3UopxpLzS+FdVYaEPmIYrnCscgjFgUDHPzS43jWvM/Gfl5pwtnQM8gZ3XKoZUUqORzscxa65AQEY2IsSDh2Gw3g8Po091HYbDeDw+jT3UqxcZanMrYc8pcLGqszBybA6mMEAZk1UNm5RQtybV5TjRj5weAqQotd9GkOoQc24XJdyxFwFe6gixBs7DYbweH0ae6jsNhvB4fRp7qRcDwtbE7Rw7nl0hZcqRhso5QqucyAc2RQJUNicw5pAGoZl4W8LfkQj/AmQyZvyiqgLkB1Csb88HdayuSRagtew2G8Hh9Gnuo7DYbweH0ae6kl+HuMWXO2FITkRL8nzqXyd18p5XLlIsCMl7/XpU3C8YxbERwthWXlCtmznLlZo0zgtGoYEyKQVJBUOb3FiDT2Gw3g8Po091HYbDeDw+jT3VnmG4fztO2IWGQo0fJiIyfg1ctFkJOXujeQaLck2JCjMsyTh/jIZJjNhbhcoaHOoMGiWLS5LShzIp5t7XFr0Dv2Gw3g8Po091HYbDeDw+jT3UrYvjIyzvCmFZ2QXHPN2AOQgIiMxbMDoobmgt4q8pxnISlsM5Viquc25jn0Tm2cfg5LFil8hsKBr7DYbweH0ae6jsNhvB4fRp7qmUUEPsNhvB4fRp7qOw2G8Hh9GnuqZRQQjsbDeDw+jT3Vke24VGKnAVQBLIAABYAM1gBW0msZ2933P56T2moNLj2gYNmpKELlIIyFHScqgDxC5Fz1XrO+DeOX5LiFxcyRzzYgySPNmRZDJkyqLlWAyoyC2qixHVWmbLwySYKJJFDI0MasrC4IKLcEUp8OuDEOGwOIxOHMitDGXCFzJGSOgpJmsP8ApK08rGa7c4fY0u+iQxXCrzHswFsrkG1ye6vbXXfl078Bdkz7Qx0Ynl5SJfwrgABAikaWHSzZV67E9VOO2uKZmTmiKXUEhbwtcC2YAl0Y/Tlpl4vOCHyGBi65ZZWuw5vNRbiOO6kjQXJ1OrHfWJx4S7k7aueVmtmyiiitsCiiigKKKKAooooCiiigodtcEIsRMJuVmikyCMtEVBKAsQpLKSBdjcCwOlwbC3iPgPhlEOUyDkJBLcFeew5MgPzbADkYrBQtggAsNKYaKChg4GYdcK+GvIySNnuSuYEZctubYhQiixBvY5r3N4I4t8L+VJOzWkVmLJdhKuUhuZ0G7C1jmZib3N2yigUDxaYclWaafOq2DAoLMWVmkAyaE5VFtwygizANU6LgPhlWJQZPwTFibrdwTGSkgC2K/gohYAaIF3EgsNFArxcX+HScSpLOuVxIEBjyizI2UXTMAeTQGxBKoFJsLVP4Q8F48XkzyzJyd9EYZTcqbsjKVJBUWNtNauaKBebgRh76NKB8l+RAArYJrz9VJz6nebeKveP4HQS4eGEvKow4VUdSoeygDUlSNSqtoBqoItV9RQKMPFlgwGu0rFlZQTyXNLEEsqiMKLhVQrYqVupUhmvMbgPhzyuaSZuWSJCWZSQYhGFcErzmPJRk5swJB0sSCxUUCrs3i8w8M6TiadnjvbMY7EHMbNljBPOdje99wvYWr1tPi/w80rycrPGXOYhDHlzWYZhmRiDz3N+guxFiTdoooCiiigKKKKANYzt7vufz0ntNWzGsZ2933P56T2moNOwu0Fg2ekrhiseHRyFsWICA2AJAv9JFQ9o8K8A0Miz2dcjZoXQFmtyuaIxN0jkX7qy6A3trU/Z2DSXAxxyLmR4EVhrqCi3FxqKrtvbG2bh8LJLPh80USmR9XZmALm7Xa8jXlc3Yk3YnfQWM/COERJJHnmEpKxLEAzSEBiSlyFK2RjmJAIAsTcXtarpeD+FaNY2hTIjM6ruALFi1gOg5muNxBItarGgKKKKAooooCiiigKKKKAooooCiiigpNq7NxUkpMOLaJQAuUKp11JbUG+8fq26dIR2Rjxvx0p6dFUjeptfJ1Zh9QPSRV5iYC+YA21H3H7q4Ls1x+X1f5XvfTx0FX2E2gQPx993SqjXX+xpew+jOfzRflihi8M8RfFvIruyWIQdzHiJRcZOnk03HTUbt1wdmMbc/d1W+3ud+77KrOFkYRMPbwgfXmimX76mWWptL0Z6oNuYbH8sWwhTnYd4wZHIVJL3VzHlYN0D9+m++U3FfaqkWI7cabkw6hY+SzuyqA4KrmEZMIGa4YsRmWzWGUix9Psrbl482JibJziQVS7GF1YFRDZrSPzOgBbsH0AeKKCBsWPECJRimVpMqZipBGYIociyLYFgx+vo3CfRRQFFFFAUUUUBRRRQBrGdvd9z+ek9pq2U1jW3u+5/PSe01BrGwu9YPMx+wtUvGh8z43zDfdV1sLvWDzMfsLVLxofM+N8w33UDOK+0q9rPZv6Of9rxv86jtZbN/Rz/teN/nUDDtHE5Ina+Wymxys9idAcqgki5FZceMjaANmMQINiMm4jQjf1049rPZv6Of9rxn3zVmnC6LkcZKrsAS2Y3IFydWb+8bvbqcUF+nGRjeuL9T/erPYHGDM06ricnJvzbhcuUnuSTfdfQ/TforOFxifnp+sPfXVcdH+kT9ZffVR+hKKzPgTsfZ2NjYOZmnQ3fLjMWLhibOFWYADosBbTovTOOLzA9Hysf43G/zqip/CfaTwYZ3iNpPyOazAkAuQQN11Vhc2G6s7XjKx350X6n+9Oo4BYVOdEcQJF5yF8Vi5FzDVcyPKVYX3gg1kG0MkUrpcLlYgBiAQL6A+MCwPjBqhvXjHxvXF+p/vV/wQ4byTzcliMl3HMKi2o3qdekaj6PHWWrjU/PT9Ye+uqbQQG4lUEaghgCPGCDoaI/QdFIXBXYOBxmHEiy4ssOZIFx2MNnG/wD4246EeI1c/wBAMJ+kxv7djf51RV+ndN9I/cK91WbF2FFhuUETTEMVJ5WaaY6DoMrtbf0VNxOLjjAMjqgOgLEAf51LZO6O1LfDj+qh8U4P2RzH7qvsNi45ATG6uBoSpv8Auqm4ZYZ3jhWNSzGU2At+hn6yBXDnu+LK4d9fpjP/ADdLvBveNfoA+zQ/urtXLCw5EC9Q1+npP211r6GxRRRQLPDjb8uFiUwEB75iGQsMl1QnNuBDyRi17nN4qTF4ycd1xfqf71oHC3Z4lwsniVr/APSQQ32d2B1otYb8pUGxZQRoRmGhG8VQ7rxjY3ri/U/3ps4F8K2xQZJcolTnaCwZD0gdYOh+kVkC46P9In6w99Ttk7fEEySpIl0N7ZhYjcVOu4i4ojd5XspNibAmw3m3QPHXhJ7tbIw7rUgW5uXx9N9PoNctmbSjxEKSxMGSQZgRb6CNOkG4PjBqVUUkYzam3GByYRVIkci2TnKqoyozGfRS2dcwF2A7mPfUyTaO2Fd1OGhcK8SqyLYOhB5V+dPdDe1gb2se6uK54vjEjiNnjI1ZhqLckk5w7Pbui/NZsgU2BAJuajz8Z8SyaRMYwqludGXBLSqwyq5FgYm51wlgWzBQGYJnBldpPLnxa8kgVrqTcszvI3NCysFCAIo6w3isETb3fc/npPaatF2XwxixEoWJSULyQ5iVvnjSOUc1SeYyOTckEEAFddM62933P56T2moNY2F3rB5mP2Fql40PmfG+Yb7quthd6weZj9hapeND5nxvmG+6gZxX2vgr7QFIfDXZ+w5cYi7Qg5ScxFhlMtwinmgpEwZmY57WUk5D1Cnyq/aWwcPOjLLEjByGY2FyVFgSd/c3X6CRuNBmi7E4M5kX5CLPKsKtnn1Miu0ZCls3OKFcu8Hfapf9GeC2Rn+Tc1VDMcuM0DsFjv1ZyeaPyui9aENhYUCww0FrZbcmlrAFQN27KSLdRIrivBbAgWGDwwFiNIoxoSCR3PWAaCFwb4FbOwjctg8MImdMua8l8jZWsQ501C9AOlMNeY41VQqgBVAAAFgANAABuFeqApT23xbbImkkxGJwqs557uXlUc0akhXAGgvu6zTZXiaFXUq6hlYFSGAIIOhBB3gjooMo2JsXgziAtsDyZZo0UOZybuIt5VyFCySiEk2HKKVverXYfATg7ir8hg1YosbNribDlFzquctlY23gE26bU6Yng9hn/wCDGrc7K6qqyKWLsXRwLq2Z3a46WJ6a9bK2Hh8OoEMSqQiRlrDOwjUKudgLsQAN9BH4P8E8HgQ4wcCxCQgtYsb5b27ondc/bVvRRQQdr4pYYJZ2DERRvKQpsSI1LWGtr2FqpZuFuB7mcTLIrCNo2jkkdZGbKsf4MOpZu6AUklQSNBTJPArqyOqsrAqysAVKkWKkHQgjS1VeI4IYF0CHCwhRlGiKNFkE2QkDVS63I3G5vvpZsctj7ZwczZIGN2VpBlEgUormPNnsFOoOl79NQsNw42e7G7yc1wIy0cxzF4w6Mi5b3dXdUG98rZb1epsTDBg64eIOBYMEUNbMJLXAvbOA30i9cF4LYECwweGA526KP8qwb8npsPsqSaFlFIGUEXsQDqCp111UgEHxHWvVeIolVQqqFVQFAAAAA0AAG4AV7qgooooCk2Tig2KzFjgVuSSfwk+867uUsKvdtY/ExlRh4FluGLXa1rWtYdOmY/VbpquO2tojfgoweoyHfZtL261tf/pO5uaETtQbF8BT9eb+OgcUGxfAU/Xm/jqZ2a2jpbBRm5/PbrFju03j7W/NN/LcIMamUy4RFRmRCczaGRo1W4tpq/2gjxmi52LsTD4SEQ4aMRxglgoJOrG5N2JO+p1c8PNnRWtbMob7ReulQcIMDEhJSNFLEsSABcsczH621PjJO+vSYZBuRRpbQDcNAPosK60UHAYGIPnEahwGUNYXsxBYX8ZVSeuw6qyDb3fc/npPaatmNYzt7vufz0ntNQaxsLvWDzMfsLVLxofM+N8w33VdbC71g8zH7C1S8aHzPjfMN91AzivtKvax2Z+im/asZ/Oo7WOzP0U37VjP51Ay4rEKiM7MqqqlizGygAXLMegDeazduNLEgkNh4gQSCLvoRoRv66YxxZbN/RTftWL/AJ1Z1wtwhjxkgO8nMei7Humt0Zjd/wC+KBmXjRn/AEEX2tU/Y3GM0k6JNGiI5y5gToT3N79F9PrrNVauweqjfqKW+A/CH5TBlc/hYrK195H5L/Xax8YPXTJUUUUUUBRRRQFFFFAUUUUBRRRQFFFFAUUUUEbE5rnLvy6f51EJnO9QdLi4HXu7nfap57v+795r3QVxaYCyqRr1Dd+r4/8AKoPCYOMG7OQSGha3VlljO+wvuq/ql4YrfBSDrMY9ZHXPly9OGV9pWcrqWrTZ/wDVJb8xf3CpFV2x2LYVMrWYpobXsTuNum1xpUxEe+rgjnaZbbyMut+gAjx38VdGnWucM6uLowYAstwbi6kqw+kMCD1EGlQcXSB864qZWz8qtglg2flB0XZSTzgSc2VN2RQOWH4sIUUAYmfRlfTkwbqXbMbLrJdyOU7oLzRpQOdY1t7vufz0ntNWtbK2XHh4ViiFlQW+km5Zj4yST9dZLt7vufz0ntNQaxsLvWDzMfsLVLxofM+N8w33VdbC71g8zH7C1S8aHzPjfMN91AzivtfBX2gKRuMTgXgMQVxGKXFErli/FyB3RspZSNdSFv4xfQaPNccVhUkUpIuZTY21/JIYbvGAaDJu11weDrG2JnV2uCGxCjIwyfg5NOa/PAt1hh0V8k4veDqS5GxOIHNzZ+XHJ6ki2a2/Q6Vor8DcEZDIYSWZixvJLlN3MhBTPlylyXK2yltbXr5h+BeBQqVg5yEFWZpHYENnBDOxN7/5EjcbUFXwP4vtn4OUz4OSVzZ4STMXXuhmFhoSGS3iINOFQtjbKjw2HjgiFkiQIN1zbexsALk3J8ZNTaAooooCiiigKKKKAooooCiiigKKKKAooooOR7v+795r3Xl4ze4IGltRf7xXDF4NpFys9gelcyn7Q2lS710JNVHCzvR7/nRf6sdScFsnkiSsjm4tz2d/su2ld8RhS4AYiwZH0H5jK4Gp61Fc8sbyYXG9blnuzZuWVD4Mofk0ZP5Sgj6LAX+u16taBRXTGakjUFFFFUBrGdvd9z+ek9pq2Y1jO3u+5/PSe01BrGwu9YPMx+wtUvGh8z43zDfdV1sLvWDzMfsLVLxofM+N8w33UDOK+0r/ACfbnhGzP2fE/wDsV9+T7c8I2Z+z4n/2KBjxMpVGYAEgEgE2BPQL9FzpSGvGyvgjekH8FWWN2ZtqWNo3n2WVYWP4tiD9euItcb/qrN+EGH5PFSra12LWG4ZiSyjxK2Zf7tA9rxpr4M3pB/DVhsTh/HiJliaIx57hSWBBboXcLX1+vTprJ0krvHMQQQSCCCCN4I1BFVG+UUjbD2vtbFxl4cRs8BTlKvBOXHVmKzgG41uABXnAbV23LisThxLs0HDclduQxNm5VS4sPlGlrWqKZOE+3fkkBkCq5uBlLZSQTYldDe17nxXNKS8bDeCr6Q/wVY7T2TtSVPxqTAPEofMIoJ1kysjI2RmmYXsxI03gVlrAgkHeCQfpGh/zoNGHGmfBR6Q/wVfcF+Fy4wupTk3XnZc2a67rg2G46H6RWPo9TdmbUkglWWI2dd19Qb6EEaXBqo3SilDATbZmiWSPE7MKuMw/F8T9h/GN4Oh+io2y9obbnfEIJtmr8mm5AkwYk5jycUuYfjGgtKB9VRVvwt4VHBKhWNZMxsQXysNCVbLYkg5WF+sClxeNdvBR6Q/wV14S7H2i8MjYt8E6hLDkIpUcNmVkJZ5XBGZcvRYSMb1nCvVGjjjTPgo9If4KZ+DPCNMZEWC5GU5WW97fmm9hcEeLoPVWLI9XXBfbxwuIV9ch5sg/snpt1jf9o6aDZ6K8xyBgCpBBAII3EHUEV6qAooooCiiigKKKKAooooCiiigDWM7e77n89J7TVsxrGdvd9z+ek9pqDWNhd6weZj9hapeND5nxvmG+6rrYXesHmY/YWqXjQ+Z8b5hvuoGcV9r4K+0BSLwz4sUxs5n+WT4fmWZYwCCV/L672AFvF4zTpjcUIo3kYEhFLkAXNgL2A66Xxw9gJtyU3V/wj020tJrra1t+ZLXzrmBH2ZxR4XEKWh2xi5FBKkjKNRvGo6KkJxKw5yg2viyygMVDR5gDcAkWuAcp+w1Oxj7PlZHZcUCi4i2uFZcuKu8h55YDSU84W5t7kqpIjy4fZpyZIZxkMeYlYc7RxfKGMZIcMxcO6PnzFlVw12ViKGHgbxeDZ8ryLjcTMHTIUlK5d4IawG8aj+8a6cHfnbaf+D/0Wq+2XtWOdMyXA1Gtugsp1UkEXVhcHoqh4O/O20/8H/otUDXWZ7c4nsBmknkx2NiRmzZUdMq5iAqIvJknUhQNTu3mn3bO2UwyB3V2DNkAQAm9iekjq3bybAAk2pd2nwowmJiMUkU5RmQmxh1yvGwF+UIyk5QT1OuvPUkFwcTWziiMNoY9lly5CsiNmzi6kWiOlrm+6wJ3VJTiMwXRjtoHp/rYv5Vc8XhtlPzhFiIrPnJjGFQm5DqpYm6BMllIysqiQXAD2mbGxeAwsxnRcRm5PkTmXCKoUEnRY8vJ6xkZVsCw1UvVDRwT4Kx7PgMMU08qlzJeZgxBIUECygAaXt1k1F4I98bS/wC+/wDGwlMOHnDqGF7G+/fcEgj7QaXuCPfG0v8Avv8AxsJUDDicOsiMji6uCpHiIsayvZ/E/s2dTJFtTHOtyCRJGNbBt3JiwysrDoIYEaEVrFKx4t8DyYQIQVjjjVrRMw5Ni2e7IQWbc1wQwABFqBWxHEvs5FZn2hjwI+6PKx6WAJv+C6iPtry3FBsxWCHaeNzFxEF5eG+cqXCWEehKgm3UKYY+LaJ2ZsRIxtmjQJuERiigAJkDMJMkerqVJzHoqzwnAnDxZeSLplkil05O7cgnJojHJcrl+u+t6Cfwf2KuEw0cCSSyLGCA0rBnsSTYkADS9hpuAqxoooCiiigKKKKAooooCiiigKKKKANYzt7vufz0ntNWzGsZ2933P56T2moNY2F3rB5mP2Fql40PmfG+Yb7quthd6weZj9hagcOtly4nZuKhhUNJLEyqCQLk7hc6D66C8FfaVf6T7S/5JP8AtOC/m0f0n2l/ySf9pwX82gZp+5+z94qDPtSxKkLp/bsejxab6h7M2xi5WZZ9nSYZQuYO82HkBOZRkyxOSDYk33aVeUFYuPVT9FxzpGO7Xc3Tau2Gx7PuRdN5zGw8V8u/xaVNoNBQ8FTzsQPzZ5R9s07/AP7qJwd+dtp/4P8A0WrpwVf8YxQ/+aQ//cj31CEmJwm0cZL8gxM8eJGHKNAYD/VxlGDCSVSDc9VY48vVjtMbuG+Y2K/XVf2UDaFR182Q30F+gCouzOEjzzKjbPx0GjHPMkITQbsySsbn6Kva2qsTaagaWO46yE7/AKRoBr/l16c9qztJg5+aAphlF8xJ7htwy6jx3q3qFtvvabzUnstUvgeeD8mbDIesFvtJP31V8Ee+Npf99/42EqXwQe+FQdWn2afvvVNhMZicJicbfZ2LmSfEidHhOHKlTDBHYh5lYHNG3RUwy9WMvuku5swbb4RQYQKZywDkgEKW1FjY23f7GqscY2A/Pf0be6lrhltOTEpzsBtCHKpYNMIxECl2uQkzAMU5Vb2uSVFIyvWlbD2wcD+kf0b+6rnZe1YsRGJIWzKSRuIII3gg6j/cVhaSU0cBeEPyefI5/BTWU9Qb8lvuP0jqoNXooooCiiigKKKKAooooCiiigKKKKANYzt7vufz0ntNWzGsZ2933P56T2moNY2F3rB5mP2FqdUHYXesHmY/YWp1AUUUUHOfufs/eK9V8mUkaeKvHL62ym/0r76DpQaqFjxZY5cQhAaxURoSOnKTym/UdFWnKH8w/avvrGOVvmWfz6tSUscHL/K57fpJCd+7lJh++1NlQNmbLWLO2UZ5HdmOu5ndwN+ls3RU1nAtcgXNhfpPUKzw4XDHV97821MZqaeJO6X6/wB1e68S3uCBe1+r765Szlgypo40/IOUnUXXN1V0rSRULbnes/mpPZauOCjxQYGSVZF6ljRb/XnNSMehkikjC2LoyaldMwKgmxvas425Tua/n1tPKt4H35I9WYjp35m+4ir+uGDwaRLljXKtyek6nebnU13rPDhcOPHG+ZJExmsZEbaWBE0Txk2zCwPUd6t9RsfqrG4+KrbLaritnZbkCxlbcbWvyett1bbSbheL0wwhIMZKhCRglWlVWkWwkdkjlXR0VEsCCoUENfU9WiO3FTtkC/yvAC2+/KAfbydfW4rdsi2bF4AXNhflNSdwF49TTgeB2NnL8ti5I0OeLLfPnHIwwjEMFZVzEoz5WDAXGl6lLwCPNLYjlDysUr8sskmbkUCCxMt42JAYstr7iCvNoLzg3hcTHhYkxkiSTIuVnS+U2JynUA3y5bnrvVnRRQFFFFAUUUUBRRRQFFFFAUUUUAaxnb3fc/npPaatmNYzt7vufz0ntNQaxsLvWDzMfsLU6s+2bxiZIY0+TXyIi35TflUC9sniqT2y/JfW/BQPFFI/bL8l9b8FHbL8l9b8FA8Uq7X4HTTYmSaLErAZFRQYo2WX8GkwXPKsgzrnlVitgCIkBqD2y/JfW/BR2y/JfW/BQT9l8EZsPKHixRyZpnMZMrKzyvM4LFpDm0kjuSCbwixGZr+JuBMhzBcbKsbtiGdA01mM5ci7crdcmZbBbA2a97jLD7Zfkvrfgo7ZfkvrfgoHHA4bk4kjuTkVUuSSTlAFyWJJ+smqzhBwaXFvCWcqIGaQAAEl7DI1zuysAfHu3XvQ9svyX1vwUdsvyX1vwUHUcCcYQA+0pbBMpKPila/KiQm5xB/JGS55wBbW1gvhuAuMJYttOUFi7XQzR3Zgqq7BZbHKEACiy26Ovz2y/JfW/BR2y/JfW/BQStlcE8Xh5Y8uMkeNRK7AkqhayCGPkwxsgZpW5tr2UNmPOrzPwMxbYiSZdounKMhFhJcKjyuq25XKQBJkC5chAuys2oj9svyX1vwUdsvyX1vwUDXsbBPDAkcknKMoILXkN9Sb3kd26elj4rDQTaR+2X5L634KO2X5L634KB4opH7Zfkvrfgo7ZfkvrfgoHiikftl+S+t+Cjtl+S+t+CgeKKR+2X5L634KO2X5L634KB4opH7Zfkvrfgo7ZfkvrfgoHiikftl+S+t+Cjtl+S+t+CgeKKR+2X5L634KO2X5L634KB4opH7Zfkvrfgo7ZfkvrfgoHiikftl+S+t+Cjtl+S+t+CgeDWM7e77n89J7TU3dsvyX1vwUh7S2pyk0j5LZ3d7XvbMSbXtrvo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8283"/>
            <a:ext cx="9144000" cy="228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06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Prohledávání webu ve všech jazycích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Klikněte na </a:t>
            </a: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Vyhledávací nástroje </a:t>
            </a:r>
            <a:r>
              <a:rPr lang="cs-CZ" sz="2800" b="1" dirty="0" smtClean="0">
                <a:solidFill>
                  <a:srgbClr val="492303"/>
                </a:solidFill>
              </a:rPr>
              <a:t>v panelu nahoře od zobrazených výsledků. Potom vyberte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Prohledat web </a:t>
            </a:r>
            <a:r>
              <a:rPr lang="cs-CZ" sz="2800" b="1" dirty="0" smtClean="0">
                <a:solidFill>
                  <a:srgbClr val="492303"/>
                </a:solidFill>
              </a:rPr>
              <a:t>a </a:t>
            </a: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Přeložené cizojazyčné stránky</a:t>
            </a:r>
            <a:r>
              <a:rPr lang="cs-CZ" sz="2800" b="1" dirty="0" smtClean="0">
                <a:solidFill>
                  <a:srgbClr val="492303"/>
                </a:solidFill>
              </a:rPr>
              <a:t>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Tato funkce vybere nejlepší jazyk pro vyhledávání a výsledky zobrazí přeložené do vašeho jazyka.</a:t>
            </a:r>
            <a:endParaRPr lang="cs-CZ" sz="2800" b="1" dirty="0">
              <a:solidFill>
                <a:srgbClr val="49230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72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362"/>
            <a:ext cx="8964488" cy="55896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492303"/>
                </a:solidFill>
              </a:rPr>
              <a:t>Vyhledávání informací o konkrétním tématu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Vyhledávejte v aktualizovaném rejstříku světové literatury.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Zcela zdarma si můžete prohlédnout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a přečíst „kvanta“ skvělých knih.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40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Google.cz/knihy</a:t>
            </a:r>
          </a:p>
        </p:txBody>
      </p:sp>
    </p:spTree>
    <p:extLst>
      <p:ext uri="{BB962C8B-B14F-4D97-AF65-F5344CB8AC3E}">
        <p14:creationId xmlns:p14="http://schemas.microsoft.com/office/powerpoint/2010/main" val="146468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u="sng" dirty="0">
                <a:solidFill>
                  <a:srgbClr val="492303"/>
                </a:solidFill>
              </a:rPr>
              <a:t>Vyhledávání na konkrétní webové </a:t>
            </a:r>
            <a:r>
              <a:rPr lang="cs-CZ" sz="2800" b="1" u="sng" dirty="0" smtClean="0">
                <a:solidFill>
                  <a:srgbClr val="492303"/>
                </a:solidFill>
              </a:rPr>
              <a:t>stránce</a:t>
            </a:r>
          </a:p>
          <a:p>
            <a:pPr marL="0" indent="0" algn="ctr">
              <a:buNone/>
            </a:pPr>
            <a:endParaRPr lang="cs-CZ" sz="2800" b="1" u="sng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Pomocí slova </a:t>
            </a:r>
            <a:r>
              <a:rPr lang="cs-CZ" sz="2800" b="1" dirty="0" err="1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site</a:t>
            </a:r>
            <a:r>
              <a:rPr lang="cs-CZ" sz="2800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sz="2800" b="1" dirty="0" smtClean="0">
                <a:solidFill>
                  <a:srgbClr val="492303"/>
                </a:solidFill>
              </a:rPr>
              <a:t> vyhledávání Google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omezíte pouze na konkrétní www stránku.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Příklad:</a:t>
            </a:r>
            <a:endParaRPr lang="cs-CZ" sz="2800" b="1" dirty="0">
              <a:solidFill>
                <a:srgbClr val="492303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941168"/>
            <a:ext cx="8928992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42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2800" b="1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Mnoho </a:t>
            </a:r>
            <a:r>
              <a:rPr lang="cs-CZ" sz="2800" b="1" dirty="0" smtClean="0">
                <a:solidFill>
                  <a:srgbClr val="492303"/>
                </a:solidFill>
              </a:rPr>
              <a:t>úspěchů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 </a:t>
            </a:r>
            <a:r>
              <a:rPr lang="cs-CZ" sz="2800" b="1" dirty="0">
                <a:solidFill>
                  <a:srgbClr val="492303"/>
                </a:solidFill>
              </a:rPr>
              <a:t>při hledání informací s Googlem, </a:t>
            </a:r>
            <a:endParaRPr lang="cs-CZ" sz="2800" b="1" dirty="0" smtClean="0">
              <a:solidFill>
                <a:srgbClr val="492303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492303"/>
                </a:solidFill>
              </a:rPr>
              <a:t>při </a:t>
            </a:r>
            <a:r>
              <a:rPr lang="cs-CZ" sz="2800" b="1" dirty="0">
                <a:solidFill>
                  <a:srgbClr val="492303"/>
                </a:solidFill>
              </a:rPr>
              <a:t>„</a:t>
            </a:r>
            <a:r>
              <a:rPr lang="cs-CZ" sz="2800" b="1" dirty="0" err="1">
                <a:solidFill>
                  <a:srgbClr val="492303"/>
                </a:solidFill>
              </a:rPr>
              <a:t>gůglování</a:t>
            </a:r>
            <a:r>
              <a:rPr lang="cs-CZ" sz="2800" b="1" dirty="0">
                <a:solidFill>
                  <a:srgbClr val="492303"/>
                </a:solidFill>
              </a:rPr>
              <a:t>“!</a:t>
            </a:r>
          </a:p>
        </p:txBody>
      </p:sp>
    </p:spTree>
    <p:extLst>
      <p:ext uri="{BB962C8B-B14F-4D97-AF65-F5344CB8AC3E}">
        <p14:creationId xmlns:p14="http://schemas.microsoft.com/office/powerpoint/2010/main" val="61149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Chytré hledání s Googlem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 algn="ctr">
              <a:buNone/>
            </a:pPr>
            <a:r>
              <a:rPr lang="cs-CZ" b="1" dirty="0" smtClean="0">
                <a:solidFill>
                  <a:srgbClr val="4923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 !</a:t>
            </a:r>
            <a:endParaRPr lang="cs-CZ" b="1" dirty="0">
              <a:solidFill>
                <a:srgbClr val="4923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 descr="http://ts1.mm.bing.net/th?id=H.4504446894409894&amp;pid=1.9&amp;w=300&amp;h=300&amp;p=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68960"/>
            <a:ext cx="3456384" cy="3524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934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Internet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u="sng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</a:t>
            </a:r>
            <a:r>
              <a:rPr lang="cs-CZ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materiály</a:t>
            </a:r>
          </a:p>
          <a:p>
            <a:pPr marL="0" indent="0" algn="ctr">
              <a:buNone/>
            </a:pPr>
            <a:endParaRPr lang="cs-CZ" b="1" u="sng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800" i="1" dirty="0" smtClean="0">
                <a:solidFill>
                  <a:schemeClr val="accent6">
                    <a:lumMod val="50000"/>
                  </a:schemeClr>
                </a:solidFill>
              </a:rPr>
              <a:t>stránky Google</a:t>
            </a:r>
            <a:endParaRPr lang="cs-CZ" sz="2800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400" i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400" i="1" dirty="0" smtClean="0">
                <a:solidFill>
                  <a:schemeClr val="accent6">
                    <a:lumMod val="50000"/>
                  </a:schemeClr>
                </a:solidFill>
              </a:rPr>
              <a:t>Použité obrázky </a:t>
            </a:r>
            <a:r>
              <a:rPr lang="cs-CZ" sz="2400" i="1" dirty="0" smtClean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cs-CZ" sz="2400" i="1" dirty="0" smtClean="0">
                <a:solidFill>
                  <a:schemeClr val="accent6">
                    <a:lumMod val="50000"/>
                  </a:schemeClr>
                </a:solidFill>
              </a:rPr>
              <a:t>Kliparty MS </a:t>
            </a:r>
            <a:r>
              <a:rPr lang="cs-CZ" sz="2400" i="1" dirty="0" err="1" smtClean="0">
                <a:solidFill>
                  <a:schemeClr val="accent6">
                    <a:lumMod val="50000"/>
                  </a:schemeClr>
                </a:solidFill>
              </a:rPr>
              <a:t>Office:</a:t>
            </a:r>
            <a:r>
              <a:rPr lang="cs-CZ" sz="2400" i="1" dirty="0" err="1" smtClean="0">
                <a:hlinkClick r:id="rId2"/>
              </a:rPr>
              <a:t>www.office.microsoft.com</a:t>
            </a:r>
            <a:endParaRPr lang="cs-CZ" sz="2400" i="1" dirty="0" smtClean="0"/>
          </a:p>
          <a:p>
            <a:pPr marL="0" indent="0" algn="ctr">
              <a:buNone/>
            </a:pPr>
            <a:r>
              <a:rPr lang="cs-CZ" sz="2400" i="1" smtClean="0">
                <a:solidFill>
                  <a:schemeClr val="accent6">
                    <a:lumMod val="50000"/>
                  </a:schemeClr>
                </a:solidFill>
              </a:rPr>
              <a:t>části www.google.cz</a:t>
            </a:r>
            <a:endParaRPr lang="cs-CZ" sz="2400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8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2736</TotalTime>
  <Words>598</Words>
  <Application>Microsoft Office PowerPoint</Application>
  <PresentationFormat>Předvádění na obrazovce (4:3)</PresentationFormat>
  <Paragraphs>145</Paragraphs>
  <Slides>24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systému Office</vt:lpstr>
      <vt:lpstr>List</vt:lpstr>
      <vt:lpstr>Informační a komunikační technologie</vt:lpstr>
      <vt:lpstr>ne</vt:lpstr>
      <vt:lpstr>Prezentace aplikace PowerPoint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Chytré hledání s Googlem</vt:lpstr>
      <vt:lpstr>Internet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Informační a komunikační technologie</dc:title>
  <dc:creator>Bláha Zdeněk</dc:creator>
  <cp:lastModifiedBy>Bláha Zdeněk</cp:lastModifiedBy>
  <cp:revision>148</cp:revision>
  <dcterms:created xsi:type="dcterms:W3CDTF">2013-08-20T18:28:40Z</dcterms:created>
  <dcterms:modified xsi:type="dcterms:W3CDTF">2013-11-16T16:35:15Z</dcterms:modified>
</cp:coreProperties>
</file>