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6" r:id="rId3"/>
    <p:sldId id="267" r:id="rId4"/>
    <p:sldId id="256" r:id="rId5"/>
    <p:sldId id="268" r:id="rId6"/>
    <p:sldId id="269" r:id="rId7"/>
    <p:sldId id="257" r:id="rId8"/>
    <p:sldId id="258" r:id="rId9"/>
    <p:sldId id="270" r:id="rId10"/>
    <p:sldId id="263" r:id="rId11"/>
    <p:sldId id="260" r:id="rId12"/>
    <p:sldId id="262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5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5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20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6C3033A-B755-422F-964E-9CE22C8BC222}" type="datetimeFigureOut">
              <a:rPr lang="cs-CZ"/>
              <a:pPr>
                <a:defRPr/>
              </a:pPr>
              <a:t>11.11.2013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0AD9811E-1EB1-497E-B366-18ED4DEF32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631590"/>
      </p:ext>
    </p:extLst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B49F30-D231-4516-87A6-31E6CABDAC35}" type="datetimeFigureOut">
              <a:rPr lang="cs-CZ"/>
              <a:pPr>
                <a:defRPr/>
              </a:pPr>
              <a:t>11.11.2013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35F578-E9B1-4E29-9585-220E839D5F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901825"/>
      </p:ext>
    </p:extLst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3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4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DBE3D43-AB3A-40E9-96E9-580C56A0DF47}" type="datetimeFigureOut">
              <a:rPr lang="cs-CZ"/>
              <a:pPr>
                <a:defRPr/>
              </a:pPr>
              <a:t>11.11.2013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D75E202-81B2-4BE5-AEA8-05F35153F8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00359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37C6072-BD02-4B55-9BDE-994BBDC10EC3}" type="datetimeFigureOut">
              <a:rPr lang="cs-CZ"/>
              <a:pPr>
                <a:defRPr/>
              </a:pPr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1107129-08D6-4A0A-9DE1-E1FAA71717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3991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718A6D7-4ED3-4DF4-BE6B-62F4DC7AAAFD}" type="datetimeFigureOut">
              <a:rPr lang="cs-CZ"/>
              <a:pPr>
                <a:defRPr/>
              </a:pPr>
              <a:t>11.11.2013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96D6824-0218-4464-B4BD-F0BDC594A3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7453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F0DDAFC-6B0F-4545-82EB-AAC5DCE66968}" type="datetimeFigureOut">
              <a:rPr lang="cs-CZ"/>
              <a:pPr>
                <a:defRPr/>
              </a:pPr>
              <a:t>11.11.2013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8FFA80A-FC3F-4738-AC3A-8E12777FB2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90741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B4E53E-3C5F-4F92-BA74-6AD40F8E92FC}" type="datetimeFigureOut">
              <a:rPr lang="cs-CZ"/>
              <a:pPr>
                <a:defRPr/>
              </a:pPr>
              <a:t>11.11.2013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46C263-D713-4835-83C0-C759C91BDB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851415"/>
      </p:ext>
    </p:extLst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BA87317-E94F-4E8D-A37E-4784E30900C3}" type="datetimeFigureOut">
              <a:rPr lang="cs-CZ"/>
              <a:pPr>
                <a:defRPr/>
              </a:pPr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3F10CE3-72BE-44FB-B02E-ADD38BB59E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6096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4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Volný tvar 5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Pravoúhlý trojúhelník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8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8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9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32DDBC33-64EC-4E46-AAE7-74FB1AA01BEF}" type="datetimeFigureOut">
              <a:rPr lang="cs-CZ"/>
              <a:pPr>
                <a:defRPr/>
              </a:pPr>
              <a:t>11.11.2013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66388A8C-801D-4312-9FA1-5D9A79C076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5006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841377-FD64-442E-8ED0-4FE26498D64A}" type="datetimeFigureOut">
              <a:rPr lang="cs-CZ"/>
              <a:pPr>
                <a:defRPr/>
              </a:pPr>
              <a:t>11.11.2013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D3087E-0AC6-429E-AB0B-123367F47B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6159423"/>
      </p:ext>
    </p:extLst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070FB-F6B8-47A5-A117-81C5A5FEFA40}" type="datetimeFigureOut">
              <a:rPr lang="cs-CZ"/>
              <a:pPr>
                <a:defRPr/>
              </a:pPr>
              <a:t>11.11.2013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0523D7-063C-49B3-B324-675B474914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497183"/>
      </p:ext>
    </p:extLst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232E9206-9877-4997-84B3-B66C863E797B}" type="datetimeFigureOut">
              <a:rPr lang="cs-CZ"/>
              <a:pPr>
                <a:defRPr/>
              </a:pPr>
              <a:t>11.11.2013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BF8FC6F3-CAF0-4A84-9C5A-C4881F12D4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09" r:id="rId2"/>
    <p:sldLayoutId id="2147483714" r:id="rId3"/>
    <p:sldLayoutId id="2147483715" r:id="rId4"/>
    <p:sldLayoutId id="2147483716" r:id="rId5"/>
    <p:sldLayoutId id="2147483717" r:id="rId6"/>
    <p:sldLayoutId id="2147483710" r:id="rId7"/>
    <p:sldLayoutId id="2147483718" r:id="rId8"/>
    <p:sldLayoutId id="2147483719" r:id="rId9"/>
    <p:sldLayoutId id="2147483711" r:id="rId10"/>
    <p:sldLayoutId id="2147483712" r:id="rId11"/>
  </p:sldLayoutIdLst>
  <p:transition>
    <p:newsflash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jpeg"/><Relationship Id="rId4" Type="http://schemas.openxmlformats.org/officeDocument/2006/relationships/image" Target="../media/image2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IjwWgGhVUr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Hindenburg_burning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42" name="Object 17"/>
          <p:cNvGraphicFramePr>
            <a:graphicFrameLocks noChangeAspect="1"/>
          </p:cNvGraphicFramePr>
          <p:nvPr/>
        </p:nvGraphicFramePr>
        <p:xfrm>
          <a:off x="642938" y="928688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699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928688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000250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sp>
        <p:nvSpPr>
          <p:cNvPr id="10245" name="Rectangle 19"/>
          <p:cNvSpPr>
            <a:spLocks noChangeArrowheads="1"/>
          </p:cNvSpPr>
          <p:nvPr/>
        </p:nvSpPr>
        <p:spPr bwMode="auto">
          <a:xfrm>
            <a:off x="500063" y="785813"/>
            <a:ext cx="77454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0246" name="Rectangle 20"/>
          <p:cNvSpPr>
            <a:spLocks noChangeArrowheads="1"/>
          </p:cNvSpPr>
          <p:nvPr/>
        </p:nvSpPr>
        <p:spPr bwMode="auto">
          <a:xfrm>
            <a:off x="714375" y="4214813"/>
            <a:ext cx="7961313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58678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607" name="Group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0668402"/>
              </p:ext>
            </p:extLst>
          </p:nvPr>
        </p:nvGraphicFramePr>
        <p:xfrm>
          <a:off x="1979613" y="765175"/>
          <a:ext cx="5476875" cy="5703890"/>
        </p:xfrm>
        <a:graphic>
          <a:graphicData uri="http://schemas.openxmlformats.org/drawingml/2006/table">
            <a:tbl>
              <a:tblPr/>
              <a:tblGrid>
                <a:gridCol w="2716212"/>
                <a:gridCol w="2760663"/>
              </a:tblGrid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Autor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Růžena Koubová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Vzdělávací oblast/Obor: 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Člověk a příroda/Chemie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Třída:  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VIII.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tvorby: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11.11.2013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 zařazení do výuky a zapsání do třídní knihy: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12.11.2013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Jazyk: 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 DUM: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VY_32_INOVACE_CH.8.48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274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Téma: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Chemie pro 8. a 9. ročník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Anorganické látky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7981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Klíčová slova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</a:rPr>
                        <a:t>Vodík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</a:rPr>
                        <a:t>prvek,  nekov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45764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323850" y="404813"/>
            <a:ext cx="8686800" cy="8382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ANOTACE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3464451"/>
              </p:ext>
            </p:extLst>
          </p:nvPr>
        </p:nvGraphicFramePr>
        <p:xfrm>
          <a:off x="755650" y="1773238"/>
          <a:ext cx="7777163" cy="39155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42536"/>
                <a:gridCol w="5234627"/>
              </a:tblGrid>
              <a:tr h="3471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60" marR="66660" marT="33333" marB="33333"/>
                </a:tc>
              </a:tr>
              <a:tr h="3120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8.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60" marR="66660" marT="33333" marB="33333"/>
                </a:tc>
              </a:tr>
              <a:tr h="3492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- 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60" marR="66660" marT="33333" marB="33333"/>
                </a:tc>
              </a:tr>
              <a:tr h="5575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Materiál slouží k výuce, k zápisu do sešitu a podporuje aktivní procvičování učiva s užitím interaktivní tabule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60" marR="66660" marT="33333" marB="33333"/>
                </a:tc>
              </a:tr>
              <a:tr h="16019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</a:t>
                      </a: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5,6 </a:t>
                      </a: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– opakování – </a:t>
                      </a: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umístění vodíku v periodické tabulce prvků, struktura jeho atomu a molekuly (po kliknutí kontrola)</a:t>
                      </a:r>
                      <a:endParaRPr lang="cs-CZ" sz="1400" dirty="0" smtClean="0">
                        <a:effectLst/>
                        <a:latin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7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–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charakteristika vodíku –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zápis do sešitu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8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–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vlastnosti vodíku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–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žáci je vyvozují společně s učitelem, po kliknutí kontrola (pokus – odkaz na video)</a:t>
                      </a:r>
                      <a:endParaRPr lang="cs-CZ" sz="1400" baseline="0" dirty="0" smtClean="0">
                        <a:effectLst/>
                        <a:latin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9 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–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použití vodíku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– zápis do sešitu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11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–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příprava vodíku </a:t>
                      </a:r>
                      <a:endParaRPr lang="cs-CZ" sz="1400" baseline="0" dirty="0" smtClean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60" marR="66660" marT="33333" marB="33333"/>
                </a:tc>
              </a:tr>
              <a:tr h="5797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1300" dirty="0" smtClean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Žák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zná stavbu atomu 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vodíku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, zná jeho 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vlastnosti, přípravu 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a 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použití člověkem.</a:t>
                      </a:r>
                      <a:endParaRPr kumimoji="0" lang="cs-CZ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6660" marR="66660" marT="33333" marB="3333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125454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Comic Sans MS" pitchFamily="66" charset="0"/>
              </a:rPr>
              <a:t>VODÍK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9219" name="Podnadpis 2"/>
          <p:cNvSpPr>
            <a:spLocks noGrp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pPr marR="0" eaLnBrk="1" hangingPunct="1"/>
            <a:r>
              <a:rPr lang="cs-CZ" altLang="cs-CZ" smtClean="0">
                <a:latin typeface="Comic Sans MS" pitchFamily="66" charset="0"/>
              </a:rPr>
              <a:t>PALIVO BUDOUCNOSTI?</a:t>
            </a:r>
          </a:p>
          <a:p>
            <a:pPr marR="0" eaLnBrk="1" hangingPunct="1"/>
            <a:endParaRPr lang="cs-CZ" altLang="cs-CZ" smtClean="0">
              <a:latin typeface="Comic Sans MS" pitchFamily="66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Comic Sans MS" panose="030F0702030302020204" pitchFamily="66" charset="0"/>
              </a:rPr>
              <a:t>Periodická tabulka prvků</a:t>
            </a:r>
            <a:endParaRPr lang="cs-CZ" dirty="0">
              <a:latin typeface="Comic Sans MS" panose="030F0702030302020204" pitchFamily="66" charset="0"/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8077414"/>
              </p:ext>
            </p:extLst>
          </p:nvPr>
        </p:nvGraphicFramePr>
        <p:xfrm>
          <a:off x="1403648" y="2636912"/>
          <a:ext cx="6605208" cy="2631506"/>
        </p:xfrm>
        <a:graphic>
          <a:graphicData uri="http://schemas.openxmlformats.org/drawingml/2006/table">
            <a:tbl>
              <a:tblPr firstRow="1" firstCol="1" bandRow="1"/>
              <a:tblGrid>
                <a:gridCol w="366242"/>
                <a:gridCol w="366242"/>
                <a:gridCol w="366242"/>
                <a:gridCol w="366242"/>
                <a:gridCol w="367160"/>
                <a:gridCol w="367160"/>
                <a:gridCol w="367160"/>
                <a:gridCol w="367160"/>
                <a:gridCol w="367160"/>
                <a:gridCol w="367160"/>
                <a:gridCol w="367160"/>
                <a:gridCol w="367160"/>
                <a:gridCol w="367160"/>
                <a:gridCol w="367160"/>
                <a:gridCol w="367160"/>
                <a:gridCol w="367160"/>
                <a:gridCol w="367160"/>
                <a:gridCol w="367160"/>
              </a:tblGrid>
              <a:tr h="3684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859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684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684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684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859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859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cxnSp>
        <p:nvCxnSpPr>
          <p:cNvPr id="15" name="Přímá spojnice se šipkou 14"/>
          <p:cNvCxnSpPr/>
          <p:nvPr/>
        </p:nvCxnSpPr>
        <p:spPr>
          <a:xfrm flipV="1">
            <a:off x="1619672" y="1988840"/>
            <a:ext cx="1728192" cy="7920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3347864" y="1340768"/>
            <a:ext cx="1800200" cy="1728192"/>
          </a:xfrm>
          <a:prstGeom prst="rect">
            <a:avLst/>
          </a:prstGeom>
          <a:solidFill>
            <a:srgbClr val="00B050"/>
          </a:solidFill>
          <a:ln w="28575">
            <a:solidFill>
              <a:srgbClr val="00B05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aseline="-25000" dirty="0" smtClean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algn="ctr"/>
            <a:endParaRPr lang="cs-CZ" sz="2800" baseline="-25000" dirty="0" smtClean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cs-CZ" sz="3200" baseline="-250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1</a:t>
            </a:r>
            <a:r>
              <a:rPr lang="cs-CZ" sz="32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H</a:t>
            </a:r>
          </a:p>
          <a:p>
            <a:pPr algn="ctr"/>
            <a:endParaRPr lang="cs-CZ" sz="1000" dirty="0" smtClean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Vodík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Hydrogenium</a:t>
            </a:r>
            <a:endParaRPr lang="cs-CZ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4290760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Comic Sans MS" panose="030F0702030302020204" pitchFamily="66" charset="0"/>
              </a:rPr>
              <a:t>Struktura atomu a molekuly vodíku – doplň věty.</a:t>
            </a:r>
            <a:endParaRPr lang="cs-CZ" dirty="0">
              <a:latin typeface="Comic Sans MS" panose="030F0702030302020204" pitchFamily="66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1689854" y="2304542"/>
            <a:ext cx="432048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901958" y="1660662"/>
            <a:ext cx="2007840" cy="1647800"/>
          </a:xfrm>
          <a:prstGeom prst="ellipse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005777" y="1720144"/>
            <a:ext cx="430223" cy="371771"/>
          </a:xfrm>
          <a:prstGeom prst="ellipse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42522" y="1572510"/>
            <a:ext cx="4536504" cy="7242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Atom vodíku má v jádře ……. p</a:t>
            </a:r>
            <a:r>
              <a:rPr lang="cs-CZ" sz="2400" baseline="300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+</a:t>
            </a:r>
            <a:r>
              <a:rPr lang="cs-CZ" sz="24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 a …….. n</a:t>
            </a:r>
            <a:r>
              <a:rPr lang="cs-CZ" sz="2400" baseline="300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0</a:t>
            </a:r>
            <a:r>
              <a:rPr lang="cs-CZ" sz="24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.</a:t>
            </a:r>
            <a:endParaRPr lang="cs-CZ" sz="24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42522" y="2484562"/>
            <a:ext cx="4536504" cy="7242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Atom vodíku má v obalu ……. e</a:t>
            </a:r>
            <a:r>
              <a:rPr lang="cs-CZ" sz="2400" baseline="300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-</a:t>
            </a:r>
            <a:r>
              <a:rPr lang="cs-CZ" sz="24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.</a:t>
            </a:r>
            <a:endParaRPr lang="cs-CZ" sz="24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9" name="Ovál 8"/>
          <p:cNvSpPr/>
          <p:nvPr/>
        </p:nvSpPr>
        <p:spPr>
          <a:xfrm>
            <a:off x="1689854" y="4576936"/>
            <a:ext cx="432048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901958" y="3933056"/>
            <a:ext cx="2007840" cy="1647800"/>
          </a:xfrm>
          <a:prstGeom prst="ellipse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130825" y="4576936"/>
            <a:ext cx="432048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342929" y="3933056"/>
            <a:ext cx="2007840" cy="1647800"/>
          </a:xfrm>
          <a:prstGeom prst="ellipse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446748" y="3992538"/>
            <a:ext cx="430223" cy="371771"/>
          </a:xfrm>
          <a:prstGeom prst="ellipse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430721" y="5141996"/>
            <a:ext cx="430223" cy="371771"/>
          </a:xfrm>
          <a:prstGeom prst="ellipse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607496" y="3645024"/>
            <a:ext cx="4212976" cy="23042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Chemickou vazbu v molekule vodíku tvoří …….. pár ………………………. .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Tuto vazbu nazýváme ……………………… .</a:t>
            </a:r>
            <a:endParaRPr lang="cs-CZ" sz="24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020272" y="1441393"/>
            <a:ext cx="432048" cy="49325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  <a:latin typeface="Comic Sans MS" panose="030F0702030302020204" pitchFamily="66" charset="0"/>
              </a:rPr>
              <a:t>1</a:t>
            </a:r>
            <a:endParaRPr lang="cs-CZ" sz="2800" dirty="0">
              <a:solidFill>
                <a:srgbClr val="7030A0"/>
              </a:solidFill>
              <a:latin typeface="Comic Sans MS" panose="030F0702030302020204" pitchFamily="66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881670" y="1803529"/>
            <a:ext cx="432048" cy="49325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  <a:latin typeface="Comic Sans MS" panose="030F0702030302020204" pitchFamily="66" charset="0"/>
              </a:rPr>
              <a:t>1</a:t>
            </a:r>
            <a:endParaRPr lang="cs-CZ" sz="2800" dirty="0">
              <a:solidFill>
                <a:srgbClr val="7030A0"/>
              </a:solidFill>
              <a:latin typeface="Comic Sans MS" panose="030F0702030302020204" pitchFamily="66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956648" y="2484562"/>
            <a:ext cx="432048" cy="5843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  <a:latin typeface="Comic Sans MS" panose="030F0702030302020204" pitchFamily="66" charset="0"/>
              </a:rPr>
              <a:t>1</a:t>
            </a:r>
            <a:endParaRPr lang="cs-CZ" sz="2800" dirty="0">
              <a:solidFill>
                <a:srgbClr val="7030A0"/>
              </a:solidFill>
              <a:latin typeface="Comic Sans MS" panose="030F0702030302020204" pitchFamily="66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497960" y="4119983"/>
            <a:ext cx="432048" cy="49325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  <a:latin typeface="Comic Sans MS" panose="030F0702030302020204" pitchFamily="66" charset="0"/>
              </a:rPr>
              <a:t>1</a:t>
            </a:r>
            <a:endParaRPr lang="cs-CZ" sz="2800" dirty="0">
              <a:solidFill>
                <a:srgbClr val="7030A0"/>
              </a:solidFill>
              <a:latin typeface="Comic Sans MS" panose="030F0702030302020204" pitchFamily="66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641709" y="4510329"/>
            <a:ext cx="2240632" cy="49325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  <a:latin typeface="Comic Sans MS" panose="030F0702030302020204" pitchFamily="66" charset="0"/>
              </a:rPr>
              <a:t>elektronů</a:t>
            </a:r>
            <a:endParaRPr lang="cs-CZ" sz="2800" dirty="0">
              <a:solidFill>
                <a:srgbClr val="7030A0"/>
              </a:solidFill>
              <a:latin typeface="Comic Sans MS" panose="030F0702030302020204" pitchFamily="66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779641" y="5267141"/>
            <a:ext cx="1934344" cy="39410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  <a:latin typeface="Comic Sans MS" panose="030F0702030302020204" pitchFamily="66" charset="0"/>
              </a:rPr>
              <a:t>nepolární</a:t>
            </a:r>
            <a:endParaRPr lang="cs-CZ" sz="2800" dirty="0">
              <a:solidFill>
                <a:srgbClr val="7030A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766074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b="1" dirty="0" smtClean="0">
                <a:solidFill>
                  <a:srgbClr val="FF0000"/>
                </a:solidFill>
                <a:latin typeface="Comic Sans MS" pitchFamily="66" charset="0"/>
              </a:rPr>
              <a:t>nejrozšířenější </a:t>
            </a:r>
            <a:r>
              <a:rPr lang="cs-CZ" altLang="cs-CZ" b="1" dirty="0" smtClean="0">
                <a:solidFill>
                  <a:srgbClr val="FF0000"/>
                </a:solidFill>
                <a:latin typeface="Comic Sans MS" pitchFamily="66" charset="0"/>
              </a:rPr>
              <a:t>prvek ve vesmíru</a:t>
            </a:r>
          </a:p>
          <a:p>
            <a:pPr eaLnBrk="1" hangingPunct="1"/>
            <a:r>
              <a:rPr lang="cs-CZ" altLang="cs-CZ" b="1" dirty="0" smtClean="0">
                <a:solidFill>
                  <a:srgbClr val="0070C0"/>
                </a:solidFill>
                <a:latin typeface="Comic Sans MS" pitchFamily="66" charset="0"/>
              </a:rPr>
              <a:t>na Zemi 3. nejrozšířenější </a:t>
            </a:r>
            <a:r>
              <a:rPr lang="cs-CZ" altLang="cs-CZ" b="1" dirty="0" smtClean="0">
                <a:solidFill>
                  <a:srgbClr val="0070C0"/>
                </a:solidFill>
                <a:latin typeface="Comic Sans MS" pitchFamily="66" charset="0"/>
              </a:rPr>
              <a:t>prvek </a:t>
            </a:r>
            <a:r>
              <a:rPr lang="cs-CZ" altLang="cs-CZ" dirty="0" smtClean="0">
                <a:latin typeface="Comic Sans MS" pitchFamily="66" charset="0"/>
              </a:rPr>
              <a:t>(v atmosféře je ho velmi málo, protože jeho molekuly jsou velmi lehké a gravitace je nedokáže udržet)</a:t>
            </a:r>
            <a:endParaRPr lang="cs-CZ" altLang="cs-CZ" b="1" dirty="0" smtClean="0">
              <a:solidFill>
                <a:srgbClr val="0070C0"/>
              </a:solidFill>
              <a:latin typeface="Comic Sans MS" pitchFamily="66" charset="0"/>
            </a:endParaRPr>
          </a:p>
          <a:p>
            <a:pPr eaLnBrk="1" hangingPunct="1"/>
            <a:r>
              <a:rPr lang="cs-CZ" altLang="cs-CZ" b="1" dirty="0" smtClean="0">
                <a:solidFill>
                  <a:srgbClr val="00B050"/>
                </a:solidFill>
                <a:latin typeface="Comic Sans MS" pitchFamily="66" charset="0"/>
              </a:rPr>
              <a:t>protonové číslo je 1</a:t>
            </a:r>
          </a:p>
          <a:p>
            <a:pPr eaLnBrk="1" hangingPunct="1"/>
            <a:r>
              <a:rPr lang="cs-CZ" altLang="cs-CZ" b="1" dirty="0" smtClean="0">
                <a:solidFill>
                  <a:srgbClr val="7030A0"/>
                </a:solidFill>
                <a:latin typeface="Comic Sans MS" pitchFamily="66" charset="0"/>
              </a:rPr>
              <a:t>je jednovazný</a:t>
            </a:r>
            <a:endParaRPr lang="cs-CZ" altLang="cs-CZ" dirty="0" smtClean="0">
              <a:latin typeface="Comic Sans MS" pitchFamily="66" charset="0"/>
            </a:endParaRPr>
          </a:p>
          <a:p>
            <a:pPr eaLnBrk="1" hangingPunct="1"/>
            <a:r>
              <a:rPr lang="cs-CZ" altLang="cs-CZ" b="1" dirty="0" smtClean="0">
                <a:solidFill>
                  <a:srgbClr val="FF3300"/>
                </a:solidFill>
                <a:latin typeface="Comic Sans MS" pitchFamily="66" charset="0"/>
              </a:rPr>
              <a:t>vyskytuje se jako molekula H</a:t>
            </a:r>
            <a:r>
              <a:rPr lang="cs-CZ" altLang="cs-CZ" b="1" baseline="-25000" dirty="0" smtClean="0">
                <a:solidFill>
                  <a:srgbClr val="FF3300"/>
                </a:solidFill>
                <a:latin typeface="Comic Sans MS" pitchFamily="66" charset="0"/>
              </a:rPr>
              <a:t>2</a:t>
            </a:r>
            <a:r>
              <a:rPr lang="cs-CZ" altLang="cs-CZ" b="1" dirty="0" smtClean="0">
                <a:solidFill>
                  <a:srgbClr val="FF3300"/>
                </a:solidFill>
                <a:latin typeface="Comic Sans MS" pitchFamily="66" charset="0"/>
              </a:rPr>
              <a:t> nebo vázaný ve vodě a dalších </a:t>
            </a:r>
            <a:r>
              <a:rPr lang="cs-CZ" altLang="cs-CZ" b="1" dirty="0" smtClean="0">
                <a:solidFill>
                  <a:srgbClr val="FF3300"/>
                </a:solidFill>
                <a:latin typeface="Comic Sans MS" pitchFamily="66" charset="0"/>
              </a:rPr>
              <a:t>sloučeninách</a:t>
            </a:r>
          </a:p>
          <a:p>
            <a:pPr eaLnBrk="1" hangingPunct="1"/>
            <a:r>
              <a:rPr lang="cs-CZ" alt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omic Sans MS" pitchFamily="66" charset="0"/>
              </a:rPr>
              <a:t>objevitel vodíku</a:t>
            </a:r>
            <a:r>
              <a:rPr lang="cs-CZ" altLang="cs-CZ" sz="24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cs-CZ" altLang="cs-CZ" sz="2400" dirty="0" smtClean="0">
                <a:latin typeface="Comic Sans MS" pitchFamily="66" charset="0"/>
              </a:rPr>
              <a:t>– Angličan Henry </a:t>
            </a:r>
            <a:r>
              <a:rPr lang="cs-CZ" altLang="cs-CZ" sz="2400" dirty="0" err="1" smtClean="0">
                <a:latin typeface="Comic Sans MS" pitchFamily="66" charset="0"/>
              </a:rPr>
              <a:t>Cavendish</a:t>
            </a:r>
            <a:r>
              <a:rPr lang="cs-CZ" altLang="cs-CZ" sz="2400" dirty="0" smtClean="0">
                <a:latin typeface="Comic Sans MS" pitchFamily="66" charset="0"/>
              </a:rPr>
              <a:t> v roce 1766 (zkoumal plyn vznikající reakcí kyselin a kovů)</a:t>
            </a:r>
            <a:endParaRPr lang="cs-CZ" altLang="cs-CZ" sz="2400" dirty="0" smtClean="0">
              <a:latin typeface="Comic Sans MS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Comic Sans MS" pitchFamily="66" charset="0"/>
              </a:rPr>
              <a:t>VODÍK - charakteristika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2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2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b="1" dirty="0" smtClean="0">
                <a:solidFill>
                  <a:srgbClr val="0070C0"/>
                </a:solidFill>
                <a:latin typeface="Comic Sans MS" pitchFamily="66" charset="0"/>
              </a:rPr>
              <a:t>bezbarvý plyn</a:t>
            </a:r>
          </a:p>
          <a:p>
            <a:pPr eaLnBrk="1" hangingPunct="1"/>
            <a:r>
              <a:rPr lang="cs-CZ" altLang="cs-CZ" b="1" dirty="0" smtClean="0">
                <a:solidFill>
                  <a:srgbClr val="00B050"/>
                </a:solidFill>
                <a:latin typeface="Comic Sans MS" pitchFamily="66" charset="0"/>
              </a:rPr>
              <a:t>reaktivní</a:t>
            </a:r>
          </a:p>
          <a:p>
            <a:pPr eaLnBrk="1" hangingPunct="1"/>
            <a:r>
              <a:rPr lang="cs-CZ" altLang="cs-CZ" b="1" dirty="0" smtClean="0">
                <a:solidFill>
                  <a:srgbClr val="7030A0"/>
                </a:solidFill>
                <a:latin typeface="Comic Sans MS" pitchFamily="66" charset="0"/>
              </a:rPr>
              <a:t>lehčí než vzduch</a:t>
            </a:r>
          </a:p>
          <a:p>
            <a:pPr eaLnBrk="1" hangingPunct="1"/>
            <a:r>
              <a:rPr lang="cs-CZ" altLang="cs-CZ" b="1" dirty="0" smtClean="0">
                <a:solidFill>
                  <a:srgbClr val="C00000"/>
                </a:solidFill>
                <a:latin typeface="Comic Sans MS" pitchFamily="66" charset="0"/>
              </a:rPr>
              <a:t>bez chuti a zápachu</a:t>
            </a:r>
          </a:p>
          <a:p>
            <a:pPr eaLnBrk="1" hangingPunct="1"/>
            <a:r>
              <a:rPr lang="cs-CZ" alt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omic Sans MS" pitchFamily="66" charset="0"/>
              </a:rPr>
              <a:t>bouřlivě reaguje s kyslíkem </a:t>
            </a:r>
            <a:r>
              <a:rPr lang="cs-CZ" alt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omic Sans MS" pitchFamily="66" charset="0"/>
              </a:rPr>
              <a:t>(vzniká </a:t>
            </a:r>
            <a:r>
              <a:rPr lang="cs-CZ" alt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omic Sans MS" pitchFamily="66" charset="0"/>
              </a:rPr>
              <a:t>voda – nejjednodušší sloučenina vodíku, vzniká teplota až 3 000°C)</a:t>
            </a:r>
          </a:p>
          <a:p>
            <a:pPr eaLnBrk="1" hangingPunct="1"/>
            <a:r>
              <a:rPr lang="cs-CZ" altLang="cs-CZ" dirty="0" smtClean="0">
                <a:latin typeface="Comic Sans MS" pitchFamily="66" charset="0"/>
              </a:rPr>
              <a:t>je třeba s ním zacházet velmi opatrně!</a:t>
            </a:r>
            <a:endParaRPr lang="cs-CZ" altLang="cs-CZ" dirty="0" smtClean="0">
              <a:latin typeface="Comic Sans MS" pitchFamily="66" charset="0"/>
            </a:endParaRPr>
          </a:p>
          <a:p>
            <a:pPr eaLnBrk="1" hangingPunct="1"/>
            <a:r>
              <a:rPr lang="cs-CZ" altLang="cs-CZ" b="1" dirty="0" smtClean="0">
                <a:solidFill>
                  <a:srgbClr val="FF3300"/>
                </a:solidFill>
                <a:latin typeface="Comic Sans MS" pitchFamily="66" charset="0"/>
              </a:rPr>
              <a:t>teplota varu – 253°C</a:t>
            </a:r>
          </a:p>
          <a:p>
            <a:pPr eaLnBrk="1" hangingPunct="1"/>
            <a:endParaRPr lang="cs-CZ" altLang="cs-CZ" dirty="0" smtClean="0">
              <a:latin typeface="Comic Sans MS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Comic Sans MS" pitchFamily="66" charset="0"/>
              </a:rPr>
              <a:t>Vlastnosti vodíku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Ovál 2">
            <a:hlinkClick r:id="rId2"/>
          </p:cNvPr>
          <p:cNvSpPr/>
          <p:nvPr/>
        </p:nvSpPr>
        <p:spPr>
          <a:xfrm>
            <a:off x="5708848" y="1772816"/>
            <a:ext cx="237626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omic Sans MS" panose="030F0702030302020204" pitchFamily="66" charset="0"/>
              </a:rPr>
              <a:t>POKUS</a:t>
            </a:r>
            <a:endParaRPr lang="cs-CZ" sz="2800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33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3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33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b="1" dirty="0" smtClean="0">
                <a:solidFill>
                  <a:srgbClr val="7030A0"/>
                </a:solidFill>
                <a:latin typeface="Comic Sans MS" pitchFamily="66" charset="0"/>
              </a:rPr>
              <a:t>náplň meteorologických </a:t>
            </a:r>
            <a:r>
              <a:rPr lang="cs-CZ" altLang="cs-CZ" b="1" dirty="0" smtClean="0">
                <a:solidFill>
                  <a:srgbClr val="7030A0"/>
                </a:solidFill>
                <a:latin typeface="Comic Sans MS" pitchFamily="66" charset="0"/>
              </a:rPr>
              <a:t>balónů </a:t>
            </a:r>
            <a:r>
              <a:rPr lang="cs-CZ" altLang="cs-CZ" dirty="0" smtClean="0">
                <a:latin typeface="Comic Sans MS" pitchFamily="66" charset="0"/>
              </a:rPr>
              <a:t>(dříve i náplň balonů a vzducholodí)</a:t>
            </a:r>
            <a:endParaRPr lang="cs-CZ" altLang="cs-CZ" b="1" dirty="0" smtClean="0">
              <a:solidFill>
                <a:srgbClr val="7030A0"/>
              </a:solidFill>
              <a:latin typeface="Comic Sans MS" pitchFamily="66" charset="0"/>
            </a:endParaRPr>
          </a:p>
          <a:p>
            <a:pPr eaLnBrk="1" hangingPunct="1"/>
            <a:r>
              <a:rPr lang="cs-CZ" altLang="cs-CZ" b="1" dirty="0" smtClean="0">
                <a:solidFill>
                  <a:srgbClr val="00B050"/>
                </a:solidFill>
                <a:latin typeface="Comic Sans MS" pitchFamily="66" charset="0"/>
              </a:rPr>
              <a:t>ztužování rostlinných tuků</a:t>
            </a:r>
            <a:r>
              <a:rPr lang="cs-CZ" altLang="cs-CZ" dirty="0" smtClean="0">
                <a:latin typeface="Comic Sans MS" pitchFamily="66" charset="0"/>
              </a:rPr>
              <a:t> </a:t>
            </a:r>
            <a:r>
              <a:rPr lang="cs-CZ" altLang="cs-CZ" dirty="0" smtClean="0">
                <a:latin typeface="Comic Sans MS" pitchFamily="66" charset="0"/>
              </a:rPr>
              <a:t>(výroba pevných tuků z rostlinných olejů př. </a:t>
            </a:r>
            <a:r>
              <a:rPr lang="cs-CZ" altLang="cs-CZ" dirty="0" err="1" smtClean="0">
                <a:latin typeface="Comic Sans MS" pitchFamily="66" charset="0"/>
              </a:rPr>
              <a:t>Rama</a:t>
            </a:r>
            <a:r>
              <a:rPr lang="cs-CZ" altLang="cs-CZ" dirty="0" smtClean="0">
                <a:latin typeface="Comic Sans MS" pitchFamily="66" charset="0"/>
              </a:rPr>
              <a:t>, Flora)</a:t>
            </a:r>
          </a:p>
          <a:p>
            <a:pPr eaLnBrk="1" hangingPunct="1"/>
            <a:r>
              <a:rPr lang="cs-CZ" altLang="cs-CZ" b="1" dirty="0" smtClean="0">
                <a:solidFill>
                  <a:srgbClr val="0070C0"/>
                </a:solidFill>
                <a:latin typeface="Comic Sans MS" pitchFamily="66" charset="0"/>
              </a:rPr>
              <a:t>palivo pro raketové motory</a:t>
            </a:r>
          </a:p>
          <a:p>
            <a:pPr eaLnBrk="1" hangingPunct="1"/>
            <a:r>
              <a:rPr lang="cs-CZ" altLang="cs-CZ" b="1" dirty="0" smtClean="0">
                <a:solidFill>
                  <a:srgbClr val="FF0000"/>
                </a:solidFill>
                <a:latin typeface="Comic Sans MS" pitchFamily="66" charset="0"/>
              </a:rPr>
              <a:t>svařování a řezání kovů </a:t>
            </a:r>
            <a:r>
              <a:rPr lang="cs-CZ" altLang="cs-CZ" dirty="0" smtClean="0">
                <a:latin typeface="Comic Sans MS" pitchFamily="66" charset="0"/>
              </a:rPr>
              <a:t>(</a:t>
            </a:r>
            <a:r>
              <a:rPr lang="cs-CZ" altLang="cs-CZ" dirty="0" err="1" smtClean="0">
                <a:latin typeface="Comic Sans MS" pitchFamily="66" charset="0"/>
              </a:rPr>
              <a:t>kyslíkovodíkový</a:t>
            </a:r>
            <a:r>
              <a:rPr lang="cs-CZ" altLang="cs-CZ" dirty="0" smtClean="0">
                <a:latin typeface="Comic Sans MS" pitchFamily="66" charset="0"/>
              </a:rPr>
              <a:t> plamen – dosahuje teploty až 3 000°C)</a:t>
            </a:r>
            <a:endParaRPr lang="cs-CZ" altLang="cs-CZ" dirty="0" smtClean="0">
              <a:latin typeface="Comic Sans MS" pitchFamily="66" charset="0"/>
            </a:endParaRPr>
          </a:p>
          <a:p>
            <a:pPr eaLnBrk="1" hangingPunct="1"/>
            <a:r>
              <a:rPr lang="cs-CZ" alt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omic Sans MS" pitchFamily="66" charset="0"/>
              </a:rPr>
              <a:t>výroba chemických látek </a:t>
            </a:r>
            <a:r>
              <a:rPr lang="cs-CZ" altLang="cs-CZ" dirty="0" smtClean="0">
                <a:latin typeface="Comic Sans MS" pitchFamily="66" charset="0"/>
              </a:rPr>
              <a:t>(chlorovodík, amoniak)</a:t>
            </a:r>
          </a:p>
          <a:p>
            <a:pPr eaLnBrk="1" hangingPunct="1"/>
            <a:r>
              <a:rPr lang="cs-CZ" altLang="cs-CZ" b="1" dirty="0" smtClean="0">
                <a:solidFill>
                  <a:srgbClr val="FF3300"/>
                </a:solidFill>
                <a:latin typeface="Comic Sans MS" pitchFamily="66" charset="0"/>
              </a:rPr>
              <a:t>zneužití</a:t>
            </a:r>
            <a:r>
              <a:rPr lang="cs-CZ" alt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altLang="cs-CZ" dirty="0" smtClean="0">
                <a:latin typeface="Comic Sans MS" pitchFamily="66" charset="0"/>
              </a:rPr>
              <a:t>– vodíková bomba</a:t>
            </a:r>
            <a:endParaRPr lang="cs-CZ" altLang="cs-CZ" dirty="0" smtClean="0">
              <a:latin typeface="Comic Sans MS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Comic Sans MS" pitchFamily="66" charset="0"/>
              </a:rPr>
              <a:t>Použití vodíku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7229935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250" y="1785938"/>
            <a:ext cx="5357813" cy="4237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eaLnBrk="1" hangingPunct="1">
              <a:defRPr/>
            </a:pPr>
            <a:r>
              <a:rPr lang="cs-CZ" dirty="0" smtClean="0">
                <a:latin typeface="Comic Sans MS" panose="030F0702030302020204" pitchFamily="66" charset="0"/>
              </a:rPr>
              <a:t>Požár vzducholodi </a:t>
            </a:r>
            <a:r>
              <a:rPr lang="cs-CZ" dirty="0" smtClean="0">
                <a:latin typeface="Comic Sans MS" panose="030F0702030302020204" pitchFamily="66" charset="0"/>
              </a:rPr>
              <a:t>Hindenburg</a:t>
            </a:r>
            <a:br>
              <a:rPr lang="cs-CZ" dirty="0" smtClean="0">
                <a:latin typeface="Comic Sans MS" panose="030F0702030302020204" pitchFamily="66" charset="0"/>
              </a:rPr>
            </a:br>
            <a:r>
              <a:rPr lang="cs-CZ" dirty="0" smtClean="0">
                <a:latin typeface="Comic Sans MS" panose="030F0702030302020204" pitchFamily="66" charset="0"/>
              </a:rPr>
              <a:t>6.5.1937</a:t>
            </a:r>
            <a:endParaRPr lang="cs-CZ" dirty="0">
              <a:latin typeface="Comic Sans MS" panose="030F0702030302020204" pitchFamily="66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7452320" y="5661248"/>
            <a:ext cx="576064" cy="36172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/>
              <a:t>Obr.1</a:t>
            </a:r>
            <a:endParaRPr lang="cs-CZ" sz="10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b="1" dirty="0" smtClean="0">
                <a:solidFill>
                  <a:srgbClr val="FF0000"/>
                </a:solidFill>
                <a:latin typeface="Comic Sans MS" pitchFamily="66" charset="0"/>
              </a:rPr>
              <a:t>ELEKTROLÝZA VODY</a:t>
            </a:r>
            <a:r>
              <a:rPr lang="cs-CZ" altLang="cs-CZ" dirty="0" smtClean="0">
                <a:latin typeface="Comic Sans MS" pitchFamily="66" charset="0"/>
              </a:rPr>
              <a:t> – rozklad vody účinkem </a:t>
            </a:r>
            <a:r>
              <a:rPr lang="cs-CZ" altLang="cs-CZ" dirty="0" smtClean="0">
                <a:latin typeface="Comic Sans MS" pitchFamily="66" charset="0"/>
              </a:rPr>
              <a:t> stejnosměrného elektrického proudu</a:t>
            </a:r>
          </a:p>
          <a:p>
            <a:pPr eaLnBrk="1" hangingPunct="1"/>
            <a:endParaRPr lang="cs-CZ" altLang="cs-CZ" dirty="0" smtClean="0">
              <a:latin typeface="Comic Sans MS" pitchFamily="66" charset="0"/>
            </a:endParaRPr>
          </a:p>
          <a:p>
            <a:pPr eaLnBrk="1" hangingPunct="1"/>
            <a:r>
              <a:rPr lang="cs-CZ" altLang="cs-CZ" b="1" dirty="0" smtClean="0">
                <a:solidFill>
                  <a:srgbClr val="7030A0"/>
                </a:solidFill>
                <a:latin typeface="Comic Sans MS" pitchFamily="66" charset="0"/>
              </a:rPr>
              <a:t>REAKCÍ KOVU A KYSELINY</a:t>
            </a:r>
          </a:p>
          <a:p>
            <a:pPr eaLnBrk="1" hangingPunct="1"/>
            <a:endParaRPr lang="cs-CZ" altLang="cs-CZ" b="1" dirty="0" smtClean="0">
              <a:solidFill>
                <a:srgbClr val="00B0F0"/>
              </a:solidFill>
              <a:latin typeface="Comic Sans MS" pitchFamily="66" charset="0"/>
            </a:endParaRPr>
          </a:p>
          <a:p>
            <a:pPr eaLnBrk="1" hangingPunct="1"/>
            <a:r>
              <a:rPr lang="cs-CZ" altLang="cs-CZ" b="1" dirty="0" smtClean="0">
                <a:solidFill>
                  <a:srgbClr val="00B0F0"/>
                </a:solidFill>
                <a:latin typeface="Comic Sans MS" pitchFamily="66" charset="0"/>
              </a:rPr>
              <a:t>PRŮMYSLOVĚ </a:t>
            </a:r>
            <a:r>
              <a:rPr lang="cs-CZ" altLang="cs-CZ" dirty="0" smtClean="0">
                <a:latin typeface="Comic Sans MS" pitchFamily="66" charset="0"/>
              </a:rPr>
              <a:t>– </a:t>
            </a:r>
            <a:r>
              <a:rPr lang="cs-CZ" altLang="cs-CZ" dirty="0" smtClean="0">
                <a:latin typeface="Comic Sans MS" pitchFamily="66" charset="0"/>
              </a:rPr>
              <a:t>rozkladem vodní páry nebo zemního plynu (nejlevnější výroba)</a:t>
            </a:r>
            <a:endParaRPr lang="cs-CZ" altLang="cs-CZ" dirty="0" smtClean="0">
              <a:latin typeface="Comic Sans MS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Comic Sans MS" pitchFamily="66" charset="0"/>
              </a:rPr>
              <a:t>Příprava vodíku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latin typeface="Comic Sans MS" panose="030F0702030302020204" pitchFamily="66" charset="0"/>
              </a:rPr>
              <a:t>Citace a zdroje:</a:t>
            </a:r>
            <a:endParaRPr lang="cs-CZ" dirty="0">
              <a:latin typeface="Comic Sans MS" panose="030F0702030302020204" pitchFamily="66" charset="0"/>
            </a:endParaRPr>
          </a:p>
        </p:txBody>
      </p:sp>
      <p:sp>
        <p:nvSpPr>
          <p:cNvPr id="17411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z="2000" dirty="0" smtClean="0"/>
              <a:t>Obr.1:</a:t>
            </a:r>
            <a:r>
              <a:rPr lang="cs-CZ" sz="2000" dirty="0" smtClean="0"/>
              <a:t>Soubor:Hindenburg burning.jpg. In: 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 [online]. San Francisco (CA):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2001-2012 [cit. 2013-11-11]. Dostupné z: </a:t>
            </a:r>
            <a:r>
              <a:rPr lang="cs-CZ" sz="2000" dirty="0" smtClean="0">
                <a:hlinkClick r:id="rId2"/>
              </a:rPr>
              <a:t>http://cs.wikipedia.org/wiki/Soubor:Hindenburg_burning.jpg</a:t>
            </a:r>
            <a:endParaRPr lang="cs-CZ" sz="2000" dirty="0" smtClean="0"/>
          </a:p>
          <a:p>
            <a:pPr eaLnBrk="1" hangingPunct="1"/>
            <a:r>
              <a:rPr lang="cs-CZ" sz="2000" dirty="0" smtClean="0">
                <a:latin typeface="Comic Sans MS" pitchFamily="66" charset="0"/>
              </a:rPr>
              <a:t>Obrázek atomu kyslíku – autor Mgr. Růžena Koubová </a:t>
            </a:r>
          </a:p>
          <a:p>
            <a:pPr marL="0" indent="0" algn="ctr" eaLnBrk="1" hangingPunct="1">
              <a:buFont typeface="Wingdings" pitchFamily="2" charset="2"/>
              <a:buNone/>
              <a:defRPr/>
            </a:pPr>
            <a:endParaRPr lang="cs-CZ" sz="2000" dirty="0">
              <a:latin typeface="Comic Sans MS" pitchFamily="66" charset="0"/>
            </a:endParaRPr>
          </a:p>
          <a:p>
            <a:pPr marL="0" indent="0" algn="ctr" eaLnBrk="1" hangingPunct="1">
              <a:buFont typeface="Wingdings" pitchFamily="2" charset="2"/>
              <a:buNone/>
              <a:defRPr/>
            </a:pPr>
            <a:r>
              <a:rPr lang="cs-CZ" sz="2000" dirty="0">
                <a:latin typeface="Comic Sans MS" pitchFamily="66" charset="0"/>
              </a:rPr>
              <a:t>Autorem materiálu a všech jeho částí, není-li uvedeno jinak, je Mgr. Růžena Koubová.</a:t>
            </a:r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2000" dirty="0">
                <a:latin typeface="Comic Sans MS" pitchFamily="66" charset="0"/>
              </a:rPr>
              <a:t>Materiál vznikl v OP Vzdělávání pro konkurenceschopnost – projekt EU peníze školám</a:t>
            </a:r>
          </a:p>
          <a:p>
            <a:endParaRPr lang="cs-CZ" altLang="cs-CZ" sz="2000" dirty="0" smtClean="0">
              <a:latin typeface="Comic Sans MS" panose="030F0702030302020204" pitchFamily="66" charset="0"/>
            </a:endParaRPr>
          </a:p>
          <a:p>
            <a:pPr eaLnBrk="1" hangingPunct="1"/>
            <a:endParaRPr lang="cs-CZ" altLang="cs-CZ" sz="2000" dirty="0" smtClean="0"/>
          </a:p>
          <a:p>
            <a:pPr eaLnBrk="1" hangingPunct="1"/>
            <a:endParaRPr lang="cs-CZ" altLang="cs-CZ" sz="2000" dirty="0" smtClean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126</TotalTime>
  <Words>536</Words>
  <Application>Microsoft Office PowerPoint</Application>
  <PresentationFormat>Předvádění na obrazovce (4:3)</PresentationFormat>
  <Paragraphs>226</Paragraphs>
  <Slides>12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21" baseType="lpstr">
      <vt:lpstr>Arial</vt:lpstr>
      <vt:lpstr>Lucida Sans Unicode</vt:lpstr>
      <vt:lpstr>Wingdings 3</vt:lpstr>
      <vt:lpstr>Verdana</vt:lpstr>
      <vt:lpstr>Wingdings 2</vt:lpstr>
      <vt:lpstr>Calibri</vt:lpstr>
      <vt:lpstr>Comic Sans MS</vt:lpstr>
      <vt:lpstr>Shluk</vt:lpstr>
      <vt:lpstr>Picture</vt:lpstr>
      <vt:lpstr>Prezentace aplikace PowerPoint</vt:lpstr>
      <vt:lpstr>Prezentace aplikace PowerPoint</vt:lpstr>
      <vt:lpstr>ANOTACE</vt:lpstr>
      <vt:lpstr>VODÍK</vt:lpstr>
      <vt:lpstr>Periodická tabulka prvků</vt:lpstr>
      <vt:lpstr>Struktura atomu a molekuly vodíku – doplň věty.</vt:lpstr>
      <vt:lpstr>VODÍK - charakteristika</vt:lpstr>
      <vt:lpstr>Vlastnosti vodíku</vt:lpstr>
      <vt:lpstr>Použití vodíku</vt:lpstr>
      <vt:lpstr>Požár vzducholodi Hindenburg 6.5.1937</vt:lpstr>
      <vt:lpstr>Příprava vodíku</vt:lpstr>
      <vt:lpstr>Citace a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VODÍK</dc:title>
  <dc:creator>růženka</dc:creator>
  <cp:lastModifiedBy>Koubová</cp:lastModifiedBy>
  <cp:revision>25</cp:revision>
  <dcterms:created xsi:type="dcterms:W3CDTF">2010-11-11T16:17:19Z</dcterms:created>
  <dcterms:modified xsi:type="dcterms:W3CDTF">2013-11-11T18:13:12Z</dcterms:modified>
</cp:coreProperties>
</file>