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1"/>
  </p:sldMasterIdLst>
  <p:sldIdLst>
    <p:sldId id="270" r:id="rId2"/>
    <p:sldId id="271" r:id="rId3"/>
    <p:sldId id="272" r:id="rId4"/>
    <p:sldId id="256" r:id="rId5"/>
    <p:sldId id="257" r:id="rId6"/>
    <p:sldId id="269" r:id="rId7"/>
    <p:sldId id="258" r:id="rId8"/>
    <p:sldId id="263" r:id="rId9"/>
    <p:sldId id="259" r:id="rId10"/>
    <p:sldId id="265" r:id="rId11"/>
    <p:sldId id="260" r:id="rId12"/>
    <p:sldId id="261" r:id="rId13"/>
    <p:sldId id="267" r:id="rId14"/>
    <p:sldId id="268" r:id="rId15"/>
    <p:sldId id="264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3" d="100"/>
          <a:sy n="93" d="100"/>
        </p:scale>
        <p:origin x="-504" y="-3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76A45841-B5FE-4001-987E-4DA43A44E5F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D08BDED-54C3-452D-9989-169229B3780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FBC3FB8-6F34-4F4F-83D0-D023D26DBD4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6326E76-B73C-4073-95EA-FCC123DD9CF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94B4E10-0649-4A74-9EAA-7EC0323D5EE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5EEB05F-669E-4779-A059-45E96E708D9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34B0D28-0263-445B-8BE5-5D96B0F9833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776A43E-64AB-42EB-B799-2B064615A5C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626A5FC4-E9C6-478C-ABC7-4A046A96AB8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96E3D10-5BDB-44C7-B26C-2626ADD73DE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6D577E0-C9C1-48E1-9F70-4D6854AFB7F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C0CD4675-E43A-4652-90D7-BFA870C9E90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</p:sldLayoutIdLst>
  <p:transition>
    <p:zoom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42" name="Object 17"/>
          <p:cNvGraphicFramePr>
            <a:graphicFrameLocks noChangeAspect="1"/>
          </p:cNvGraphicFramePr>
          <p:nvPr/>
        </p:nvGraphicFramePr>
        <p:xfrm>
          <a:off x="642938" y="928688"/>
          <a:ext cx="857250" cy="623887"/>
        </p:xfrm>
        <a:graphic>
          <a:graphicData uri="http://schemas.openxmlformats.org/presentationml/2006/ole">
            <p:oleObj spid="_x0000_s27651" name="Picture" r:id="rId3" imgW="1476756" imgH="1077468" progId="Word.Picture.8">
              <p:embed/>
            </p:oleObj>
          </a:graphicData>
        </a:graphic>
      </p:graphicFrame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14438" y="2000250"/>
            <a:ext cx="6424612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4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Century Schoolbook" pitchFamily="18" charset="0"/>
            </a:endParaRPr>
          </a:p>
        </p:txBody>
      </p:sp>
      <p:sp>
        <p:nvSpPr>
          <p:cNvPr id="10245" name="Rectangle 19"/>
          <p:cNvSpPr>
            <a:spLocks noChangeArrowheads="1"/>
          </p:cNvSpPr>
          <p:nvPr/>
        </p:nvSpPr>
        <p:spPr bwMode="auto">
          <a:xfrm>
            <a:off x="500063" y="785813"/>
            <a:ext cx="7745412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indent="449263" eaLnBrk="0" hangingPunct="0"/>
            <a:r>
              <a:rPr lang="cs-CZ" sz="1100">
                <a:ea typeface="Calibri" pitchFamily="34" charset="0"/>
                <a:cs typeface="Times New Roman" pitchFamily="18" charset="0"/>
              </a:rPr>
              <a:t>    	</a:t>
            </a:r>
            <a:r>
              <a:rPr lang="cs-CZ" sz="1600">
                <a:ea typeface="Calibri" pitchFamily="34" charset="0"/>
                <a:cs typeface="Times New Roman" pitchFamily="18" charset="0"/>
              </a:rPr>
              <a:t>   </a:t>
            </a:r>
            <a:r>
              <a:rPr 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Základní škola a Mateřská škola Dobrá Voda u Českých Budějovic,</a:t>
            </a:r>
            <a:endParaRPr 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r>
              <a:rPr 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		</a:t>
            </a:r>
          </a:p>
          <a:p>
            <a:pPr indent="449263" eaLnBrk="0" hangingPunct="0"/>
            <a:r>
              <a:rPr 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		Na Vyhlídce 6, 373 16 Dobrá Voda u Českých Budějovic</a:t>
            </a:r>
            <a:endParaRPr 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endParaRPr 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0246" name="Rectangle 20"/>
          <p:cNvSpPr>
            <a:spLocks noChangeArrowheads="1"/>
          </p:cNvSpPr>
          <p:nvPr/>
        </p:nvSpPr>
        <p:spPr bwMode="auto">
          <a:xfrm>
            <a:off x="714375" y="4214813"/>
            <a:ext cx="7961313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 eaLnBrk="0" hangingPunct="0"/>
            <a:r>
              <a:rPr 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EU  PENÍZE  ŠKOLÁM</a:t>
            </a:r>
            <a:endParaRPr 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Zlepšení podmínek pro vzdělávání na základních školách Operačního programu</a:t>
            </a:r>
            <a:endParaRPr 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Vzdělávání pro konkurenceschopnost</a:t>
            </a:r>
            <a:endParaRPr 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endParaRPr 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6059400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4607" name="Group 3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84693501"/>
              </p:ext>
            </p:extLst>
          </p:nvPr>
        </p:nvGraphicFramePr>
        <p:xfrm>
          <a:off x="1979613" y="765175"/>
          <a:ext cx="5476875" cy="5703890"/>
        </p:xfrm>
        <a:graphic>
          <a:graphicData uri="http://schemas.openxmlformats.org/drawingml/2006/table">
            <a:tbl>
              <a:tblPr/>
              <a:tblGrid>
                <a:gridCol w="2716212"/>
                <a:gridCol w="2760663"/>
              </a:tblGrid>
              <a:tr h="6111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Autor</a:t>
                      </a:r>
                      <a:endParaRPr kumimoji="0" lang="cs-CZ" sz="7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Růžena Koubová</a:t>
                      </a: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111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Vzdělávací oblast/Obor: 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l-PL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Člověk a příroda/Chemie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  <a:tr h="6111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Třída:  </a:t>
                      </a:r>
                      <a:endParaRPr kumimoji="0" lang="cs-CZ" sz="7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l-PL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VIII.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6111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 tvorby:</a:t>
                      </a: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13.11.2013</a:t>
                      </a: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6111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Datum zařazení do výuky a zapsání do třídní knihy:</a:t>
                      </a:r>
                      <a:endParaRPr kumimoji="0" lang="cs-CZ" sz="7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14.11.2013</a:t>
                      </a: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  <a:tr h="6111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Jazyk: 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6111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Název DUM:</a:t>
                      </a:r>
                      <a:endParaRPr kumimoji="0" lang="cs-CZ" sz="7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VY_32_INOVACE_CH.8.49</a:t>
                      </a: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  <a:tr h="6274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Téma: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Chemie pro 8. a 9. ročník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Anorganické látky</a:t>
                      </a: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7981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Klíčová slova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</a:rPr>
                        <a:t>fluor, chlor, brom, jod, halogeny</a:t>
                      </a: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52368934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323850" y="404813"/>
            <a:ext cx="8686800" cy="838200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ANOTACE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9060324"/>
              </p:ext>
            </p:extLst>
          </p:nvPr>
        </p:nvGraphicFramePr>
        <p:xfrm>
          <a:off x="755650" y="1773238"/>
          <a:ext cx="7777163" cy="374766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42536"/>
                <a:gridCol w="5234627"/>
              </a:tblGrid>
              <a:tr h="34714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Druh materiálu: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60" marR="66660" marT="33333" marB="333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Prezentace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60" marR="66660" marT="33333" marB="33333"/>
                </a:tc>
              </a:tr>
              <a:tr h="3120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Ročník: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60" marR="66660" marT="33333" marB="333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8.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60" marR="66660" marT="33333" marB="33333"/>
                </a:tc>
              </a:tr>
              <a:tr h="34927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Pomůcky: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60" marR="66660" marT="33333" marB="333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- 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60" marR="66660" marT="33333" marB="33333"/>
                </a:tc>
              </a:tr>
              <a:tr h="5575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Inovace: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60" marR="66660" marT="33333" marB="333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Materiál slouží k výuce, k zápisu do sešitu a podporuje aktivní procvičování učiva s užitím interaktivní tabule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60" marR="66660" marT="33333" marB="33333"/>
                </a:tc>
              </a:tr>
              <a:tr h="160191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Metodické pokyny: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60" marR="66660" marT="33333" marB="333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Str. 5,6 – halogeny – charakteristika, struktura jejich atomů (po kliknutí kontrola)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7, 8 – vlastnosti a použití fluoru – zápis do sešitu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9,10 – vlastnosti  a použití chloru – zápis do sešitu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11 - 13  – vlastnosti a použití bromu, jodu – zápis do sešitu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14 – procvičování </a:t>
                      </a:r>
                    </a:p>
                  </a:txBody>
                  <a:tcPr marL="66660" marR="66660" marT="33333" marB="33333"/>
                </a:tc>
              </a:tr>
              <a:tr h="57973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>
                          <a:effectLst/>
                        </a:rPr>
                        <a:t>Očekávaný  výstup:</a:t>
                      </a:r>
                      <a:endParaRPr lang="cs-CZ" sz="1300" dirty="0" smtClean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60" marR="66660" marT="33333" marB="33333"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Žák</a:t>
                      </a:r>
                      <a:r>
                        <a:rPr kumimoji="0"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zná vlastnosti a použití halogenů, umí je najít v PSP a charakterizovat celou skupinu.</a:t>
                      </a:r>
                      <a:endParaRPr kumimoji="0" lang="cs-CZ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6660" marR="66660" marT="33333" marB="33333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511983979"/>
      </p:ext>
    </p:extLst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latin typeface="Comic Sans MS" pitchFamily="66" charset="0"/>
              </a:rPr>
              <a:t>HALOGENY</a:t>
            </a:r>
          </a:p>
        </p:txBody>
      </p:sp>
      <p:sp>
        <p:nvSpPr>
          <p:cNvPr id="3074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latin typeface="Comic Sans MS" pitchFamily="66" charset="0"/>
              </a:rPr>
              <a:t>Prvky 17. skupiny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cs-CZ" altLang="cs-CZ" b="1" dirty="0" smtClean="0">
                <a:solidFill>
                  <a:srgbClr val="FF0000"/>
                </a:solidFill>
                <a:latin typeface="Comic Sans MS" pitchFamily="66" charset="0"/>
              </a:rPr>
              <a:t>jiný název = halogeny</a:t>
            </a:r>
          </a:p>
          <a:p>
            <a:pPr eaLnBrk="1" hangingPunct="1"/>
            <a:r>
              <a:rPr lang="cs-CZ" altLang="cs-CZ" b="1" dirty="0">
                <a:solidFill>
                  <a:srgbClr val="00B050"/>
                </a:solidFill>
                <a:latin typeface="Comic Sans MS" pitchFamily="66" charset="0"/>
              </a:rPr>
              <a:t>j</a:t>
            </a:r>
            <a:r>
              <a:rPr lang="cs-CZ" altLang="cs-CZ" b="1" dirty="0" smtClean="0">
                <a:solidFill>
                  <a:srgbClr val="00B050"/>
                </a:solidFill>
                <a:latin typeface="Comic Sans MS" pitchFamily="66" charset="0"/>
              </a:rPr>
              <a:t>sou reaktivní </a:t>
            </a:r>
          </a:p>
          <a:p>
            <a:pPr eaLnBrk="1" hangingPunct="1"/>
            <a:r>
              <a:rPr lang="cs-CZ" altLang="cs-CZ" b="1" dirty="0" smtClean="0">
                <a:solidFill>
                  <a:srgbClr val="7030A0"/>
                </a:solidFill>
                <a:latin typeface="Comic Sans MS" pitchFamily="66" charset="0"/>
              </a:rPr>
              <a:t>tvoří dvouatomové molekuly</a:t>
            </a:r>
          </a:p>
          <a:p>
            <a:pPr eaLnBrk="1" hangingPunct="1"/>
            <a:r>
              <a:rPr lang="cs-CZ" altLang="cs-CZ" b="1" dirty="0" smtClean="0">
                <a:solidFill>
                  <a:srgbClr val="00B0F0"/>
                </a:solidFill>
                <a:latin typeface="Comic Sans MS" pitchFamily="66" charset="0"/>
              </a:rPr>
              <a:t>„barevné“ </a:t>
            </a:r>
          </a:p>
          <a:p>
            <a:pPr eaLnBrk="1" hangingPunct="1"/>
            <a:r>
              <a:rPr lang="cs-CZ" altLang="cs-CZ" b="1" dirty="0" smtClean="0">
                <a:solidFill>
                  <a:srgbClr val="FF3300"/>
                </a:solidFill>
                <a:latin typeface="Comic Sans MS" pitchFamily="66" charset="0"/>
              </a:rPr>
              <a:t>jsou jedovaté</a:t>
            </a:r>
          </a:p>
          <a:p>
            <a:pPr eaLnBrk="1" hangingPunct="1"/>
            <a:endParaRPr lang="cs-CZ" altLang="cs-CZ" b="1" dirty="0" smtClean="0">
              <a:solidFill>
                <a:srgbClr val="FF3300"/>
              </a:solidFill>
              <a:latin typeface="Comic Sans MS" pitchFamily="66" charset="0"/>
            </a:endParaRPr>
          </a:p>
          <a:p>
            <a:pPr marL="109728" indent="0" algn="ctr" eaLnBrk="1" hangingPunct="1">
              <a:buNone/>
            </a:pPr>
            <a:r>
              <a:rPr lang="cs-CZ" altLang="cs-CZ" dirty="0" smtClean="0">
                <a:latin typeface="Comic Sans MS" pitchFamily="66" charset="0"/>
              </a:rPr>
              <a:t>Úkol č.1: Pracuj s PSP a vyjmenuj je:</a:t>
            </a:r>
          </a:p>
          <a:p>
            <a:pPr marL="109728" indent="0" algn="ctr" eaLnBrk="1" hangingPunct="1">
              <a:buNone/>
            </a:pPr>
            <a:r>
              <a:rPr lang="cs-CZ" altLang="cs-CZ" b="1" dirty="0" smtClean="0">
                <a:solidFill>
                  <a:srgbClr val="002060"/>
                </a:solidFill>
                <a:latin typeface="Comic Sans MS" pitchFamily="66" charset="0"/>
              </a:rPr>
              <a:t>FLUOR, CHLOR, BROM, JOD, ASTAT</a:t>
            </a:r>
          </a:p>
          <a:p>
            <a:pPr marL="109728" indent="0" algn="ctr" eaLnBrk="1" hangingPunct="1">
              <a:buNone/>
            </a:pPr>
            <a:r>
              <a:rPr lang="cs-CZ" altLang="cs-CZ" dirty="0" smtClean="0">
                <a:latin typeface="Comic Sans MS" pitchFamily="66" charset="0"/>
              </a:rPr>
              <a:t>Úkol č.2:Kolik mají valenčních elektronů?</a:t>
            </a:r>
          </a:p>
          <a:p>
            <a:pPr marL="109728" indent="0" algn="ctr" eaLnBrk="1" hangingPunct="1">
              <a:buNone/>
            </a:pPr>
            <a:r>
              <a:rPr lang="cs-CZ" altLang="cs-CZ" b="1" dirty="0" smtClean="0">
                <a:solidFill>
                  <a:srgbClr val="002060"/>
                </a:solidFill>
                <a:latin typeface="Comic Sans MS" pitchFamily="66" charset="0"/>
              </a:rPr>
              <a:t>Mají 7 valenčních elektronů – skupina VII.A. </a:t>
            </a:r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altLang="cs-CZ" dirty="0" smtClean="0">
                <a:latin typeface="Comic Sans MS" pitchFamily="66" charset="0"/>
              </a:rPr>
              <a:t>Prvky 17. skupiny (VII.A)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0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0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4462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latin typeface="Comic Sans MS" panose="030F0702030302020204" pitchFamily="66" charset="0"/>
              </a:rPr>
              <a:t>Struktura atomů halogenů – přiřaď k obrázku název halogenu:</a:t>
            </a:r>
            <a:endParaRPr lang="cs-CZ" sz="3200" dirty="0">
              <a:latin typeface="Comic Sans MS" panose="030F0702030302020204" pitchFamily="66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1403648" y="2348880"/>
            <a:ext cx="648072" cy="57606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645935" y="2250406"/>
            <a:ext cx="648072" cy="57606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181199" y="4533043"/>
            <a:ext cx="648072" cy="57606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6282549" y="4533043"/>
            <a:ext cx="648072" cy="57606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857527" y="4105187"/>
            <a:ext cx="1498116" cy="1431776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135374" y="2096852"/>
            <a:ext cx="1184619" cy="1080120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756177" y="4105187"/>
            <a:ext cx="1498116" cy="1431776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220913" y="1822550"/>
            <a:ext cx="1498116" cy="1431776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978626" y="1921024"/>
            <a:ext cx="1498116" cy="1431776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4377661" y="1998378"/>
            <a:ext cx="1184619" cy="1080120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912925" y="4281015"/>
            <a:ext cx="1184619" cy="1080120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6014275" y="4281015"/>
            <a:ext cx="1184619" cy="1080120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5672405" y="3976553"/>
            <a:ext cx="1868357" cy="1689044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571055" y="3976553"/>
            <a:ext cx="1868357" cy="1689044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4035792" y="1693916"/>
            <a:ext cx="1868357" cy="1689044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1372614" y="3812963"/>
            <a:ext cx="2265237" cy="2016224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3837351" y="1510752"/>
            <a:ext cx="2265237" cy="2016224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3669847" y="1369759"/>
            <a:ext cx="2625161" cy="2270568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122635" y="2386995"/>
            <a:ext cx="158553" cy="118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2077127" y="2952576"/>
            <a:ext cx="158553" cy="118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1214650" y="2002304"/>
            <a:ext cx="158553" cy="118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1820711" y="1862000"/>
            <a:ext cx="158553" cy="118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2265210" y="2191382"/>
            <a:ext cx="158553" cy="118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2397464" y="2708422"/>
            <a:ext cx="158553" cy="118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1833648" y="3254326"/>
            <a:ext cx="158553" cy="118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1214650" y="3179349"/>
            <a:ext cx="158553" cy="118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899349" y="2720710"/>
            <a:ext cx="158553" cy="118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4883594" y="1285106"/>
            <a:ext cx="158553" cy="118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5946690" y="1763526"/>
            <a:ext cx="158553" cy="118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6131806" y="2826470"/>
            <a:ext cx="158553" cy="118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3837350" y="1763526"/>
            <a:ext cx="158553" cy="118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2556017" y="5770163"/>
            <a:ext cx="158553" cy="118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3358146" y="5361135"/>
            <a:ext cx="158553" cy="118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3558574" y="4593887"/>
            <a:ext cx="158553" cy="118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3017515" y="3903708"/>
            <a:ext cx="158553" cy="118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1937662" y="3858505"/>
            <a:ext cx="158553" cy="118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3018267" y="4762051"/>
            <a:ext cx="158553" cy="118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1848307" y="4711935"/>
            <a:ext cx="158553" cy="118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3637850" y="2708422"/>
            <a:ext cx="158553" cy="118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4244132" y="3418259"/>
            <a:ext cx="158553" cy="118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5465913" y="3467952"/>
            <a:ext cx="158553" cy="118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4298384" y="2457653"/>
            <a:ext cx="158553" cy="118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5466665" y="2460274"/>
            <a:ext cx="158553" cy="118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7119617" y="4762051"/>
            <a:ext cx="158553" cy="118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5944035" y="4703027"/>
            <a:ext cx="158553" cy="118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5824872" y="4194928"/>
            <a:ext cx="158553" cy="118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5630447" y="4961491"/>
            <a:ext cx="158553" cy="118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6131806" y="5524061"/>
            <a:ext cx="158553" cy="118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6930621" y="5529656"/>
            <a:ext cx="158553" cy="118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7417044" y="5020515"/>
            <a:ext cx="158553" cy="118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7337768" y="4294140"/>
            <a:ext cx="158553" cy="118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6527306" y="3917529"/>
            <a:ext cx="158553" cy="118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1305161" y="4584979"/>
            <a:ext cx="158553" cy="118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1676900" y="5512467"/>
            <a:ext cx="158553" cy="118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978625" y="1344130"/>
            <a:ext cx="165666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Fluor </a:t>
            </a:r>
            <a:r>
              <a:rPr lang="cs-CZ" sz="2800" baseline="-25000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9</a:t>
            </a:r>
            <a:r>
              <a:rPr lang="cs-CZ" sz="2800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F</a:t>
            </a:r>
            <a:endParaRPr lang="cs-CZ" sz="2800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6370559" y="2322414"/>
            <a:ext cx="165666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  <a:latin typeface="Comic Sans MS" panose="030F0702030302020204" pitchFamily="66" charset="0"/>
              </a:rPr>
              <a:t>J</a:t>
            </a:r>
            <a:r>
              <a:rPr lang="cs-CZ" sz="2800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od </a:t>
            </a:r>
            <a:r>
              <a:rPr lang="cs-CZ" sz="2800" baseline="-25000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53</a:t>
            </a:r>
            <a:r>
              <a:rPr lang="cs-CZ" sz="2800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I</a:t>
            </a:r>
            <a:endParaRPr lang="cs-CZ" sz="2800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2800268" y="5785502"/>
            <a:ext cx="1915747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Brom </a:t>
            </a:r>
            <a:r>
              <a:rPr lang="cs-CZ" sz="2800" baseline="-25000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35</a:t>
            </a:r>
            <a:r>
              <a:rPr lang="cs-CZ" sz="2800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Br</a:t>
            </a:r>
            <a:endParaRPr lang="cs-CZ" sz="2800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5869994" y="5785502"/>
            <a:ext cx="188926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Chlor </a:t>
            </a:r>
            <a:r>
              <a:rPr lang="cs-CZ" sz="2800" baseline="-25000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17</a:t>
            </a:r>
            <a:r>
              <a:rPr lang="cs-CZ" sz="2800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Cl</a:t>
            </a:r>
            <a:endParaRPr lang="cs-CZ" sz="2800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80488301"/>
      </p:ext>
    </p:ext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/>
      <p:bldP spid="59" grpId="0"/>
      <p:bldP spid="60" grpId="0"/>
      <p:bldP spid="6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b="1" dirty="0" smtClean="0">
                <a:solidFill>
                  <a:srgbClr val="FF0000"/>
                </a:solidFill>
                <a:latin typeface="Comic Sans MS" pitchFamily="66" charset="0"/>
              </a:rPr>
              <a:t>nažloutlý plyn</a:t>
            </a:r>
          </a:p>
          <a:p>
            <a:pPr eaLnBrk="1" hangingPunct="1"/>
            <a:r>
              <a:rPr lang="cs-CZ" altLang="cs-CZ" b="1" dirty="0" smtClean="0">
                <a:solidFill>
                  <a:srgbClr val="7030A0"/>
                </a:solidFill>
                <a:latin typeface="Comic Sans MS" pitchFamily="66" charset="0"/>
              </a:rPr>
              <a:t>prudce reaktivní </a:t>
            </a:r>
            <a:r>
              <a:rPr lang="cs-CZ" altLang="cs-CZ" dirty="0" smtClean="0">
                <a:latin typeface="Comic Sans MS" pitchFamily="66" charset="0"/>
              </a:rPr>
              <a:t>(reaguje téměř se všemi prvky)</a:t>
            </a:r>
          </a:p>
          <a:p>
            <a:pPr eaLnBrk="1" hangingPunct="1"/>
            <a:r>
              <a:rPr lang="cs-CZ" altLang="cs-CZ" dirty="0" smtClean="0">
                <a:latin typeface="Comic Sans MS" pitchFamily="66" charset="0"/>
              </a:rPr>
              <a:t>ve starším českém názvosloví – </a:t>
            </a:r>
            <a:r>
              <a:rPr lang="cs-CZ" altLang="cs-CZ" b="1" dirty="0" smtClean="0">
                <a:solidFill>
                  <a:srgbClr val="00B050"/>
                </a:solidFill>
                <a:latin typeface="Comic Sans MS" pitchFamily="66" charset="0"/>
              </a:rPr>
              <a:t>„</a:t>
            </a:r>
            <a:r>
              <a:rPr lang="cs-CZ" altLang="cs-CZ" b="1" dirty="0" err="1" smtClean="0">
                <a:solidFill>
                  <a:srgbClr val="00B050"/>
                </a:solidFill>
                <a:latin typeface="Comic Sans MS" pitchFamily="66" charset="0"/>
              </a:rPr>
              <a:t>kazík</a:t>
            </a:r>
            <a:r>
              <a:rPr lang="cs-CZ" altLang="cs-CZ" b="1" dirty="0" smtClean="0">
                <a:solidFill>
                  <a:srgbClr val="00B050"/>
                </a:solidFill>
                <a:latin typeface="Comic Sans MS" pitchFamily="66" charset="0"/>
              </a:rPr>
              <a:t>“</a:t>
            </a:r>
            <a:r>
              <a:rPr lang="cs-CZ" altLang="cs-CZ" dirty="0" smtClean="0">
                <a:latin typeface="Comic Sans MS" pitchFamily="66" charset="0"/>
              </a:rPr>
              <a:t> (protože ochotně reaguje s každou látkou a tím ji „kazí“)</a:t>
            </a:r>
          </a:p>
          <a:p>
            <a:pPr eaLnBrk="1" hangingPunct="1"/>
            <a:r>
              <a:rPr lang="cs-CZ" altLang="cs-CZ" dirty="0" smtClean="0">
                <a:latin typeface="Comic Sans MS" pitchFamily="66" charset="0"/>
              </a:rPr>
              <a:t>ve sloučeninách pevně </a:t>
            </a:r>
            <a:r>
              <a:rPr lang="cs-CZ" altLang="cs-CZ" dirty="0" smtClean="0">
                <a:latin typeface="Comic Sans MS" pitchFamily="66" charset="0"/>
              </a:rPr>
              <a:t>drží, </a:t>
            </a:r>
            <a:r>
              <a:rPr lang="cs-CZ" altLang="cs-CZ" dirty="0" smtClean="0">
                <a:latin typeface="Comic Sans MS" pitchFamily="66" charset="0"/>
              </a:rPr>
              <a:t>např. snižuje kazivost zubů (jeho sloučenina je součást zubní skloviny)</a:t>
            </a:r>
          </a:p>
          <a:p>
            <a:pPr eaLnBrk="1" hangingPunct="1"/>
            <a:r>
              <a:rPr lang="cs-CZ" altLang="cs-CZ" b="1" dirty="0" smtClean="0">
                <a:solidFill>
                  <a:srgbClr val="00B0F0"/>
                </a:solidFill>
                <a:latin typeface="Comic Sans MS" pitchFamily="66" charset="0"/>
              </a:rPr>
              <a:t>Použití:</a:t>
            </a:r>
            <a:r>
              <a:rPr lang="cs-CZ" altLang="cs-CZ" dirty="0" smtClean="0">
                <a:latin typeface="Comic Sans MS" pitchFamily="66" charset="0"/>
              </a:rPr>
              <a:t> součást zubních past, výroba teflonu</a:t>
            </a:r>
          </a:p>
          <a:p>
            <a:pPr eaLnBrk="1" hangingPunct="1"/>
            <a:endParaRPr lang="cs-CZ" altLang="cs-CZ" dirty="0" smtClean="0">
              <a:latin typeface="Comic Sans MS" pitchFamily="66" charset="0"/>
            </a:endParaRPr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altLang="cs-CZ" dirty="0" smtClean="0">
                <a:latin typeface="Comic Sans MS" pitchFamily="66" charset="0"/>
              </a:rPr>
              <a:t>FLUOR – F</a:t>
            </a:r>
            <a:r>
              <a:rPr lang="cs-CZ" altLang="cs-CZ" baseline="-25000" dirty="0" smtClean="0">
                <a:latin typeface="Comic Sans MS" pitchFamily="66" charset="0"/>
              </a:rPr>
              <a:t>2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eaLnBrk="1" hangingPunct="1"/>
            <a:r>
              <a:rPr lang="cs-CZ" altLang="cs-CZ" dirty="0" smtClean="0"/>
              <a:t>Minerály obsahující fluor</a:t>
            </a: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6250" y="3645024"/>
            <a:ext cx="4524375" cy="2720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4" name="Picture 6" descr="Soubor:USDA Mineral Flourite 93c396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28800"/>
            <a:ext cx="3890714" cy="2650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779912" y="6088695"/>
            <a:ext cx="57606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" dirty="0" smtClean="0"/>
              <a:t>Obr.2</a:t>
            </a:r>
            <a:endParaRPr lang="cs-CZ" sz="1000" dirty="0"/>
          </a:p>
        </p:txBody>
      </p:sp>
      <p:sp>
        <p:nvSpPr>
          <p:cNvPr id="7" name="Obdélník 6"/>
          <p:cNvSpPr/>
          <p:nvPr/>
        </p:nvSpPr>
        <p:spPr>
          <a:xfrm>
            <a:off x="816220" y="4279350"/>
            <a:ext cx="57606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" dirty="0" smtClean="0"/>
              <a:t>Obr.1</a:t>
            </a:r>
            <a:endParaRPr lang="cs-CZ" sz="1000" dirty="0"/>
          </a:p>
        </p:txBody>
      </p:sp>
      <p:sp>
        <p:nvSpPr>
          <p:cNvPr id="3" name="Obdélník 2"/>
          <p:cNvSpPr/>
          <p:nvPr/>
        </p:nvSpPr>
        <p:spPr>
          <a:xfrm>
            <a:off x="4067944" y="1916832"/>
            <a:ext cx="1944216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2400" dirty="0" smtClean="0"/>
              <a:t>fluorit (kazivec)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3131839" y="5445224"/>
            <a:ext cx="1476035" cy="4775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2400" dirty="0" smtClean="0"/>
              <a:t>apatit</a:t>
            </a:r>
            <a:endParaRPr lang="cs-CZ" sz="2400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altLang="cs-CZ" b="1" dirty="0" smtClean="0">
                <a:solidFill>
                  <a:srgbClr val="FF0000"/>
                </a:solidFill>
                <a:latin typeface="Comic Sans MS" pitchFamily="66" charset="0"/>
              </a:rPr>
              <a:t>žlutozelený plyn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b="1" dirty="0" smtClean="0">
                <a:solidFill>
                  <a:srgbClr val="7030A0"/>
                </a:solidFill>
                <a:latin typeface="Comic Sans MS" pitchFamily="66" charset="0"/>
              </a:rPr>
              <a:t>je těžší než vzduch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b="1" dirty="0" smtClean="0">
                <a:solidFill>
                  <a:srgbClr val="00B050"/>
                </a:solidFill>
                <a:latin typeface="Comic Sans MS" pitchFamily="66" charset="0"/>
              </a:rPr>
              <a:t>je silně jedovatý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b="1" dirty="0" smtClean="0">
                <a:solidFill>
                  <a:srgbClr val="00B0F0"/>
                </a:solidFill>
                <a:latin typeface="Comic Sans MS" pitchFamily="66" charset="0"/>
              </a:rPr>
              <a:t>Použití:</a:t>
            </a:r>
            <a:r>
              <a:rPr lang="cs-CZ" altLang="cs-CZ" dirty="0" smtClean="0">
                <a:latin typeface="Comic Sans MS" pitchFamily="66" charset="0"/>
              </a:rPr>
              <a:t> </a:t>
            </a:r>
          </a:p>
          <a:p>
            <a:pPr marL="109728" indent="0" eaLnBrk="1" hangingPunct="1">
              <a:lnSpc>
                <a:spcPct val="80000"/>
              </a:lnSpc>
              <a:buNone/>
            </a:pPr>
            <a:r>
              <a:rPr lang="cs-CZ" altLang="cs-CZ" dirty="0">
                <a:latin typeface="Comic Sans MS" pitchFamily="66" charset="0"/>
              </a:rPr>
              <a:t>	</a:t>
            </a:r>
            <a:r>
              <a:rPr lang="cs-CZ" altLang="cs-CZ" dirty="0" smtClean="0">
                <a:latin typeface="Comic Sans MS" pitchFamily="66" charset="0"/>
              </a:rPr>
              <a:t>dezinfekce pitné vody</a:t>
            </a:r>
          </a:p>
          <a:p>
            <a:pPr marL="109728" indent="0" eaLnBrk="1" hangingPunct="1">
              <a:lnSpc>
                <a:spcPct val="80000"/>
              </a:lnSpc>
              <a:buNone/>
            </a:pPr>
            <a:r>
              <a:rPr lang="cs-CZ" altLang="cs-CZ" dirty="0">
                <a:latin typeface="Comic Sans MS" pitchFamily="66" charset="0"/>
              </a:rPr>
              <a:t>	</a:t>
            </a:r>
            <a:r>
              <a:rPr lang="cs-CZ" altLang="cs-CZ" dirty="0" smtClean="0">
                <a:latin typeface="Comic Sans MS" pitchFamily="66" charset="0"/>
              </a:rPr>
              <a:t>výroba plastů(PVC), kyseliny chlorovodíkové</a:t>
            </a:r>
          </a:p>
          <a:p>
            <a:pPr marL="109728" indent="0" eaLnBrk="1" hangingPunct="1">
              <a:lnSpc>
                <a:spcPct val="80000"/>
              </a:lnSpc>
              <a:buNone/>
            </a:pPr>
            <a:r>
              <a:rPr lang="cs-CZ" altLang="cs-CZ" dirty="0">
                <a:latin typeface="Comic Sans MS" pitchFamily="66" charset="0"/>
              </a:rPr>
              <a:t>	</a:t>
            </a:r>
            <a:r>
              <a:rPr lang="cs-CZ" altLang="cs-CZ" dirty="0" smtClean="0">
                <a:latin typeface="Comic Sans MS" pitchFamily="66" charset="0"/>
              </a:rPr>
              <a:t>výroba insekticidů</a:t>
            </a:r>
          </a:p>
          <a:p>
            <a:pPr marL="109728" indent="0" eaLnBrk="1" hangingPunct="1">
              <a:lnSpc>
                <a:spcPct val="80000"/>
              </a:lnSpc>
              <a:buNone/>
            </a:pPr>
            <a:r>
              <a:rPr lang="cs-CZ" altLang="cs-CZ" dirty="0">
                <a:latin typeface="Comic Sans MS" pitchFamily="66" charset="0"/>
              </a:rPr>
              <a:t>	</a:t>
            </a:r>
            <a:r>
              <a:rPr lang="cs-CZ" altLang="cs-CZ" dirty="0" smtClean="0">
                <a:latin typeface="Comic Sans MS" pitchFamily="66" charset="0"/>
              </a:rPr>
              <a:t>bělení látek a papíru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b="1" dirty="0" smtClean="0">
                <a:solidFill>
                  <a:srgbClr val="FF3300"/>
                </a:solidFill>
                <a:latin typeface="Comic Sans MS" pitchFamily="66" charset="0"/>
              </a:rPr>
              <a:t>Zneužití:</a:t>
            </a:r>
            <a:r>
              <a:rPr lang="cs-CZ" altLang="cs-CZ" dirty="0" smtClean="0">
                <a:latin typeface="Comic Sans MS" pitchFamily="66" charset="0"/>
              </a:rPr>
              <a:t> bojový plyn (1. svět. válka) – yperit (1915 – Belgie - </a:t>
            </a:r>
            <a:r>
              <a:rPr lang="cs-CZ" altLang="cs-CZ" dirty="0" err="1" smtClean="0">
                <a:latin typeface="Comic Sans MS" pitchFamily="66" charset="0"/>
              </a:rPr>
              <a:t>Yprés</a:t>
            </a:r>
            <a:r>
              <a:rPr lang="cs-CZ" altLang="cs-CZ" dirty="0" smtClean="0">
                <a:latin typeface="Comic Sans MS" pitchFamily="66" charset="0"/>
              </a:rPr>
              <a:t> – popsal </a:t>
            </a:r>
            <a:r>
              <a:rPr lang="cs-CZ" altLang="cs-CZ" dirty="0" err="1" smtClean="0">
                <a:latin typeface="Comic Sans MS" pitchFamily="66" charset="0"/>
              </a:rPr>
              <a:t>E.M.Remarque</a:t>
            </a:r>
            <a:r>
              <a:rPr lang="cs-CZ" altLang="cs-CZ" dirty="0" smtClean="0">
                <a:latin typeface="Comic Sans MS" pitchFamily="66" charset="0"/>
              </a:rPr>
              <a:t> – Na západní frontě klid)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altLang="cs-CZ" dirty="0" smtClean="0">
              <a:latin typeface="Comic Sans MS" pitchFamily="66" charset="0"/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altLang="cs-CZ" dirty="0" smtClean="0">
                <a:latin typeface="Comic Sans MS" pitchFamily="66" charset="0"/>
              </a:rPr>
              <a:t>CHLOR – Cl</a:t>
            </a:r>
            <a:r>
              <a:rPr lang="cs-CZ" altLang="cs-CZ" baseline="-25000" dirty="0" smtClean="0">
                <a:latin typeface="Comic Sans MS" pitchFamily="66" charset="0"/>
              </a:rPr>
              <a:t>2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1" name="Picture 5" descr="Soubor:Chlorin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48624" y="359843"/>
            <a:ext cx="42862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058810" y="6105478"/>
            <a:ext cx="57606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" dirty="0" smtClean="0"/>
              <a:t>Obr.3</a:t>
            </a:r>
            <a:endParaRPr lang="cs-CZ" sz="1000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b="1" dirty="0" smtClean="0">
                <a:solidFill>
                  <a:srgbClr val="FF3300"/>
                </a:solidFill>
                <a:latin typeface="Comic Sans MS" pitchFamily="66" charset="0"/>
              </a:rPr>
              <a:t>hnědá kapalina </a:t>
            </a:r>
          </a:p>
          <a:p>
            <a:pPr eaLnBrk="1" hangingPunct="1"/>
            <a:r>
              <a:rPr lang="cs-CZ" altLang="cs-CZ" b="1" dirty="0" smtClean="0">
                <a:solidFill>
                  <a:srgbClr val="7030A0"/>
                </a:solidFill>
                <a:latin typeface="Comic Sans MS" pitchFamily="66" charset="0"/>
              </a:rPr>
              <a:t>rychle se vypařuje</a:t>
            </a:r>
          </a:p>
          <a:p>
            <a:pPr eaLnBrk="1" hangingPunct="1"/>
            <a:r>
              <a:rPr lang="cs-CZ" altLang="cs-CZ" b="1" dirty="0" smtClean="0">
                <a:solidFill>
                  <a:srgbClr val="00B050"/>
                </a:solidFill>
                <a:latin typeface="Comic Sans MS" pitchFamily="66" charset="0"/>
              </a:rPr>
              <a:t>poškozuje oči a pokožku</a:t>
            </a:r>
          </a:p>
          <a:p>
            <a:pPr eaLnBrk="1" hangingPunct="1"/>
            <a:r>
              <a:rPr lang="cs-CZ" altLang="cs-CZ" b="1" dirty="0" smtClean="0">
                <a:solidFill>
                  <a:srgbClr val="00B0F0"/>
                </a:solidFill>
                <a:latin typeface="Comic Sans MS" pitchFamily="66" charset="0"/>
              </a:rPr>
              <a:t>Použití:</a:t>
            </a:r>
            <a:r>
              <a:rPr lang="cs-CZ" altLang="cs-CZ" dirty="0" smtClean="0">
                <a:latin typeface="Comic Sans MS" pitchFamily="66" charset="0"/>
              </a:rPr>
              <a:t> </a:t>
            </a:r>
          </a:p>
          <a:p>
            <a:pPr marL="109728" indent="0" eaLnBrk="1" hangingPunct="1">
              <a:buNone/>
            </a:pPr>
            <a:r>
              <a:rPr lang="cs-CZ" altLang="cs-CZ" dirty="0" smtClean="0">
                <a:latin typeface="Comic Sans MS" pitchFamily="66" charset="0"/>
              </a:rPr>
              <a:t>- chemická výroba</a:t>
            </a:r>
            <a:r>
              <a:rPr lang="cs-CZ" altLang="cs-CZ" dirty="0">
                <a:latin typeface="Comic Sans MS" pitchFamily="66" charset="0"/>
              </a:rPr>
              <a:t>	</a:t>
            </a:r>
            <a:endParaRPr lang="cs-CZ" altLang="cs-CZ" dirty="0" smtClean="0">
              <a:latin typeface="Comic Sans MS" pitchFamily="66" charset="0"/>
            </a:endParaRPr>
          </a:p>
          <a:p>
            <a:pPr marL="109728" indent="0" eaLnBrk="1" hangingPunct="1">
              <a:buNone/>
            </a:pPr>
            <a:r>
              <a:rPr lang="cs-CZ" altLang="cs-CZ" dirty="0" smtClean="0">
                <a:latin typeface="Comic Sans MS" pitchFamily="66" charset="0"/>
              </a:rPr>
              <a:t>- léčiva</a:t>
            </a:r>
          </a:p>
          <a:p>
            <a:pPr marL="109728" indent="0" eaLnBrk="1" hangingPunct="1">
              <a:buNone/>
            </a:pPr>
            <a:r>
              <a:rPr lang="cs-CZ" altLang="cs-CZ" dirty="0" smtClean="0">
                <a:latin typeface="Comic Sans MS" pitchFamily="66" charset="0"/>
              </a:rPr>
              <a:t>- jeho sloučenina se stříbrem se používá </a:t>
            </a:r>
          </a:p>
          <a:p>
            <a:pPr marL="109728" indent="0" eaLnBrk="1" hangingPunct="1">
              <a:buNone/>
            </a:pPr>
            <a:r>
              <a:rPr lang="cs-CZ" altLang="cs-CZ" dirty="0" smtClean="0">
                <a:latin typeface="Comic Sans MS" pitchFamily="66" charset="0"/>
              </a:rPr>
              <a:t>   při výrobě fotografií (negativ x pozitiv)</a:t>
            </a:r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altLang="cs-CZ" dirty="0" smtClean="0">
                <a:latin typeface="Comic Sans MS" pitchFamily="66" charset="0"/>
              </a:rPr>
              <a:t>BROM – Br</a:t>
            </a:r>
            <a:r>
              <a:rPr lang="cs-CZ" altLang="cs-CZ" baseline="-25000" dirty="0" smtClean="0">
                <a:latin typeface="Comic Sans MS" pitchFamily="66" charset="0"/>
              </a:rPr>
              <a:t>2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b="1" dirty="0" smtClean="0">
                <a:solidFill>
                  <a:srgbClr val="FF0000"/>
                </a:solidFill>
                <a:latin typeface="Comic Sans MS" pitchFamily="66" charset="0"/>
              </a:rPr>
              <a:t>pevná látka</a:t>
            </a:r>
          </a:p>
          <a:p>
            <a:pPr eaLnBrk="1" hangingPunct="1"/>
            <a:r>
              <a:rPr lang="cs-CZ" altLang="cs-CZ" b="1" dirty="0" smtClean="0">
                <a:solidFill>
                  <a:srgbClr val="7030A0"/>
                </a:solidFill>
                <a:latin typeface="Comic Sans MS" pitchFamily="66" charset="0"/>
              </a:rPr>
              <a:t>barva - černá, s kovovým leskem</a:t>
            </a:r>
          </a:p>
          <a:p>
            <a:pPr eaLnBrk="1" hangingPunct="1"/>
            <a:r>
              <a:rPr lang="cs-CZ" altLang="cs-CZ" b="1" dirty="0" smtClean="0">
                <a:solidFill>
                  <a:srgbClr val="00B050"/>
                </a:solidFill>
                <a:latin typeface="Comic Sans MS" pitchFamily="66" charset="0"/>
              </a:rPr>
              <a:t>sublimuje</a:t>
            </a:r>
            <a:r>
              <a:rPr lang="cs-CZ" altLang="cs-CZ" dirty="0" smtClean="0">
                <a:latin typeface="Comic Sans MS" pitchFamily="66" charset="0"/>
              </a:rPr>
              <a:t> (při zahřívání se mění přímo v páru) </a:t>
            </a:r>
          </a:p>
          <a:p>
            <a:pPr eaLnBrk="1" hangingPunct="1"/>
            <a:r>
              <a:rPr lang="cs-CZ" altLang="cs-CZ" dirty="0" smtClean="0">
                <a:latin typeface="Comic Sans MS" pitchFamily="66" charset="0"/>
              </a:rPr>
              <a:t>je nezbytný pro správný vývoj člověka (funkce štítné žlázy – jeho nedostatek může způsobit duševní poruchy)</a:t>
            </a:r>
          </a:p>
          <a:p>
            <a:pPr eaLnBrk="1" hangingPunct="1"/>
            <a:r>
              <a:rPr lang="cs-CZ" altLang="cs-CZ" b="1" dirty="0" smtClean="0">
                <a:solidFill>
                  <a:srgbClr val="00B0F0"/>
                </a:solidFill>
                <a:latin typeface="Comic Sans MS" pitchFamily="66" charset="0"/>
              </a:rPr>
              <a:t>Použití:</a:t>
            </a:r>
            <a:r>
              <a:rPr lang="cs-CZ" altLang="cs-CZ" dirty="0" smtClean="0">
                <a:latin typeface="Comic Sans MS" pitchFamily="66" charset="0"/>
              </a:rPr>
              <a:t> 	přidává se do kuchyňské soli, 			dezinfekce (jodová tinktura)</a:t>
            </a:r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altLang="cs-CZ" dirty="0" smtClean="0">
                <a:latin typeface="Comic Sans MS" pitchFamily="66" charset="0"/>
              </a:rPr>
              <a:t>JOD –I</a:t>
            </a:r>
            <a:r>
              <a:rPr lang="cs-CZ" altLang="cs-CZ" baseline="-25000" dirty="0" smtClean="0">
                <a:latin typeface="Comic Sans MS" pitchFamily="66" charset="0"/>
              </a:rPr>
              <a:t>2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8" name="Picture 6" descr="File:Iodine-sampl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476672"/>
            <a:ext cx="7272808" cy="5452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7578188" y="5900809"/>
            <a:ext cx="57606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" dirty="0" smtClean="0"/>
              <a:t>Obr.4</a:t>
            </a:r>
            <a:endParaRPr lang="cs-CZ" sz="1000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altLang="cs-CZ" sz="2400" dirty="0" smtClean="0">
                <a:latin typeface="Comic Sans MS" pitchFamily="66" charset="0"/>
              </a:rPr>
              <a:t>Doplň značky halogenů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z="2400" dirty="0" smtClean="0">
                <a:latin typeface="Comic Sans MS" pitchFamily="66" charset="0"/>
              </a:rPr>
              <a:t>a přiřaď jim vlastnosti:</a:t>
            </a:r>
          </a:p>
          <a:p>
            <a:pPr eaLnBrk="1" hangingPunct="1"/>
            <a:r>
              <a:rPr lang="cs-CZ" altLang="cs-CZ" b="1" dirty="0" smtClean="0">
                <a:latin typeface="Comic Sans MS" pitchFamily="66" charset="0"/>
              </a:rPr>
              <a:t>fluor </a:t>
            </a:r>
            <a:r>
              <a:rPr lang="cs-CZ" altLang="cs-CZ" dirty="0" smtClean="0">
                <a:latin typeface="Comic Sans MS" pitchFamily="66" charset="0"/>
              </a:rPr>
              <a:t>  	…..  ………..</a:t>
            </a:r>
          </a:p>
          <a:p>
            <a:pPr eaLnBrk="1" hangingPunct="1"/>
            <a:r>
              <a:rPr lang="cs-CZ" altLang="cs-CZ" b="1" dirty="0" smtClean="0">
                <a:latin typeface="Comic Sans MS" pitchFamily="66" charset="0"/>
              </a:rPr>
              <a:t>jod</a:t>
            </a:r>
            <a:r>
              <a:rPr lang="cs-CZ" altLang="cs-CZ" dirty="0" smtClean="0">
                <a:latin typeface="Comic Sans MS" pitchFamily="66" charset="0"/>
              </a:rPr>
              <a:t>		…..  ………..</a:t>
            </a:r>
          </a:p>
          <a:p>
            <a:pPr eaLnBrk="1" hangingPunct="1"/>
            <a:r>
              <a:rPr lang="cs-CZ" altLang="cs-CZ" b="1" dirty="0" smtClean="0">
                <a:latin typeface="Comic Sans MS" pitchFamily="66" charset="0"/>
              </a:rPr>
              <a:t>brom</a:t>
            </a:r>
            <a:r>
              <a:rPr lang="cs-CZ" altLang="cs-CZ" dirty="0" smtClean="0">
                <a:latin typeface="Comic Sans MS" pitchFamily="66" charset="0"/>
              </a:rPr>
              <a:t>	…..  ………..</a:t>
            </a:r>
          </a:p>
          <a:p>
            <a:pPr eaLnBrk="1" hangingPunct="1"/>
            <a:r>
              <a:rPr lang="cs-CZ" altLang="cs-CZ" b="1" dirty="0" smtClean="0">
                <a:latin typeface="Comic Sans MS" pitchFamily="66" charset="0"/>
              </a:rPr>
              <a:t>chlor</a:t>
            </a:r>
            <a:r>
              <a:rPr lang="cs-CZ" altLang="cs-CZ" dirty="0" smtClean="0">
                <a:latin typeface="Comic Sans MS" pitchFamily="66" charset="0"/>
              </a:rPr>
              <a:t>	…..  ………..</a:t>
            </a:r>
          </a:p>
        </p:txBody>
      </p:sp>
      <p:sp>
        <p:nvSpPr>
          <p:cNvPr id="14340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eaLnBrk="1" hangingPunct="1"/>
            <a:r>
              <a:rPr lang="cs-CZ" altLang="cs-CZ" dirty="0" smtClean="0">
                <a:latin typeface="Comic Sans MS" pitchFamily="66" charset="0"/>
              </a:rPr>
              <a:t>1) plynná látka</a:t>
            </a:r>
          </a:p>
          <a:p>
            <a:pPr eaLnBrk="1" hangingPunct="1"/>
            <a:r>
              <a:rPr lang="cs-CZ" altLang="cs-CZ" dirty="0" smtClean="0">
                <a:latin typeface="Comic Sans MS" pitchFamily="66" charset="0"/>
              </a:rPr>
              <a:t>2) kapalina</a:t>
            </a:r>
          </a:p>
          <a:p>
            <a:pPr eaLnBrk="1" hangingPunct="1"/>
            <a:r>
              <a:rPr lang="cs-CZ" altLang="cs-CZ" dirty="0" smtClean="0">
                <a:latin typeface="Comic Sans MS" pitchFamily="66" charset="0"/>
              </a:rPr>
              <a:t>3) pevná látka</a:t>
            </a:r>
          </a:p>
          <a:p>
            <a:pPr eaLnBrk="1" hangingPunct="1"/>
            <a:r>
              <a:rPr lang="cs-CZ" altLang="cs-CZ" dirty="0" smtClean="0">
                <a:latin typeface="Comic Sans MS" pitchFamily="66" charset="0"/>
              </a:rPr>
              <a:t>4) nažloutlá barva</a:t>
            </a:r>
          </a:p>
          <a:p>
            <a:pPr eaLnBrk="1" hangingPunct="1"/>
            <a:r>
              <a:rPr lang="cs-CZ" altLang="cs-CZ" dirty="0" smtClean="0">
                <a:latin typeface="Comic Sans MS" pitchFamily="66" charset="0"/>
              </a:rPr>
              <a:t>5) žlutozelená barva</a:t>
            </a:r>
          </a:p>
          <a:p>
            <a:pPr eaLnBrk="1" hangingPunct="1"/>
            <a:r>
              <a:rPr lang="cs-CZ" altLang="cs-CZ" dirty="0" smtClean="0">
                <a:latin typeface="Comic Sans MS" pitchFamily="66" charset="0"/>
              </a:rPr>
              <a:t>6) hnědá barva</a:t>
            </a:r>
          </a:p>
          <a:p>
            <a:pPr eaLnBrk="1" hangingPunct="1"/>
            <a:r>
              <a:rPr lang="cs-CZ" altLang="cs-CZ" dirty="0" smtClean="0">
                <a:latin typeface="Comic Sans MS" pitchFamily="66" charset="0"/>
              </a:rPr>
              <a:t>7) černá barva</a:t>
            </a:r>
          </a:p>
        </p:txBody>
      </p:sp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latin typeface="Comic Sans MS" pitchFamily="66" charset="0"/>
              </a:rPr>
              <a:t>Procvičování  </a:t>
            </a:r>
          </a:p>
        </p:txBody>
      </p:sp>
      <p:sp>
        <p:nvSpPr>
          <p:cNvPr id="2" name="Obdélník 1"/>
          <p:cNvSpPr/>
          <p:nvPr/>
        </p:nvSpPr>
        <p:spPr>
          <a:xfrm>
            <a:off x="2411760" y="2348880"/>
            <a:ext cx="432048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3300"/>
                </a:solidFill>
                <a:latin typeface="Comic Sans MS" panose="030F0702030302020204" pitchFamily="66" charset="0"/>
              </a:rPr>
              <a:t>F</a:t>
            </a:r>
            <a:endParaRPr lang="cs-CZ" sz="2800" b="1" dirty="0">
              <a:solidFill>
                <a:srgbClr val="FF3300"/>
              </a:solidFill>
              <a:latin typeface="Comic Sans MS" panose="030F0702030302020204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411760" y="2780928"/>
            <a:ext cx="432048" cy="4404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3300"/>
                </a:solidFill>
                <a:latin typeface="Comic Sans MS" panose="030F0702030302020204" pitchFamily="66" charset="0"/>
              </a:rPr>
              <a:t>I</a:t>
            </a:r>
            <a:endParaRPr lang="cs-CZ" sz="2800" b="1" dirty="0">
              <a:solidFill>
                <a:srgbClr val="FF3300"/>
              </a:solidFill>
              <a:latin typeface="Comic Sans MS" panose="030F0702030302020204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335560" y="3221360"/>
            <a:ext cx="584448" cy="4956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3300"/>
                </a:solidFill>
                <a:latin typeface="Comic Sans MS" panose="030F0702030302020204" pitchFamily="66" charset="0"/>
              </a:rPr>
              <a:t>Br</a:t>
            </a:r>
            <a:endParaRPr lang="cs-CZ" sz="2800" b="1" dirty="0">
              <a:solidFill>
                <a:srgbClr val="FF3300"/>
              </a:solidFill>
              <a:latin typeface="Comic Sans MS" panose="030F0702030302020204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76329" y="3717032"/>
            <a:ext cx="567479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3300"/>
                </a:solidFill>
                <a:latin typeface="Comic Sans MS" panose="030F0702030302020204" pitchFamily="66" charset="0"/>
              </a:rPr>
              <a:t>Cl</a:t>
            </a:r>
            <a:endParaRPr lang="cs-CZ" sz="2800" b="1" dirty="0">
              <a:solidFill>
                <a:srgbClr val="FF3300"/>
              </a:solidFill>
              <a:latin typeface="Comic Sans MS" panose="030F0702030302020204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996208" y="2312876"/>
            <a:ext cx="92772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1,4</a:t>
            </a:r>
            <a:endParaRPr lang="cs-CZ" sz="2800" b="1" dirty="0">
              <a:solidFill>
                <a:srgbClr val="FFFF00"/>
              </a:solidFill>
              <a:latin typeface="Comic Sans MS" panose="030F0702030302020204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022806" y="2785120"/>
            <a:ext cx="92772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3,7</a:t>
            </a:r>
            <a:endParaRPr lang="cs-CZ" sz="2800" b="1" dirty="0">
              <a:solidFill>
                <a:srgbClr val="FFFF00"/>
              </a:solidFill>
              <a:latin typeface="Comic Sans MS" panose="030F0702030302020204" pitchFamily="66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996208" y="3253172"/>
            <a:ext cx="92772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2,6</a:t>
            </a:r>
            <a:endParaRPr lang="cs-CZ" sz="2800" b="1" dirty="0">
              <a:solidFill>
                <a:srgbClr val="FFFF00"/>
              </a:solidFill>
              <a:latin typeface="Comic Sans MS" panose="030F0702030302020204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022806" y="3717032"/>
            <a:ext cx="92772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1,5</a:t>
            </a:r>
            <a:endParaRPr lang="cs-CZ" sz="2800" b="1" dirty="0">
              <a:solidFill>
                <a:srgbClr val="FFFF00"/>
              </a:solidFill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altLang="cs-CZ" sz="1400" dirty="0" smtClean="0"/>
              <a:t>Obr.1:</a:t>
            </a:r>
            <a:r>
              <a:rPr lang="cs-CZ" sz="1400" dirty="0"/>
              <a:t>Soubor:USDA </a:t>
            </a:r>
            <a:r>
              <a:rPr lang="cs-CZ" sz="1400" dirty="0" err="1"/>
              <a:t>Mineral</a:t>
            </a:r>
            <a:r>
              <a:rPr lang="cs-CZ" sz="1400" dirty="0"/>
              <a:t> </a:t>
            </a:r>
            <a:r>
              <a:rPr lang="cs-CZ" sz="1400" dirty="0" err="1"/>
              <a:t>Flourite</a:t>
            </a:r>
            <a:r>
              <a:rPr lang="cs-CZ" sz="1400" dirty="0"/>
              <a:t> 93c3962.jpg.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2001-2005 [cit. 2013-11-13]. Dostupné z: http://cs.wikipedia.org/wiki/Soubor:USDA_Mineral_Flourite_93c3962.jpg </a:t>
            </a:r>
            <a:endParaRPr lang="cs-CZ" sz="1400" dirty="0" smtClean="0"/>
          </a:p>
          <a:p>
            <a:r>
              <a:rPr lang="cs-CZ" altLang="cs-CZ" sz="1400" dirty="0" smtClean="0"/>
              <a:t>Obr.2:</a:t>
            </a:r>
            <a:r>
              <a:rPr lang="cs-CZ" sz="1400" dirty="0"/>
              <a:t>Soubor:Apatite crystals.jpg.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2001-2006 [cit. 2013-11-13]. Dostupné z: http://cs.wikipedia.org/wiki/Soubor:Apatite_crystals.jpg </a:t>
            </a:r>
            <a:endParaRPr lang="cs-CZ" sz="1400" dirty="0" smtClean="0"/>
          </a:p>
          <a:p>
            <a:r>
              <a:rPr lang="cs-CZ" altLang="cs-CZ" sz="1400" dirty="0" smtClean="0"/>
              <a:t>Obr.3:</a:t>
            </a:r>
            <a:r>
              <a:rPr lang="cs-CZ" sz="1400" dirty="0"/>
              <a:t>Soubor:Chlorine.jpg.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2001-2007 [cit. 2013-11-13]. Dostupné z: http://cs.wikipedia.org/wiki/Soubor:Chlorine.jpg </a:t>
            </a:r>
            <a:endParaRPr lang="cs-CZ" sz="1400" dirty="0" smtClean="0"/>
          </a:p>
          <a:p>
            <a:r>
              <a:rPr lang="cs-CZ" altLang="cs-CZ" sz="1400" dirty="0" smtClean="0"/>
              <a:t>Obr.4: </a:t>
            </a:r>
            <a:r>
              <a:rPr lang="cs-CZ" sz="1400" dirty="0"/>
              <a:t>File:Iodine-sample.jpg.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2001-2007 [cit. 2013-11-13]. Dostupné z: http://commons.wikimedia.org/wiki/File:Iodine-sample.jpg </a:t>
            </a:r>
            <a:endParaRPr lang="cs-CZ" sz="1400" dirty="0" smtClean="0"/>
          </a:p>
          <a:p>
            <a:endParaRPr lang="cs-CZ" sz="1400" dirty="0" smtClean="0"/>
          </a:p>
          <a:p>
            <a:pPr marL="0" indent="0" algn="ctr">
              <a:buNone/>
              <a:defRPr/>
            </a:pPr>
            <a:r>
              <a:rPr lang="cs-CZ" sz="1600" dirty="0">
                <a:latin typeface="Comic Sans MS" pitchFamily="66" charset="0"/>
              </a:rPr>
              <a:t>Autorem materiálu a všech jeho částí, není-li uvedeno jinak, je Mgr. Růžena Koubová.</a:t>
            </a:r>
          </a:p>
          <a:p>
            <a:pPr marL="0" indent="0" algn="ctr">
              <a:buNone/>
              <a:defRPr/>
            </a:pPr>
            <a:r>
              <a:rPr lang="cs-CZ" sz="1600" dirty="0">
                <a:latin typeface="Comic Sans MS" pitchFamily="66" charset="0"/>
              </a:rPr>
              <a:t>Materiál vznikl v OP Vzdělávání pro konkurenceschopnost – projekt EU peníze školám</a:t>
            </a:r>
          </a:p>
          <a:p>
            <a:endParaRPr lang="cs-CZ" altLang="cs-CZ" sz="1600" dirty="0">
              <a:latin typeface="Comic Sans MS" panose="030F0702030302020204" pitchFamily="66" charset="0"/>
            </a:endParaRPr>
          </a:p>
          <a:p>
            <a:endParaRPr lang="cs-CZ" altLang="cs-CZ" sz="1600" dirty="0"/>
          </a:p>
          <a:p>
            <a:endParaRPr lang="cs-CZ" altLang="cs-CZ" sz="1600" dirty="0" smtClean="0"/>
          </a:p>
        </p:txBody>
      </p:sp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dirty="0" smtClean="0">
                <a:latin typeface="Comic Sans MS" panose="030F0702030302020204" pitchFamily="66" charset="0"/>
              </a:rPr>
              <a:t>Citace a zdroje:</a:t>
            </a:r>
            <a:endParaRPr lang="cs-CZ" altLang="cs-CZ" dirty="0" smtClean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142</TotalTime>
  <Words>630</Words>
  <Application>Microsoft Office PowerPoint</Application>
  <PresentationFormat>Předvádění na obrazovce (4:3)</PresentationFormat>
  <Paragraphs>129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Shluk</vt:lpstr>
      <vt:lpstr>Picture</vt:lpstr>
      <vt:lpstr>Snímek 1</vt:lpstr>
      <vt:lpstr>Snímek 2</vt:lpstr>
      <vt:lpstr>ANOTACE</vt:lpstr>
      <vt:lpstr>HALOGENY</vt:lpstr>
      <vt:lpstr>Prvky 17. skupiny (VII.A)</vt:lpstr>
      <vt:lpstr>Struktura atomů halogenů – přiřaď k obrázku název halogenu:</vt:lpstr>
      <vt:lpstr>FLUOR – F2</vt:lpstr>
      <vt:lpstr>Minerály obsahující fluor</vt:lpstr>
      <vt:lpstr>CHLOR – Cl2</vt:lpstr>
      <vt:lpstr>Snímek 10</vt:lpstr>
      <vt:lpstr>BROM – Br2</vt:lpstr>
      <vt:lpstr>JOD –I2</vt:lpstr>
      <vt:lpstr>Snímek 13</vt:lpstr>
      <vt:lpstr>Procvičování  </vt:lpstr>
      <vt:lpstr>Citace a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HALOGENY</dc:title>
  <dc:creator>Market</dc:creator>
  <cp:lastModifiedBy>Dum</cp:lastModifiedBy>
  <cp:revision>40</cp:revision>
  <dcterms:created xsi:type="dcterms:W3CDTF">2010-11-19T09:00:54Z</dcterms:created>
  <dcterms:modified xsi:type="dcterms:W3CDTF">2013-11-17T13:00:44Z</dcterms:modified>
</cp:coreProperties>
</file>