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8" r:id="rId3"/>
    <p:sldId id="256" r:id="rId4"/>
    <p:sldId id="258" r:id="rId5"/>
    <p:sldId id="269" r:id="rId6"/>
    <p:sldId id="270" r:id="rId7"/>
    <p:sldId id="259" r:id="rId8"/>
    <p:sldId id="261" r:id="rId9"/>
    <p:sldId id="260" r:id="rId10"/>
    <p:sldId id="262" r:id="rId11"/>
    <p:sldId id="263" r:id="rId12"/>
    <p:sldId id="264" r:id="rId13"/>
    <p:sldId id="265" r:id="rId14"/>
    <p:sldId id="266" r:id="rId15"/>
    <p:sldId id="267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39BA99-63FE-426B-95AF-6527D0946F9F}" type="datetimeFigureOut">
              <a:rPr lang="cs-CZ" smtClean="0"/>
              <a:t>26.2.2012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F4F99B-2779-4B34-8287-DC4E26A1917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23941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39BA99-63FE-426B-95AF-6527D0946F9F}" type="datetimeFigureOut">
              <a:rPr lang="cs-CZ" smtClean="0"/>
              <a:t>26.2.2012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F4F99B-2779-4B34-8287-DC4E26A1917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86277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39BA99-63FE-426B-95AF-6527D0946F9F}" type="datetimeFigureOut">
              <a:rPr lang="cs-CZ" smtClean="0"/>
              <a:t>26.2.2012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F4F99B-2779-4B34-8287-DC4E26A1917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625868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39BA99-63FE-426B-95AF-6527D0946F9F}" type="datetimeFigureOut">
              <a:rPr lang="cs-CZ" smtClean="0"/>
              <a:t>26.2.2012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F4F99B-2779-4B34-8287-DC4E26A1917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8496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39BA99-63FE-426B-95AF-6527D0946F9F}" type="datetimeFigureOut">
              <a:rPr lang="cs-CZ" smtClean="0"/>
              <a:t>26.2.2012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F4F99B-2779-4B34-8287-DC4E26A1917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46382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39BA99-63FE-426B-95AF-6527D0946F9F}" type="datetimeFigureOut">
              <a:rPr lang="cs-CZ" smtClean="0"/>
              <a:t>26.2.2012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F4F99B-2779-4B34-8287-DC4E26A1917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611538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39BA99-63FE-426B-95AF-6527D0946F9F}" type="datetimeFigureOut">
              <a:rPr lang="cs-CZ" smtClean="0"/>
              <a:t>26.2.2012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F4F99B-2779-4B34-8287-DC4E26A1917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3383067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39BA99-63FE-426B-95AF-6527D0946F9F}" type="datetimeFigureOut">
              <a:rPr lang="cs-CZ" smtClean="0"/>
              <a:t>26.2.2012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F4F99B-2779-4B34-8287-DC4E26A1917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264512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39BA99-63FE-426B-95AF-6527D0946F9F}" type="datetimeFigureOut">
              <a:rPr lang="cs-CZ" smtClean="0"/>
              <a:t>26.2.2012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F4F99B-2779-4B34-8287-DC4E26A1917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62724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39BA99-63FE-426B-95AF-6527D0946F9F}" type="datetimeFigureOut">
              <a:rPr lang="cs-CZ" smtClean="0"/>
              <a:t>26.2.2012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F4F99B-2779-4B34-8287-DC4E26A1917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630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39BA99-63FE-426B-95AF-6527D0946F9F}" type="datetimeFigureOut">
              <a:rPr lang="cs-CZ" smtClean="0"/>
              <a:t>26.2.2012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F4F99B-2779-4B34-8287-DC4E26A1917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428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639BA99-63FE-426B-95AF-6527D0946F9F}" type="datetimeFigureOut">
              <a:rPr lang="cs-CZ" smtClean="0"/>
              <a:t>26.2.2012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EF4F99B-2779-4B34-8287-DC4E26A1917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18408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wmf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0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4.jpeg"/><Relationship Id="rId4" Type="http://schemas.openxmlformats.org/officeDocument/2006/relationships/image" Target="../media/image23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7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0.wmf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wmf"/><Relationship Id="rId2" Type="http://schemas.openxmlformats.org/officeDocument/2006/relationships/image" Target="../media/image31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3.jpe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ázek 5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548680"/>
            <a:ext cx="4524375" cy="1224136"/>
          </a:xfrm>
          <a:prstGeom prst="rect">
            <a:avLst/>
          </a:prstGeom>
          <a:noFill/>
          <a:ln>
            <a:noFill/>
          </a:ln>
        </p:spPr>
      </p:pic>
      <p:sp>
        <p:nvSpPr>
          <p:cNvPr id="10" name="Rectangle 3"/>
          <p:cNvSpPr>
            <a:spLocks noChangeArrowheads="1"/>
          </p:cNvSpPr>
          <p:nvPr/>
        </p:nvSpPr>
        <p:spPr bwMode="auto">
          <a:xfrm>
            <a:off x="1043608" y="2139385"/>
            <a:ext cx="7488832" cy="26776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r>
              <a:rPr lang="cs-CZ" sz="2400" dirty="0" smtClean="0"/>
              <a:t>Název školy:       Základní škola J. E. Purkyně a Základní 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                         umělecká škola Libochovice</a:t>
            </a:r>
          </a:p>
          <a:p>
            <a:r>
              <a:rPr lang="cs-CZ" sz="2400" dirty="0" smtClean="0"/>
              <a:t>Autor:                  Mgr. Zuzana Chloubová</a:t>
            </a:r>
          </a:p>
          <a:p>
            <a:r>
              <a:rPr lang="cs-CZ" sz="2400" dirty="0" smtClean="0"/>
              <a:t>Název</a:t>
            </a:r>
            <a:r>
              <a:rPr lang="cs-CZ" sz="2400" smtClean="0"/>
              <a:t>:                 </a:t>
            </a:r>
            <a:r>
              <a:rPr lang="cs-CZ" sz="2400" smtClean="0"/>
              <a:t>VY_32_INOVACE_05 </a:t>
            </a:r>
            <a:r>
              <a:rPr lang="cs-CZ" sz="2400" dirty="0" smtClean="0"/>
              <a:t>_ </a:t>
            </a:r>
            <a:r>
              <a:rPr lang="cs-CZ" sz="2400" dirty="0" err="1" smtClean="0"/>
              <a:t>PRV_Voda</a:t>
            </a:r>
            <a:endParaRPr lang="cs-CZ" sz="2400" dirty="0" smtClean="0"/>
          </a:p>
          <a:p>
            <a:r>
              <a:rPr lang="cs-CZ" sz="2400" dirty="0" smtClean="0"/>
              <a:t>Téma:                   Voda - prezentace</a:t>
            </a:r>
          </a:p>
          <a:p>
            <a:r>
              <a:rPr lang="cs-CZ" sz="2400" dirty="0" smtClean="0"/>
              <a:t>Číslo projektu:    CZ.1.07/1.4.00/21.2803</a:t>
            </a:r>
          </a:p>
          <a:p>
            <a:r>
              <a:rPr lang="cs-CZ" sz="2400" dirty="0" smtClean="0"/>
              <a:t> 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8874747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dirty="0" smtClean="0"/>
              <a:t>Prezentace slouží k seznámení žáků s pojmy souvisejícími s tématem „Voda“, k uvědomění si významu vody jako jedné ze základních podmínek života na Zemi a nutnosti její ochrany.</a:t>
            </a:r>
          </a:p>
          <a:p>
            <a:pPr marL="0" indent="0">
              <a:buNone/>
            </a:pPr>
            <a:r>
              <a:rPr lang="cs-CZ" dirty="0" smtClean="0"/>
              <a:t>Doprovodný obrazový materiál má upevnit znalosti a  slouží k lepší představě a zapamatování si popisovaných jevů a pojmů. 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Prezentace vychází z témat ŠVP a je přiměřena věku  a vnímání žáků třetích tříd, kterým je určena.</a:t>
            </a:r>
          </a:p>
          <a:p>
            <a:pPr marL="0" indent="0">
              <a:buNone/>
            </a:pPr>
            <a:r>
              <a:rPr lang="cs-CZ" dirty="0" smtClean="0"/>
              <a:t>Této věkové skupině vyhovuje.</a:t>
            </a:r>
          </a:p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842021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VODA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>
              <a:buFont typeface="Wingdings" pitchFamily="2" charset="2"/>
              <a:buChar char="q"/>
            </a:pPr>
            <a:r>
              <a:rPr lang="cs-CZ" sz="4600" dirty="0" smtClean="0"/>
              <a:t> </a:t>
            </a:r>
            <a:r>
              <a:rPr lang="cs-CZ" sz="5100" dirty="0" smtClean="0"/>
              <a:t>základní podmínka života na Zemi pro rostliny a živočichy</a:t>
            </a:r>
          </a:p>
          <a:p>
            <a:pPr>
              <a:buFont typeface="Wingdings" pitchFamily="2" charset="2"/>
              <a:buChar char="q"/>
            </a:pPr>
            <a:r>
              <a:rPr lang="cs-CZ" sz="5100" dirty="0"/>
              <a:t> </a:t>
            </a:r>
            <a:r>
              <a:rPr lang="cs-CZ" sz="5100" dirty="0" smtClean="0"/>
              <a:t>je životním prostředím pro rostliny a</a:t>
            </a:r>
          </a:p>
          <a:p>
            <a:pPr marL="0" indent="0">
              <a:buNone/>
            </a:pPr>
            <a:r>
              <a:rPr lang="cs-CZ" sz="5100" dirty="0" smtClean="0"/>
              <a:t>     živočichy</a:t>
            </a:r>
            <a:endParaRPr lang="cs-CZ" sz="5100" dirty="0"/>
          </a:p>
          <a:p>
            <a:pPr marL="0" indent="0">
              <a:buNone/>
            </a:pPr>
            <a:endParaRPr lang="cs-CZ" sz="3600" dirty="0"/>
          </a:p>
          <a:p>
            <a:pPr marL="0" indent="0">
              <a:buNone/>
            </a:pPr>
            <a:endParaRPr lang="cs-CZ" sz="3600" dirty="0" smtClean="0"/>
          </a:p>
          <a:p>
            <a:pPr marL="0" indent="0">
              <a:buNone/>
            </a:pPr>
            <a:endParaRPr lang="cs-CZ" sz="3600" dirty="0"/>
          </a:p>
          <a:p>
            <a:pPr marL="0" indent="0">
              <a:buNone/>
            </a:pPr>
            <a:endParaRPr lang="cs-CZ" sz="3600" dirty="0" smtClean="0"/>
          </a:p>
          <a:p>
            <a:pPr marL="0" indent="0">
              <a:buNone/>
            </a:pPr>
            <a:endParaRPr lang="cs-CZ" sz="3600" dirty="0" smtClean="0"/>
          </a:p>
          <a:p>
            <a:pPr>
              <a:buFont typeface="Wingdings" pitchFamily="2" charset="2"/>
              <a:buChar char="q"/>
            </a:pPr>
            <a:r>
              <a:rPr lang="cs-CZ" sz="5100" dirty="0" smtClean="0"/>
              <a:t> ve vodě vznikl život</a:t>
            </a:r>
          </a:p>
          <a:p>
            <a:pPr marL="0" indent="0">
              <a:buNone/>
            </a:pPr>
            <a:endParaRPr lang="cs-CZ" dirty="0" smtClean="0"/>
          </a:p>
          <a:p>
            <a:pPr>
              <a:buFont typeface="Wingdings" pitchFamily="2" charset="2"/>
              <a:buChar char="q"/>
            </a:pPr>
            <a:endParaRPr lang="cs-CZ" dirty="0"/>
          </a:p>
        </p:txBody>
      </p:sp>
      <p:pic>
        <p:nvPicPr>
          <p:cNvPr id="1026" name="Picture 2" descr="C:\Users\Škola\AppData\Local\Microsoft\Windows\Temporary Internet Files\Content.IE5\T2GQ5DMT\MP90041405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3624108"/>
            <a:ext cx="3096344" cy="1728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Škola\AppData\Local\Microsoft\Windows\Temporary Internet Files\Content.IE5\T2GQ5DMT\MP900145120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3429000"/>
            <a:ext cx="3657600" cy="2160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070998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0" dur="20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Podoby vody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3600" dirty="0" smtClean="0"/>
              <a:t> voda je bezbarvá čirá tekutina bez chuti  a zápachu</a:t>
            </a:r>
          </a:p>
          <a:p>
            <a:pPr>
              <a:buFont typeface="Wingdings" pitchFamily="2" charset="2"/>
              <a:buChar char="q"/>
            </a:pPr>
            <a:r>
              <a:rPr lang="cs-CZ" sz="3600" dirty="0" smtClean="0"/>
              <a:t> skupenství:  kapalné – voda</a:t>
            </a:r>
          </a:p>
          <a:p>
            <a:pPr marL="0" indent="0">
              <a:buNone/>
            </a:pPr>
            <a:r>
              <a:rPr lang="cs-CZ" sz="3600" dirty="0"/>
              <a:t> </a:t>
            </a:r>
            <a:r>
              <a:rPr lang="cs-CZ" sz="3600" dirty="0" smtClean="0"/>
              <a:t>                          pevné – led, sníh, námraza</a:t>
            </a:r>
          </a:p>
          <a:p>
            <a:pPr marL="0" indent="0">
              <a:buNone/>
            </a:pPr>
            <a:r>
              <a:rPr lang="cs-CZ" sz="3600" dirty="0"/>
              <a:t> </a:t>
            </a:r>
            <a:r>
              <a:rPr lang="cs-CZ" sz="3600" dirty="0" smtClean="0"/>
              <a:t>                          plynné – vodní pára, mlha</a:t>
            </a:r>
            <a:endParaRPr lang="cs-CZ" sz="3600" dirty="0"/>
          </a:p>
        </p:txBody>
      </p:sp>
      <p:pic>
        <p:nvPicPr>
          <p:cNvPr id="2051" name="Picture 3" descr="C:\Users\Škola\AppData\Local\Microsoft\Windows\Temporary Internet Files\Content.IE5\5LNEZCJ5\MP90043880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4877843"/>
            <a:ext cx="2451360" cy="14683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Škola\AppData\Local\Microsoft\Windows\Temporary Internet Files\Content.IE5\BRELIVD8\MP90042794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4877842"/>
            <a:ext cx="2339752" cy="14683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2" descr="C:\Users\Škola\AppData\Local\Microsoft\Windows\Temporary Internet Files\Content.IE5\O65REJSZ\MP90039962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4877842"/>
            <a:ext cx="2448272" cy="14415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145607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Změny skupenství vody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4000" b="1" i="1" dirty="0" smtClean="0"/>
              <a:t> vypařování </a:t>
            </a:r>
            <a:r>
              <a:rPr lang="cs-CZ" sz="4000" dirty="0" smtClean="0"/>
              <a:t>– voda se mění v páru</a:t>
            </a:r>
          </a:p>
          <a:p>
            <a:pPr marL="0" indent="0">
              <a:buNone/>
            </a:pPr>
            <a:r>
              <a:rPr lang="cs-CZ" sz="4000" dirty="0">
                <a:solidFill>
                  <a:srgbClr val="FF0000"/>
                </a:solidFill>
              </a:rPr>
              <a:t> </a:t>
            </a:r>
            <a:r>
              <a:rPr lang="cs-CZ" sz="4000" dirty="0" smtClean="0">
                <a:solidFill>
                  <a:srgbClr val="FF0000"/>
                </a:solidFill>
              </a:rPr>
              <a:t>    BOD VARU – 100°C</a:t>
            </a:r>
          </a:p>
          <a:p>
            <a:pPr marL="0" indent="0" algn="ctr">
              <a:buNone/>
            </a:pPr>
            <a:endParaRPr lang="cs-CZ" sz="4000" dirty="0" smtClean="0"/>
          </a:p>
          <a:p>
            <a:pPr>
              <a:buFont typeface="Wingdings" pitchFamily="2" charset="2"/>
              <a:buChar char="q"/>
            </a:pPr>
            <a:r>
              <a:rPr lang="cs-CZ" sz="4000" b="1" i="1" dirty="0" smtClean="0"/>
              <a:t> tuhnutí </a:t>
            </a:r>
            <a:r>
              <a:rPr lang="cs-CZ" sz="4000" dirty="0" smtClean="0"/>
              <a:t>– voda se mění v led</a:t>
            </a:r>
          </a:p>
          <a:p>
            <a:pPr marL="0" indent="0">
              <a:buNone/>
            </a:pPr>
            <a:r>
              <a:rPr lang="cs-CZ" sz="4000" dirty="0" smtClean="0"/>
              <a:t>     </a:t>
            </a:r>
            <a:r>
              <a:rPr lang="cs-CZ" sz="4000" dirty="0" smtClean="0">
                <a:solidFill>
                  <a:srgbClr val="FF0000"/>
                </a:solidFill>
              </a:rPr>
              <a:t>BOD MRAZU – 0°C</a:t>
            </a:r>
          </a:p>
          <a:p>
            <a:pPr algn="ctr">
              <a:buFont typeface="Wingdings" pitchFamily="2" charset="2"/>
              <a:buChar char="q"/>
            </a:pPr>
            <a:endParaRPr lang="cs-CZ" sz="4000" dirty="0"/>
          </a:p>
        </p:txBody>
      </p:sp>
      <p:pic>
        <p:nvPicPr>
          <p:cNvPr id="1026" name="Picture 2" descr="C:\Users\Škola\AppData\Local\Microsoft\Windows\Temporary Internet Files\Content.IE5\VAIW5MVP\MC90025162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80136" y="2150677"/>
            <a:ext cx="1619402" cy="1810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Škola\AppData\Local\Microsoft\Windows\Temporary Internet Files\Content.IE5\O65REJSZ\MP90042521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27973" y="4581128"/>
            <a:ext cx="2123728" cy="21398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601816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Změny skupenství vody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Font typeface="Wingdings" pitchFamily="2" charset="2"/>
              <a:buChar char="q"/>
            </a:pPr>
            <a:r>
              <a:rPr lang="cs-CZ" sz="4000" b="1" i="1" dirty="0" smtClean="0"/>
              <a:t> tání </a:t>
            </a:r>
            <a:r>
              <a:rPr lang="cs-CZ" sz="4000" dirty="0" smtClean="0"/>
              <a:t>– led se mění ve vodu</a:t>
            </a:r>
          </a:p>
          <a:p>
            <a:pPr marL="0" indent="0" algn="ctr">
              <a:buNone/>
            </a:pPr>
            <a:r>
              <a:rPr lang="cs-CZ" sz="4000" dirty="0">
                <a:solidFill>
                  <a:srgbClr val="FF0000"/>
                </a:solidFill>
              </a:rPr>
              <a:t> </a:t>
            </a:r>
            <a:r>
              <a:rPr lang="cs-CZ" sz="4000" dirty="0" smtClean="0">
                <a:solidFill>
                  <a:srgbClr val="FF0000"/>
                </a:solidFill>
              </a:rPr>
              <a:t>    teploty musí vystoupit nad 0°C</a:t>
            </a:r>
            <a:endParaRPr lang="cs-CZ" sz="4000" dirty="0">
              <a:solidFill>
                <a:srgbClr val="FF0000"/>
              </a:solidFill>
            </a:endParaRPr>
          </a:p>
        </p:txBody>
      </p:sp>
      <p:pic>
        <p:nvPicPr>
          <p:cNvPr id="2050" name="Picture 2" descr="C:\Users\Škola\AppData\Local\Microsoft\Windows\Temporary Internet Files\Content.IE5\VAIW5MVP\MP900425324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3212976"/>
            <a:ext cx="5112568" cy="30963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533758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Kde všude je voda?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dirty="0" smtClean="0"/>
              <a:t> v mořích a oceánech – slaná voda</a:t>
            </a:r>
          </a:p>
          <a:p>
            <a:pPr marL="0" indent="0">
              <a:buNone/>
            </a:pPr>
            <a:endParaRPr lang="cs-CZ" dirty="0" smtClean="0"/>
          </a:p>
          <a:p>
            <a:pPr>
              <a:buFont typeface="Wingdings" pitchFamily="2" charset="2"/>
              <a:buChar char="q"/>
            </a:pPr>
            <a:endParaRPr lang="cs-CZ" dirty="0"/>
          </a:p>
          <a:p>
            <a:pPr>
              <a:buFont typeface="Wingdings" pitchFamily="2" charset="2"/>
              <a:buChar char="q"/>
            </a:pPr>
            <a:endParaRPr lang="cs-CZ" dirty="0" smtClean="0"/>
          </a:p>
          <a:p>
            <a:pPr>
              <a:buFont typeface="Wingdings" pitchFamily="2" charset="2"/>
              <a:buChar char="q"/>
            </a:pPr>
            <a:r>
              <a:rPr lang="cs-CZ" dirty="0"/>
              <a:t> </a:t>
            </a:r>
            <a:r>
              <a:rPr lang="cs-CZ" dirty="0" smtClean="0"/>
              <a:t>v řekách, jezerech…   -  sladká voda</a:t>
            </a:r>
          </a:p>
          <a:p>
            <a:pPr>
              <a:buFont typeface="Wingdings" pitchFamily="2" charset="2"/>
              <a:buChar char="q"/>
            </a:pPr>
            <a:endParaRPr lang="cs-CZ" dirty="0"/>
          </a:p>
          <a:p>
            <a:pPr>
              <a:buFont typeface="Wingdings" pitchFamily="2" charset="2"/>
              <a:buChar char="q"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>
              <a:buFont typeface="Wingdings" pitchFamily="2" charset="2"/>
              <a:buChar char="q"/>
            </a:pPr>
            <a:endParaRPr lang="cs-CZ" dirty="0"/>
          </a:p>
        </p:txBody>
      </p:sp>
      <p:pic>
        <p:nvPicPr>
          <p:cNvPr id="3075" name="Picture 3" descr="C:\Users\Škola\AppData\Local\Microsoft\Windows\Temporary Internet Files\Content.IE5\5LNEZCJ5\MP90043326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2348880"/>
            <a:ext cx="3168352" cy="1512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Škola\AppData\Local\Microsoft\Windows\Temporary Internet Files\Content.IE5\BRELIVD8\MP900201696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2348880"/>
            <a:ext cx="2840360" cy="15134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Škola\AppData\Local\Microsoft\Windows\Temporary Internet Files\Content.IE5\5LNEZCJ5\MP90040006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4674905"/>
            <a:ext cx="3168352" cy="14903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Users\Škola\AppData\Local\Microsoft\Windows\Temporary Internet Files\Content.IE5\7EJNI8KC\MP900438391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4674905"/>
            <a:ext cx="2840360" cy="14903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88223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Kde všude je voda?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sz="3600" dirty="0" smtClean="0"/>
              <a:t> v podzemí</a:t>
            </a:r>
          </a:p>
          <a:p>
            <a:pPr>
              <a:buFont typeface="Wingdings" pitchFamily="2" charset="2"/>
              <a:buChar char="q"/>
            </a:pPr>
            <a:r>
              <a:rPr lang="cs-CZ" sz="3600" dirty="0" smtClean="0"/>
              <a:t> v půdě</a:t>
            </a:r>
          </a:p>
          <a:p>
            <a:pPr>
              <a:buFont typeface="Wingdings" pitchFamily="2" charset="2"/>
              <a:buChar char="q"/>
            </a:pPr>
            <a:r>
              <a:rPr lang="cs-CZ" sz="3600" dirty="0" smtClean="0"/>
              <a:t> ve vzduchu</a:t>
            </a:r>
          </a:p>
          <a:p>
            <a:pPr>
              <a:buFont typeface="Wingdings" pitchFamily="2" charset="2"/>
              <a:buChar char="q"/>
            </a:pPr>
            <a:r>
              <a:rPr lang="cs-CZ" sz="3600" dirty="0"/>
              <a:t> </a:t>
            </a:r>
            <a:r>
              <a:rPr lang="cs-CZ" sz="3600" dirty="0" smtClean="0"/>
              <a:t>v tělech rostlin a živočichů (v buňkách, </a:t>
            </a:r>
          </a:p>
          <a:p>
            <a:pPr marL="0" indent="0">
              <a:buNone/>
            </a:pPr>
            <a:r>
              <a:rPr lang="cs-CZ" sz="3600" dirty="0"/>
              <a:t> </a:t>
            </a:r>
            <a:r>
              <a:rPr lang="cs-CZ" sz="3600" dirty="0" smtClean="0"/>
              <a:t>    v krvi)</a:t>
            </a:r>
          </a:p>
          <a:p>
            <a:pPr marL="0" indent="0">
              <a:buNone/>
            </a:pPr>
            <a:endParaRPr lang="cs-CZ" sz="3600" dirty="0" smtClean="0"/>
          </a:p>
          <a:p>
            <a:pPr marL="0" indent="0">
              <a:buNone/>
            </a:pPr>
            <a:endParaRPr lang="cs-CZ" sz="4000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5122" name="Picture 2" descr="C:\Users\Škola\AppData\Local\Microsoft\Windows\Temporary Internet Files\Content.IE5\FA9UMKU3\MP900390208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4293096"/>
            <a:ext cx="2664296" cy="17086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Users\Škola\AppData\Local\Microsoft\Windows\Temporary Internet Files\Content.IE5\Q39Z02LG\MP900390235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4293096"/>
            <a:ext cx="2718409" cy="17086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Škola\AppData\Local\Microsoft\Windows\Temporary Internet Files\Content.IE5\NZ7JT85G\MC90042590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1544750"/>
            <a:ext cx="1619250" cy="1838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960070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Oběh vody v přírodě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4000" dirty="0" smtClean="0"/>
              <a:t> voda v přírodě obíhá</a:t>
            </a:r>
            <a:endParaRPr lang="cs-CZ" sz="4000" dirty="0"/>
          </a:p>
        </p:txBody>
      </p:sp>
      <p:sp>
        <p:nvSpPr>
          <p:cNvPr id="10" name="Obdélník 9"/>
          <p:cNvSpPr/>
          <p:nvPr/>
        </p:nvSpPr>
        <p:spPr>
          <a:xfrm>
            <a:off x="2286000" y="-14206597"/>
            <a:ext cx="4572000" cy="646330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err="1"/>
              <a:t>data:image</a:t>
            </a:r>
            <a:r>
              <a:rPr lang="cs-CZ" dirty="0"/>
              <a:t>/jpeg;base64,/9j/4AAQSkZJRgABAQAAAQABAAD/2wCEAAMCAgMCAgMDAgMDAwMDBAcFBAQEBAkGBwUHCgkLCwoJCgoMDREODAwQDAoKDhQPEBESExMTCw4UFhQSFhESExIBAwMDBAQECAUFCBIMCgwSEhISEhISEhISEhISEhISEhISEhISEhISEhISEhISEhISEhISEhISEhISEhISEhISEv/</a:t>
            </a:r>
            <a:r>
              <a:rPr lang="cs-CZ" dirty="0" err="1"/>
              <a:t>AABEIAFoAeAMBIgACEQEDEQH</a:t>
            </a:r>
            <a:r>
              <a:rPr lang="cs-CZ" dirty="0"/>
              <a:t>/</a:t>
            </a:r>
            <a:r>
              <a:rPr lang="cs-CZ" dirty="0" err="1"/>
              <a:t>xAAdAAABBAMBAQAAAAAAAAAAAAAABgcICQMEBQEC</a:t>
            </a:r>
            <a:r>
              <a:rPr lang="cs-CZ" dirty="0"/>
              <a:t>/8QARBAAAQMDAQQFCAcECgMAAAAAAQIDBAAFEQYHEiExEyJBUYEIFCNhcZWh1AkZMlWRsdEVUmJyJUNERVNzk6KkwRYkQv/</a:t>
            </a:r>
            <a:r>
              <a:rPr lang="cs-CZ" dirty="0" err="1"/>
              <a:t>EABwBAAEFAQEBAAAAAAAAAAAAAAADBAUGBwECCP</a:t>
            </a:r>
            <a:r>
              <a:rPr lang="cs-CZ" dirty="0"/>
              <a:t>/EADYRAAEDAgMFAwwBBQAAAAAAAAECAxEABAUSIQYxQVGRYXGBBxMUFRYiI6GxwdHw4UJjcrLx/9oADAMBAAIRAxEAPwCqqirO5H0Yeythor/b+v8AgO24RMD/AItI+4eQFsjtUbzu7ao1pboXThhLzs2MveWeQATF5eunjti60JXAqHtcctblWVqSe6q9KKsfhfRu7LpjiwzrDUryGm99wtXCMShOMg4824iti1/RvbK5N0bhTr1r9ovD0bqLlDKXPZ/6tJItyswCKcv4ghhOZaVR3VWxRVsEb6JbZW+ATqHaJ4XCH8rX299ElsqbGRqHaL43CH8pSvoLsxpUd7TWHM9Kqcoq06V9FZssjk/0/tC4d9wh/K1pK+i82WD</a:t>
            </a:r>
            <a:r>
              <a:rPr lang="cs-CZ" dirty="0" smtClean="0"/>
              <a:t>+/==</a:t>
            </a:r>
            <a:endParaRPr lang="cs-CZ" dirty="0"/>
          </a:p>
        </p:txBody>
      </p:sp>
      <p:pic>
        <p:nvPicPr>
          <p:cNvPr id="1028" name="Picture 4" descr="C:\Users\Škola\AppData\Local\Microsoft\Windows\Temporary Internet Files\Content.IE5\VAIW5MVP\MC900278850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67644" y="2852936"/>
            <a:ext cx="6408712" cy="33843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953111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Význam vody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dirty="0" smtClean="0"/>
              <a:t> součást výživy živočichů a rostlin</a:t>
            </a:r>
          </a:p>
          <a:p>
            <a:pPr>
              <a:buFont typeface="Wingdings" pitchFamily="2" charset="2"/>
              <a:buChar char="q"/>
            </a:pPr>
            <a:r>
              <a:rPr lang="cs-CZ" dirty="0"/>
              <a:t> </a:t>
            </a:r>
            <a:r>
              <a:rPr lang="cs-CZ" dirty="0" smtClean="0"/>
              <a:t>rozpouští některé látky – sůl cukr</a:t>
            </a:r>
          </a:p>
          <a:p>
            <a:pPr>
              <a:buFont typeface="Wingdings" pitchFamily="2" charset="2"/>
              <a:buChar char="q"/>
            </a:pPr>
            <a:r>
              <a:rPr lang="cs-CZ" dirty="0"/>
              <a:t> </a:t>
            </a:r>
            <a:r>
              <a:rPr lang="cs-CZ" dirty="0" smtClean="0"/>
              <a:t>hasí, ochlazuje, slouží k hygieně</a:t>
            </a:r>
            <a:endParaRPr lang="cs-CZ" dirty="0"/>
          </a:p>
        </p:txBody>
      </p:sp>
      <p:pic>
        <p:nvPicPr>
          <p:cNvPr id="6147" name="Picture 3" descr="C:\Users\Škola\AppData\Local\Microsoft\Windows\Temporary Internet Files\Content.IE5\7EJNI8KC\MP90040733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3717032"/>
            <a:ext cx="2376264" cy="2425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C:\Users\Škola\AppData\Local\Microsoft\Windows\Temporary Internet Files\Content.IE5\FA9UMKU3\MP90040712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3717032"/>
            <a:ext cx="2304256" cy="2425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9" name="Picture 5" descr="C:\Users\Škola\AppData\Local\Microsoft\Windows\Temporary Internet Files\Content.IE5\7EJNI8KC\MP900337322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3717033"/>
            <a:ext cx="2448272" cy="2425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383144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Význam vody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dirty="0" smtClean="0"/>
              <a:t> slouží k dopravě osob, nákladů</a:t>
            </a:r>
          </a:p>
          <a:p>
            <a:pPr>
              <a:buFont typeface="Wingdings" pitchFamily="2" charset="2"/>
              <a:buChar char="q"/>
            </a:pPr>
            <a:endParaRPr lang="cs-CZ" dirty="0"/>
          </a:p>
          <a:p>
            <a:pPr>
              <a:buFont typeface="Wingdings" pitchFamily="2" charset="2"/>
              <a:buChar char="q"/>
            </a:pPr>
            <a:endParaRPr lang="cs-CZ" dirty="0" smtClean="0"/>
          </a:p>
          <a:p>
            <a:pPr>
              <a:buFont typeface="Wingdings" pitchFamily="2" charset="2"/>
              <a:buChar char="q"/>
            </a:pPr>
            <a:endParaRPr lang="cs-CZ" dirty="0"/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 slouží k výrobě elektrické energie</a:t>
            </a:r>
            <a:endParaRPr lang="cs-CZ" dirty="0"/>
          </a:p>
        </p:txBody>
      </p:sp>
      <p:pic>
        <p:nvPicPr>
          <p:cNvPr id="7172" name="Picture 4" descr="C:\Users\Škola\AppData\Local\Microsoft\Windows\Temporary Internet Files\Content.IE5\7EJNI8KC\MP90039952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2219083"/>
            <a:ext cx="2592288" cy="15699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6" name="Picture 8" descr="C:\Users\Škola\AppData\Local\Microsoft\Windows\Temporary Internet Files\Content.IE5\Q39Z02LG\MP90040659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4520449"/>
            <a:ext cx="2592288" cy="1872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8" name="Picture 10" descr="C:\Users\Škola\AppData\Local\Microsoft\Windows\Temporary Internet Files\Content.IE5\FA9UMKU3\MP900406550[2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4526664"/>
            <a:ext cx="2880320" cy="18659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9" name="Picture 11" descr="C:\Users\Škola\AppData\Local\Microsoft\Windows\Temporary Internet Files\Content.IE5\QC6WYFF9\MP900182651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2219082"/>
            <a:ext cx="2880320" cy="15699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275250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Význam vody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700808"/>
            <a:ext cx="8229600" cy="4608511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3600" dirty="0" smtClean="0"/>
              <a:t> slouží k rekreaci a sportu</a:t>
            </a:r>
            <a:endParaRPr lang="cs-CZ" sz="3600" dirty="0"/>
          </a:p>
        </p:txBody>
      </p:sp>
      <p:pic>
        <p:nvPicPr>
          <p:cNvPr id="8195" name="Picture 3" descr="C:\Users\Škola\AppData\Local\Microsoft\Windows\Temporary Internet Files\Content.IE5\7EJNI8KC\MP90043069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3284984"/>
            <a:ext cx="2232248" cy="2520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8" name="Picture 6" descr="C:\Users\Škola\AppData\Local\Microsoft\Windows\Temporary Internet Files\Content.IE5\7EJNI8KC\MP90043852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3284983"/>
            <a:ext cx="2376264" cy="25202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9" name="Picture 7" descr="C:\Users\Škola\AppData\Local\Microsoft\Windows\Temporary Internet Files\Content.IE5\FA9UMKU3\MP90042297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30699" y="3284984"/>
            <a:ext cx="2385717" cy="25202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066981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Význam vody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dirty="0" smtClean="0"/>
              <a:t> minerální voda – voda s rozpuštěnými minerálními látkami</a:t>
            </a:r>
          </a:p>
          <a:p>
            <a:pPr>
              <a:buFont typeface="Wingdings" pitchFamily="2" charset="2"/>
              <a:buChar char="q"/>
            </a:pPr>
            <a:r>
              <a:rPr lang="cs-CZ" dirty="0"/>
              <a:t> </a:t>
            </a:r>
            <a:r>
              <a:rPr lang="cs-CZ" dirty="0" smtClean="0"/>
              <a:t>má léčebné účinky</a:t>
            </a:r>
            <a:endParaRPr lang="cs-CZ" dirty="0"/>
          </a:p>
        </p:txBody>
      </p:sp>
      <p:pic>
        <p:nvPicPr>
          <p:cNvPr id="9218" name="Picture 2" descr="C:\Users\Škola\AppData\Local\Microsoft\Windows\Temporary Internet Files\Content.IE5\FA9UMKU3\MP90043888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3573016"/>
            <a:ext cx="2304256" cy="2185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9" name="Picture 3" descr="C:\Users\Škola\AppData\Local\Microsoft\Windows\Temporary Internet Files\Content.IE5\FA9UMKU3\MP90043166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3573016"/>
            <a:ext cx="2232248" cy="2185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3" name="Picture 7" descr="C:\Users\Škola\AppData\Local\Microsoft\Windows\Temporary Internet Files\Content.IE5\FA9UMKU3\MC90019240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3579409"/>
            <a:ext cx="2232248" cy="2185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879647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Znečištění vody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Vodu znečišťují</a:t>
            </a:r>
          </a:p>
          <a:p>
            <a:pPr>
              <a:buFont typeface="Wingdings" pitchFamily="2" charset="2"/>
              <a:buChar char="q"/>
            </a:pPr>
            <a:r>
              <a:rPr lang="cs-CZ" dirty="0"/>
              <a:t> </a:t>
            </a:r>
            <a:r>
              <a:rPr lang="cs-CZ" dirty="0" smtClean="0"/>
              <a:t>hnojiva</a:t>
            </a:r>
          </a:p>
          <a:p>
            <a:pPr>
              <a:buFont typeface="Wingdings" pitchFamily="2" charset="2"/>
              <a:buChar char="q"/>
            </a:pPr>
            <a:r>
              <a:rPr lang="cs-CZ" dirty="0"/>
              <a:t> </a:t>
            </a:r>
            <a:r>
              <a:rPr lang="cs-CZ" dirty="0" smtClean="0"/>
              <a:t>ropné látky</a:t>
            </a:r>
          </a:p>
          <a:p>
            <a:pPr>
              <a:buFont typeface="Wingdings" pitchFamily="2" charset="2"/>
              <a:buChar char="q"/>
            </a:pPr>
            <a:r>
              <a:rPr lang="cs-CZ" dirty="0"/>
              <a:t> </a:t>
            </a:r>
            <a:r>
              <a:rPr lang="cs-CZ" dirty="0" smtClean="0"/>
              <a:t>chemikálie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4400" dirty="0" smtClean="0">
                <a:solidFill>
                  <a:srgbClr val="C00000"/>
                </a:solidFill>
              </a:rPr>
              <a:t>Čistotu vody musíme chránit!!!</a:t>
            </a:r>
            <a:endParaRPr lang="cs-CZ" sz="4400" dirty="0">
              <a:solidFill>
                <a:srgbClr val="C00000"/>
              </a:solidFill>
            </a:endParaRPr>
          </a:p>
        </p:txBody>
      </p:sp>
      <p:pic>
        <p:nvPicPr>
          <p:cNvPr id="10242" name="Picture 2" descr="C:\Users\Škola\AppData\Local\Microsoft\Windows\Temporary Internet Files\Content.IE5\QC6WYFF9\MC90003019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1917421"/>
            <a:ext cx="1863547" cy="18635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7" name="Picture 7" descr="C:\Users\Škola\AppData\Local\Microsoft\Windows\Temporary Internet Files\Content.IE5\7EJNI8KC\MC90003019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1313002"/>
            <a:ext cx="1593799" cy="12088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8" name="Picture 8" descr="C:\Users\Škola\AppData\Local\Microsoft\Windows\Temporary Internet Files\Content.IE5\7EJNI8KC\MP900289029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1070" y="2931604"/>
            <a:ext cx="2764904" cy="18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685941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Autor: Mgr. Zuzana Chloubová</a:t>
            </a:r>
          </a:p>
          <a:p>
            <a:pPr marL="0" indent="0">
              <a:buNone/>
            </a:pPr>
            <a:r>
              <a:rPr lang="cs-CZ" dirty="0" smtClean="0"/>
              <a:t>Vytvořeno v programu PowerPoint.</a:t>
            </a:r>
          </a:p>
          <a:p>
            <a:pPr marL="0" indent="0">
              <a:buNone/>
            </a:pPr>
            <a:r>
              <a:rPr lang="cs-CZ" dirty="0" smtClean="0"/>
              <a:t>ilustrace.www.office.microsoft.com</a:t>
            </a:r>
            <a:endParaRPr lang="cs-CZ" dirty="0"/>
          </a:p>
        </p:txBody>
      </p:sp>
      <p:pic>
        <p:nvPicPr>
          <p:cNvPr id="6" name="Obrázek 5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09811" y="4149080"/>
            <a:ext cx="4524375" cy="173355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1971482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261</TotalTime>
  <Words>370</Words>
  <Application>Microsoft Office PowerPoint</Application>
  <PresentationFormat>Předvádění na obrazovce (4:3)</PresentationFormat>
  <Paragraphs>81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systému Office</vt:lpstr>
      <vt:lpstr>Prezentace aplikace PowerPoint</vt:lpstr>
      <vt:lpstr>Anotace:</vt:lpstr>
      <vt:lpstr>VODA</vt:lpstr>
      <vt:lpstr>Podoby vody</vt:lpstr>
      <vt:lpstr>Změny skupenství vody</vt:lpstr>
      <vt:lpstr>Změny skupenství vody</vt:lpstr>
      <vt:lpstr>Kde všude je voda?</vt:lpstr>
      <vt:lpstr>Kde všude je voda?</vt:lpstr>
      <vt:lpstr>Oběh vody v přírodě</vt:lpstr>
      <vt:lpstr>Význam vody</vt:lpstr>
      <vt:lpstr>Význam vody</vt:lpstr>
      <vt:lpstr>Význam vody</vt:lpstr>
      <vt:lpstr>Význam vody</vt:lpstr>
      <vt:lpstr>Znečištění vody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VODA</dc:title>
  <dc:creator>Zuzana Chloubová</dc:creator>
  <cp:lastModifiedBy>Zuzana Chloubová</cp:lastModifiedBy>
  <cp:revision>27</cp:revision>
  <dcterms:created xsi:type="dcterms:W3CDTF">2012-01-21T16:06:22Z</dcterms:created>
  <dcterms:modified xsi:type="dcterms:W3CDTF">2012-02-26T15:47:24Z</dcterms:modified>
</cp:coreProperties>
</file>