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9" r:id="rId2"/>
    <p:sldId id="290" r:id="rId3"/>
    <p:sldId id="258" r:id="rId4"/>
    <p:sldId id="257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88" r:id="rId17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DA6DB5-2F13-4282-871F-37DE51DF3B9A}" type="datetimeFigureOut">
              <a:rPr lang="cs-CZ" smtClean="0"/>
              <a:pPr/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FCA36E-8D85-4010-BC1B-565D4492F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DF0E0-5DEB-4B4E-A0AA-7058BD14A8C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0D8674-7FF9-40B9-9956-72B2ABBACD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80981-8CD7-4F9F-A3D7-090A80E31EED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8D48CA-B1C0-40C5-A62E-8D1EB4042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A3AED-EF15-4A42-8006-7A43EFBE015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EDB733-4E73-4CAF-8F81-729037EBA9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21F6C1-8A81-4B6B-B91B-6F53A3A52E3D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BC1025-C97A-4C3D-AAE3-A520C8CE4A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72EDFF-CF1E-4814-A31C-A6FC36A311E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1181B-6ADA-485E-A1AB-A038F1EE7B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5B92A-5D55-4FC4-AF6F-01274812263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1C667-73F2-458C-AF8B-902A5E5EC0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EA48E7-3077-4AC9-98E0-949C309982F5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46313-33ED-44A0-B88B-27653510EF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3B839-45DB-4F61-81B9-535B10FF50F3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9CCFA-256E-458E-9AE7-CE913A955B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A59837-0F98-476D-BB2A-36C2E7836CB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D6431-0831-4098-9CC7-CC5B6CFE9C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E7072-B138-4EBA-8CC5-C2571668E479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3A051-BFD8-44B9-BB61-7DA1C50534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D180F-4E98-443D-AE5F-C411D4368FBF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BBB3E1-B4E8-4A4F-BC4D-FC2AF66D1C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F1B294C-1B99-4E59-8CFF-8F0F9CB232A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F2CB0DF-F2A7-46A4-BF71-2D831FDC58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VY_52_INOVACE_01_OPAKOVÁNÍ </a:t>
                      </a:r>
                      <a:r>
                        <a:rPr lang="cs-CZ" sz="1800" dirty="0" smtClean="0"/>
                        <a:t>ZNALOSTÍ 8. TŘÍDY (1.ČÁST)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OP</a:t>
                      </a:r>
                      <a:r>
                        <a:rPr lang="cs-CZ" sz="1800" dirty="0" smtClean="0"/>
                        <a:t>AKOVÁNÍ ZNALOSTÍ 8. TŘÍDY (1.ČÁST)</a:t>
                      </a:r>
                      <a:endParaRPr lang="cs-CZ" sz="20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Obsahem jsou otázky, pro zopakování znalostí z 8. třídy základní školy. Každá otázka má vypracovanou odpověď.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9.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620688"/>
            <a:ext cx="7772400" cy="1326034"/>
          </a:xfrm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Chemie pro 9. třídy ZŠ</a:t>
            </a:r>
          </a:p>
        </p:txBody>
      </p:sp>
      <p:pic>
        <p:nvPicPr>
          <p:cNvPr id="2053" name="Picture 5" descr="http://www.falkenrealschule.de/uploads/pics/Chemi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204864"/>
            <a:ext cx="2952328" cy="2931897"/>
          </a:xfrm>
          <a:prstGeom prst="rect">
            <a:avLst/>
          </a:prstGeom>
          <a:noFill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5301208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Opakování znalostí 8. třídy – 1.část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514350" indent="-514350" eaLnBrk="1" hangingPunct="1">
              <a:buFont typeface="Arial" charset="0"/>
              <a:buAutoNum type="arabicPeriod"/>
            </a:pPr>
            <a:endParaRPr lang="cs-CZ" sz="2400" b="1" u="sng" dirty="0" smtClean="0"/>
          </a:p>
          <a:p>
            <a:pPr marL="514350" indent="-514350" eaLnBrk="1" hangingPunct="1">
              <a:buFont typeface="Arial" charset="0"/>
              <a:buAutoNum type="arabicPeriod"/>
            </a:pPr>
            <a:r>
              <a:rPr lang="cs-CZ" sz="2400" b="1" u="sng" dirty="0" smtClean="0"/>
              <a:t>Na které základní dvě složky dělíme látky?</a:t>
            </a:r>
          </a:p>
          <a:p>
            <a:pPr marL="514350" indent="-514350" eaLnBrk="1" hangingPunct="1">
              <a:buFont typeface="Arial" charset="0"/>
              <a:buAutoNum type="arabicPeriod"/>
            </a:pPr>
            <a:endParaRPr lang="cs-CZ" sz="2400" b="1" u="sng" dirty="0" smtClean="0"/>
          </a:p>
          <a:p>
            <a:pPr marL="514350" indent="-514350" eaLnBrk="1" hangingPunct="1">
              <a:buFontTx/>
              <a:buChar char="-"/>
            </a:pPr>
            <a:r>
              <a:rPr lang="cs-CZ" sz="2400" b="1" dirty="0" smtClean="0"/>
              <a:t>chemicky čisté látky </a:t>
            </a:r>
            <a:r>
              <a:rPr lang="cs-CZ" sz="2400" dirty="0" smtClean="0"/>
              <a:t>(chemické prvky, sloučeniny)</a:t>
            </a:r>
          </a:p>
          <a:p>
            <a:pPr marL="514350" indent="-514350" eaLnBrk="1" hangingPunct="1">
              <a:buFontTx/>
              <a:buChar char="-"/>
            </a:pPr>
            <a:endParaRPr lang="cs-CZ" sz="2400" dirty="0" smtClean="0"/>
          </a:p>
          <a:p>
            <a:pPr marL="514350" indent="-514350" eaLnBrk="1" hangingPunct="1">
              <a:buFontTx/>
              <a:buChar char="-"/>
            </a:pPr>
            <a:r>
              <a:rPr lang="cs-CZ" sz="2400" b="1" dirty="0" smtClean="0"/>
              <a:t>směsi</a:t>
            </a:r>
            <a:r>
              <a:rPr lang="cs-CZ" sz="2400" dirty="0" smtClean="0"/>
              <a:t> (nafta, benzín, </a:t>
            </a:r>
            <a:r>
              <a:rPr lang="cs-CZ" sz="2400" dirty="0" err="1" smtClean="0"/>
              <a:t>coca</a:t>
            </a:r>
            <a:r>
              <a:rPr lang="cs-CZ" sz="2400" dirty="0" smtClean="0"/>
              <a:t> </a:t>
            </a:r>
            <a:r>
              <a:rPr lang="cs-CZ" sz="2400" dirty="0" err="1" smtClean="0"/>
              <a:t>cola</a:t>
            </a:r>
            <a:r>
              <a:rPr lang="cs-CZ" sz="2400" dirty="0" smtClean="0"/>
              <a:t>, hamburger, chlorid sodný ve vodě, písek, žula atd.)</a:t>
            </a:r>
          </a:p>
          <a:p>
            <a:pPr marL="514350" indent="-514350" eaLnBrk="1" hangingPunct="1">
              <a:buFontTx/>
              <a:buChar char="-"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619283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>
            <a:normAutofit fontScale="70000" lnSpcReduction="20000"/>
          </a:bodyPr>
          <a:lstStyle/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900" b="1" u="sng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900" b="1" u="sng" dirty="0" smtClean="0"/>
              <a:t>2. Jaké známe směsi?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u="sng" dirty="0" smtClean="0"/>
          </a:p>
          <a:p>
            <a:pPr marL="514350" indent="-5143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900" b="1" dirty="0" smtClean="0">
                <a:solidFill>
                  <a:srgbClr val="C00000"/>
                </a:solidFill>
              </a:rPr>
              <a:t>homogenní</a:t>
            </a:r>
            <a:r>
              <a:rPr lang="cs-CZ" sz="2900" dirty="0" smtClean="0"/>
              <a:t> (stejnorodé) – látky, </a:t>
            </a:r>
            <a:r>
              <a:rPr lang="cs-CZ" sz="2900" dirty="0" err="1" smtClean="0"/>
              <a:t>kt</a:t>
            </a:r>
            <a:r>
              <a:rPr lang="cs-CZ" sz="2900" dirty="0" smtClean="0"/>
              <a:t>. nerozeznáme pouhým okem ani lupou či mikroskopem (</a:t>
            </a:r>
            <a:r>
              <a:rPr lang="cs-CZ" sz="2900" dirty="0" err="1" smtClean="0"/>
              <a:t>NaCl</a:t>
            </a:r>
            <a:r>
              <a:rPr lang="cs-CZ" sz="2900" dirty="0" smtClean="0"/>
              <a:t> ve vodě, alkoholické nápoje, moč či sklo)</a:t>
            </a:r>
          </a:p>
          <a:p>
            <a:pPr marL="514350" indent="-514350" eaLnBrk="1" fontAlgn="auto" hangingPunct="1">
              <a:spcAft>
                <a:spcPts val="0"/>
              </a:spcAft>
              <a:buFontTx/>
              <a:buChar char="-"/>
              <a:defRPr/>
            </a:pPr>
            <a:endParaRPr lang="cs-CZ" sz="2900" dirty="0" smtClean="0"/>
          </a:p>
          <a:p>
            <a:pPr marL="514350" indent="-514350" eaLnBrk="1" fontAlgn="auto" hangingPunct="1">
              <a:spcAft>
                <a:spcPts val="0"/>
              </a:spcAft>
              <a:buFontTx/>
              <a:buChar char="-"/>
              <a:defRPr/>
            </a:pPr>
            <a:r>
              <a:rPr lang="cs-CZ" sz="2900" b="1" dirty="0" smtClean="0">
                <a:solidFill>
                  <a:srgbClr val="C00000"/>
                </a:solidFill>
              </a:rPr>
              <a:t>heterogenní</a:t>
            </a:r>
            <a:r>
              <a:rPr lang="cs-CZ" sz="2900" dirty="0" smtClean="0"/>
              <a:t> (různorodé) - ve směsi je možné rozlišit jednotlivé složky, buď pouhým okem a nebo mikroskopem. Patří sem suspenze, emulze, pěna a aerosol. (hamburger, žula, pivní pěna, krev)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i="1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i="1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i="1" dirty="0" smtClean="0"/>
              <a:t>Suspenze</a:t>
            </a:r>
            <a:r>
              <a:rPr lang="cs-CZ" sz="2400" dirty="0" smtClean="0"/>
              <a:t> - směs nerozpuštěné pevné látky rozptýlené v kapalině 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(písek ve vodě, džus s vlákninou)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i="1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i="1" dirty="0" smtClean="0"/>
              <a:t>Emulze</a:t>
            </a:r>
            <a:r>
              <a:rPr lang="cs-CZ" sz="2400" dirty="0" smtClean="0"/>
              <a:t> - směs nerozpuštěné kapaliny rozptýlené v jiné kapalině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(olej ve vodě, šampóny, krémy)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i="1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i="1" dirty="0" smtClean="0"/>
              <a:t>Aerosol</a:t>
            </a:r>
            <a:r>
              <a:rPr lang="cs-CZ" sz="2400" dirty="0" smtClean="0"/>
              <a:t> - směs kapalné (mlha) nebo pevné látky (dým) rozptýlené v 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plynné látce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514350" indent="-51435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i="1" dirty="0" smtClean="0"/>
              <a:t>Pěna</a:t>
            </a:r>
            <a:r>
              <a:rPr lang="cs-CZ" sz="2400" dirty="0" smtClean="0"/>
              <a:t> - rozptyl bublinek plynu v kapalině – pivní pěna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3. Jak dělíme látky dle skupenství?</a:t>
            </a:r>
          </a:p>
          <a:p>
            <a:pPr eaLnBrk="1" hangingPunct="1">
              <a:buFont typeface="Arial" charset="0"/>
              <a:buNone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Plynné </a:t>
            </a:r>
            <a:r>
              <a:rPr lang="cs-CZ" sz="2400" dirty="0" smtClean="0"/>
              <a:t>(vzduch, kyslík) - částice daleko od sebe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Kapalné </a:t>
            </a:r>
            <a:r>
              <a:rPr lang="cs-CZ" sz="2400" dirty="0" smtClean="0"/>
              <a:t>(voda, roztok)  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Pevné </a:t>
            </a:r>
            <a:r>
              <a:rPr lang="cs-CZ" sz="2400" dirty="0" smtClean="0"/>
              <a:t>(kámen, kovy) – částice blízko u sebe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Plazma</a:t>
            </a:r>
            <a:r>
              <a:rPr lang="cs-CZ" sz="2400" dirty="0" smtClean="0"/>
              <a:t> (tvoří oheň, polární záři, vzniká při blesku)</a:t>
            </a:r>
          </a:p>
          <a:p>
            <a:pPr eaLnBrk="1" hangingPunct="1">
              <a:buFontTx/>
              <a:buChar char="-"/>
            </a:pPr>
            <a:endParaRPr lang="cs-CZ" sz="2400" b="1" dirty="0" smtClean="0">
              <a:solidFill>
                <a:srgbClr val="C00000"/>
              </a:solidFill>
            </a:endParaRPr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  <p:pic>
        <p:nvPicPr>
          <p:cNvPr id="5128" name="Picture 8" descr="uspořádání částic v plyn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437112"/>
            <a:ext cx="1905000" cy="1333501"/>
          </a:xfrm>
          <a:prstGeom prst="rect">
            <a:avLst/>
          </a:prstGeom>
          <a:noFill/>
        </p:spPr>
      </p:pic>
      <p:pic>
        <p:nvPicPr>
          <p:cNvPr id="5130" name="Picture 10" descr="uspořádání částic v kapalině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4365104"/>
            <a:ext cx="1905000" cy="1333501"/>
          </a:xfrm>
          <a:prstGeom prst="rect">
            <a:avLst/>
          </a:prstGeom>
          <a:noFill/>
        </p:spPr>
      </p:pic>
      <p:pic>
        <p:nvPicPr>
          <p:cNvPr id="5132" name="Picture 12" descr="uspořádání částic v pevné látkc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4293096"/>
            <a:ext cx="1905000" cy="1333501"/>
          </a:xfrm>
          <a:prstGeom prst="rect">
            <a:avLst/>
          </a:prstGeom>
          <a:noFill/>
        </p:spPr>
      </p:pic>
      <p:pic>
        <p:nvPicPr>
          <p:cNvPr id="5134" name="Picture 14" descr="Slunc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980728"/>
            <a:ext cx="1728192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495801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4. Jak můžeme směsi oddělovat?</a:t>
            </a:r>
          </a:p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Usazovaní</a:t>
            </a:r>
            <a:r>
              <a:rPr lang="cs-CZ" sz="2400" dirty="0" smtClean="0"/>
              <a:t> (dekantace) – platí pro vzájemně nerozpouštěné l. – hlína ve vodě)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Filtrace</a:t>
            </a:r>
            <a:r>
              <a:rPr lang="cs-CZ" sz="2400" dirty="0" smtClean="0"/>
              <a:t> – oddělujeme pevné složky od kapalných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Krystalizace</a:t>
            </a:r>
            <a:r>
              <a:rPr lang="cs-CZ" sz="2400" dirty="0" smtClean="0"/>
              <a:t> – jenom u roztoků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Destilace</a:t>
            </a:r>
            <a:r>
              <a:rPr lang="cs-CZ" sz="2400" dirty="0" smtClean="0"/>
              <a:t> – pro látky kapalné s různými body teploty varu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Extrakce</a:t>
            </a:r>
            <a:r>
              <a:rPr lang="cs-CZ" sz="2400" dirty="0" smtClean="0"/>
              <a:t> - vyluhování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Chromatografie</a:t>
            </a:r>
            <a:r>
              <a:rPr lang="cs-CZ" sz="2400" dirty="0" smtClean="0"/>
              <a:t> – velmi používaná separační metoda, existuje řada druhů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5. Jaké druhy roztoků známe?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Nasycený</a:t>
            </a:r>
            <a:r>
              <a:rPr lang="cs-CZ" sz="2400" dirty="0" smtClean="0"/>
              <a:t> – roztok, ve </a:t>
            </a:r>
            <a:r>
              <a:rPr lang="cs-CZ" sz="2400" dirty="0" err="1" smtClean="0"/>
              <a:t>kt.se</a:t>
            </a:r>
            <a:r>
              <a:rPr lang="cs-CZ" sz="2400" dirty="0" smtClean="0"/>
              <a:t> už žádná látka nerozpustí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Nenasycený</a:t>
            </a:r>
            <a:r>
              <a:rPr lang="cs-CZ" sz="2400" dirty="0" smtClean="0"/>
              <a:t> – roztok, ve </a:t>
            </a:r>
            <a:r>
              <a:rPr lang="cs-CZ" sz="2400" dirty="0" err="1" smtClean="0"/>
              <a:t>kt.se</a:t>
            </a:r>
            <a:r>
              <a:rPr lang="cs-CZ" sz="2400" dirty="0" smtClean="0"/>
              <a:t> látka stále rozpouští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Přesycený</a:t>
            </a:r>
            <a:r>
              <a:rPr lang="cs-CZ" sz="2400" dirty="0" smtClean="0"/>
              <a:t> – roztok, ve </a:t>
            </a:r>
            <a:r>
              <a:rPr lang="cs-CZ" sz="2400" dirty="0" err="1" smtClean="0"/>
              <a:t>kt.se</a:t>
            </a:r>
            <a:r>
              <a:rPr lang="cs-CZ" sz="2400" dirty="0" smtClean="0"/>
              <a:t> už látka nemůže rozpustit a usazuje se na dně - může dojít až ke krystalizaci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88912"/>
            <a:ext cx="8229600" cy="6480447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6. Co je to atom a z čeho se skládá?</a:t>
            </a:r>
          </a:p>
          <a:p>
            <a:pPr eaLnBrk="1" hangingPunct="1">
              <a:buFont typeface="Arial" charset="0"/>
              <a:buNone/>
            </a:pPr>
            <a:endParaRPr lang="cs-CZ" sz="2000" b="1" dirty="0" smtClean="0"/>
          </a:p>
          <a:p>
            <a:pPr eaLnBrk="1" hangingPunct="1">
              <a:buFontTx/>
              <a:buChar char="-"/>
            </a:pPr>
            <a:r>
              <a:rPr lang="cs-CZ" sz="2000" dirty="0" smtClean="0"/>
              <a:t>základní stavení jednotka hmoty</a:t>
            </a:r>
          </a:p>
          <a:p>
            <a:pPr eaLnBrk="1" hangingPunct="1">
              <a:buFontTx/>
              <a:buChar char="-"/>
            </a:pPr>
            <a:r>
              <a:rPr lang="cs-CZ" sz="2000" dirty="0" smtClean="0"/>
              <a:t>velice malá částice (0,000 </a:t>
            </a:r>
            <a:r>
              <a:rPr lang="cs-CZ" sz="2000" dirty="0" err="1" smtClean="0"/>
              <a:t>000</a:t>
            </a:r>
            <a:r>
              <a:rPr lang="cs-CZ" sz="2000" dirty="0" smtClean="0"/>
              <a:t> </a:t>
            </a:r>
            <a:r>
              <a:rPr lang="cs-CZ" sz="2000" dirty="0" err="1" smtClean="0"/>
              <a:t>000</a:t>
            </a:r>
            <a:r>
              <a:rPr lang="cs-CZ" sz="2000" dirty="0" smtClean="0"/>
              <a:t> 1 m)</a:t>
            </a:r>
          </a:p>
          <a:p>
            <a:pPr eaLnBrk="1" hangingPunct="1">
              <a:buFontTx/>
              <a:buChar char="-"/>
            </a:pPr>
            <a:r>
              <a:rPr lang="cs-CZ" sz="2000" b="1" dirty="0" smtClean="0"/>
              <a:t>skládá se z obalu a jádra</a:t>
            </a:r>
          </a:p>
          <a:p>
            <a:pPr eaLnBrk="1" hangingPunct="1">
              <a:buFontTx/>
              <a:buChar char="-"/>
            </a:pPr>
            <a:r>
              <a:rPr lang="cs-CZ" sz="2000" dirty="0" smtClean="0"/>
              <a:t>v jádře se obvykle nacházejí dva typy částic – </a:t>
            </a:r>
            <a:r>
              <a:rPr lang="cs-CZ" sz="2000" b="1" dirty="0" smtClean="0"/>
              <a:t>protony </a:t>
            </a:r>
            <a:r>
              <a:rPr lang="cs-CZ" sz="2000" dirty="0" smtClean="0"/>
              <a:t>a </a:t>
            </a:r>
            <a:r>
              <a:rPr lang="cs-CZ" sz="2000" b="1" dirty="0" smtClean="0"/>
              <a:t>neutrony</a:t>
            </a:r>
          </a:p>
          <a:p>
            <a:pPr eaLnBrk="1" hangingPunct="1">
              <a:buFont typeface="Arial" charset="0"/>
              <a:buNone/>
            </a:pPr>
            <a:endParaRPr lang="cs-CZ" sz="2000" b="1" dirty="0" smtClean="0"/>
          </a:p>
          <a:p>
            <a:pPr eaLnBrk="1" hangingPunct="1">
              <a:buFont typeface="Arial" charset="0"/>
              <a:buNone/>
            </a:pPr>
            <a:r>
              <a:rPr lang="cs-CZ" sz="2000" b="1" dirty="0" smtClean="0"/>
              <a:t>Proton (p</a:t>
            </a:r>
            <a:r>
              <a:rPr lang="cs-CZ" sz="2000" b="1" baseline="30000" dirty="0" smtClean="0"/>
              <a:t>+</a:t>
            </a:r>
            <a:r>
              <a:rPr lang="cs-CZ" sz="2000" b="1" dirty="0" smtClean="0"/>
              <a:t>) </a:t>
            </a:r>
            <a:r>
              <a:rPr lang="cs-CZ" sz="2000" dirty="0" smtClean="0"/>
              <a:t>– částice s nejmenším kladným nábojem</a:t>
            </a:r>
          </a:p>
          <a:p>
            <a:pPr eaLnBrk="1" hangingPunct="1">
              <a:buFont typeface="Arial" charset="0"/>
              <a:buNone/>
            </a:pPr>
            <a:r>
              <a:rPr lang="cs-CZ" sz="2000" b="1" dirty="0" smtClean="0"/>
              <a:t>Neutron (n</a:t>
            </a:r>
            <a:r>
              <a:rPr lang="cs-CZ" sz="2000" b="1" baseline="30000" dirty="0" smtClean="0"/>
              <a:t>0</a:t>
            </a:r>
            <a:r>
              <a:rPr lang="cs-CZ" sz="2000" b="1" dirty="0" smtClean="0"/>
              <a:t>) </a:t>
            </a:r>
            <a:r>
              <a:rPr lang="cs-CZ" sz="2000" dirty="0" smtClean="0"/>
              <a:t>– částice bez náboje</a:t>
            </a:r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r>
              <a:rPr lang="cs-CZ" sz="2000" dirty="0" smtClean="0"/>
              <a:t>      V obalu atomu se nacházejí </a:t>
            </a:r>
            <a:r>
              <a:rPr lang="cs-CZ" sz="2000" b="1" dirty="0" smtClean="0"/>
              <a:t>elektrony (e</a:t>
            </a:r>
            <a:r>
              <a:rPr lang="cs-CZ" sz="2000" b="1" baseline="30000" dirty="0" smtClean="0"/>
              <a:t>-</a:t>
            </a:r>
            <a:r>
              <a:rPr lang="cs-CZ" sz="2000" b="1" dirty="0" smtClean="0"/>
              <a:t>) - </a:t>
            </a:r>
            <a:r>
              <a:rPr lang="cs-CZ" sz="2000" dirty="0" smtClean="0"/>
              <a:t>částice s nejmenším záporným nábojem</a:t>
            </a:r>
          </a:p>
          <a:p>
            <a:pPr eaLnBrk="1" hangingPunct="1">
              <a:buFont typeface="Arial" charset="0"/>
              <a:buNone/>
            </a:pPr>
            <a:endParaRPr lang="cs-CZ" sz="2000" b="1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  <a:p>
            <a:pPr eaLnBrk="1" hangingPunct="1">
              <a:buFont typeface="Arial" charset="0"/>
              <a:buNone/>
            </a:pPr>
            <a:endParaRPr lang="cs-CZ" sz="2000" dirty="0" smtClean="0"/>
          </a:p>
        </p:txBody>
      </p:sp>
      <p:pic>
        <p:nvPicPr>
          <p:cNvPr id="8196" name="Picture 4" descr="schema atom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365104"/>
            <a:ext cx="4202800" cy="2160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476250"/>
            <a:ext cx="8229600" cy="583307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7. Co je to valenční vrstva?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poslední vrstva </a:t>
            </a:r>
            <a:r>
              <a:rPr lang="cs-CZ" sz="2400" dirty="0" smtClean="0"/>
              <a:t>(slupka) v </a:t>
            </a:r>
            <a:r>
              <a:rPr lang="cs-CZ" sz="2400" dirty="0" err="1" smtClean="0"/>
              <a:t>el.obalu</a:t>
            </a:r>
            <a:r>
              <a:rPr lang="cs-CZ" sz="2400" dirty="0" smtClean="0"/>
              <a:t> atomu a elektrony obsažené v této vrstvě označujeme jako </a:t>
            </a:r>
            <a:r>
              <a:rPr lang="cs-CZ" sz="2400" i="1" dirty="0" smtClean="0"/>
              <a:t>valenční elektrony</a:t>
            </a:r>
          </a:p>
          <a:p>
            <a:pPr eaLnBrk="1" hangingPunct="1">
              <a:buFontTx/>
              <a:buChar char="-"/>
            </a:pPr>
            <a:endParaRPr lang="cs-CZ" sz="2400" i="1" dirty="0" smtClean="0"/>
          </a:p>
          <a:p>
            <a:pPr eaLnBrk="1" hangingPunct="1">
              <a:buFontTx/>
              <a:buChar char="-"/>
            </a:pPr>
            <a:endParaRPr lang="cs-CZ" sz="2400" i="1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8. Co znamená pojem </a:t>
            </a:r>
            <a:r>
              <a:rPr lang="cs-CZ" sz="2400" b="1" u="sng" dirty="0" err="1" smtClean="0"/>
              <a:t>elektroneutrální</a:t>
            </a:r>
            <a:r>
              <a:rPr lang="cs-CZ" sz="2400" b="1" u="sng" dirty="0" smtClean="0"/>
              <a:t>?</a:t>
            </a:r>
          </a:p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počet protonů vždy odpovídá počtu elektronů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tento počet vyjadřuje tzv. </a:t>
            </a:r>
            <a:r>
              <a:rPr lang="cs-CZ" sz="2400" b="1" dirty="0" smtClean="0"/>
              <a:t>protonové číslo Z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píše se jako malý index vlevo dole před chemickou značkou prvku (</a:t>
            </a:r>
            <a:r>
              <a:rPr lang="cs-CZ" sz="2400" b="1" baseline="-25000" dirty="0" smtClean="0"/>
              <a:t>11</a:t>
            </a:r>
            <a:r>
              <a:rPr lang="cs-CZ" sz="2400" dirty="0" smtClean="0"/>
              <a:t>Na) 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počet neutronů je v jádře různý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3375"/>
            <a:ext cx="8229600" cy="5792788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  <a:defRPr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 smtClean="0"/>
              <a:t>9. Co je to prvek?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dirty="0" smtClean="0"/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chemická látka, která je složená z atomů se stejným protonovým číslem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prvky jsou uspořádány v periodické soustavě prvků dle vzrůstajícího protonového čísla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/>
              <a:t>dosud známe něco kolem 112 prvků</a:t>
            </a:r>
          </a:p>
          <a:p>
            <a:pPr eaLnBrk="1" hangingPunct="1">
              <a:buFont typeface="Arial" charset="0"/>
              <a:buNone/>
              <a:defRPr/>
            </a:pPr>
            <a:endParaRPr lang="cs-CZ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>
              <a:buFont typeface="Arial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88913"/>
            <a:ext cx="8229600" cy="5792787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  <a:defRPr/>
            </a:pPr>
            <a:r>
              <a:rPr lang="cs-CZ" sz="2400" b="1" u="sng" dirty="0" smtClean="0">
                <a:latin typeface="+mj-lt"/>
              </a:rPr>
              <a:t>10.</a:t>
            </a:r>
            <a:r>
              <a:rPr lang="cs-CZ" sz="2400" dirty="0" smtClean="0">
                <a:latin typeface="+mj-lt"/>
              </a:rPr>
              <a:t>  na obrázku je znázorněn prvek, jehož atom se skládá z 11 protonů, 12 neutronů a 11 elektronů. Jeho protonové číslo je Z = 11</a:t>
            </a:r>
          </a:p>
          <a:p>
            <a:pPr eaLnBrk="1" hangingPunct="1">
              <a:buFontTx/>
              <a:buChar char="-"/>
              <a:defRPr/>
            </a:pPr>
            <a:r>
              <a:rPr lang="cs-CZ" sz="2400" dirty="0" smtClean="0">
                <a:latin typeface="+mj-lt"/>
              </a:rPr>
              <a:t>dle PSP určete o jaký prvek se jedná?</a:t>
            </a: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Tx/>
              <a:buChar char="-"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Arial" charset="0"/>
              <a:buNone/>
              <a:defRPr/>
            </a:pPr>
            <a:r>
              <a:rPr lang="cs-CZ" sz="2400" dirty="0" smtClean="0">
                <a:latin typeface="+mj-lt"/>
              </a:rPr>
              <a:t>                                              </a:t>
            </a:r>
            <a:r>
              <a:rPr lang="cs-CZ" sz="2400" b="1" dirty="0" smtClean="0">
                <a:solidFill>
                  <a:srgbClr val="C00000"/>
                </a:solidFill>
                <a:latin typeface="+mj-lt"/>
              </a:rPr>
              <a:t>SODÍK (Na)</a:t>
            </a:r>
          </a:p>
          <a:p>
            <a:pPr eaLnBrk="1" hangingPunct="1">
              <a:buFont typeface="Arial" charset="0"/>
              <a:buNone/>
              <a:defRPr/>
            </a:pPr>
            <a:endParaRPr lang="cs-CZ" sz="2400" dirty="0"/>
          </a:p>
        </p:txBody>
      </p:sp>
      <p:pic>
        <p:nvPicPr>
          <p:cNvPr id="11271" name="Picture 7" descr="http://web.quick.cz/nemecek/sodik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276872"/>
            <a:ext cx="2880320" cy="2856417"/>
          </a:xfrm>
          <a:prstGeom prst="rect">
            <a:avLst/>
          </a:prstGeom>
          <a:noFill/>
        </p:spPr>
      </p:pic>
      <p:pic>
        <p:nvPicPr>
          <p:cNvPr id="11273" name="Picture 9" descr="sodík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996952"/>
            <a:ext cx="1428750" cy="15144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619298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12. Periodická soustava prvků se skládá z?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Period</a:t>
            </a:r>
            <a:r>
              <a:rPr lang="cs-CZ" sz="2400" dirty="0" smtClean="0"/>
              <a:t> (je jich 7)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 značí se arabskou číslicí 1-7 nebo písmenem K-Q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Skupin</a:t>
            </a:r>
            <a:r>
              <a:rPr lang="cs-CZ" sz="2400" dirty="0" smtClean="0"/>
              <a:t> (je jich 18)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 značí se arabskou číslicí 1-18, nebo římskou číslicí (I.A-VIII.A, I.B-VIII.B)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13. V PSP lze prvky rozdělit dle vlastností na 3 okruhy, víte na jaká? A čeho je převaha?</a:t>
            </a:r>
          </a:p>
          <a:p>
            <a:pPr eaLnBrk="1" hangingPunct="1">
              <a:buFont typeface="Arial" charset="0"/>
              <a:buNone/>
            </a:pPr>
            <a:endParaRPr lang="cs-CZ" sz="2400" b="1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Kovy </a:t>
            </a:r>
            <a:r>
              <a:rPr lang="cs-CZ" sz="2400" dirty="0" smtClean="0"/>
              <a:t>– převaha, zhruba 75% prvků jsou kovy 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Polokovy</a:t>
            </a:r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Nekovy</a:t>
            </a:r>
          </a:p>
          <a:p>
            <a:pPr eaLnBrk="1" hangingPunct="1">
              <a:buFontTx/>
              <a:buChar char="-"/>
            </a:pPr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14. Co je to molekula?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b="1" dirty="0" smtClean="0">
                <a:solidFill>
                  <a:srgbClr val="C00000"/>
                </a:solidFill>
              </a:rPr>
              <a:t>látka složena ze 2 a více atomů ať už stejných či různých </a:t>
            </a:r>
            <a:r>
              <a:rPr lang="cs-CZ" sz="2400" dirty="0" smtClean="0"/>
              <a:t>(</a:t>
            </a:r>
            <a:r>
              <a:rPr lang="cs-CZ" sz="2400" dirty="0" err="1" smtClean="0"/>
              <a:t>homonukleární</a:t>
            </a:r>
            <a:r>
              <a:rPr lang="cs-CZ" sz="2400" dirty="0" smtClean="0"/>
              <a:t> či </a:t>
            </a:r>
            <a:r>
              <a:rPr lang="cs-CZ" sz="2400" dirty="0" err="1" smtClean="0"/>
              <a:t>heteronukleární</a:t>
            </a:r>
            <a:r>
              <a:rPr lang="cs-CZ" sz="2400" dirty="0" smtClean="0"/>
              <a:t>)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molekula prvku je tvořena atomy jednoho druhu (Cl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N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,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)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molekula sloučeniny obsahuje atomy různých prvků (H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O, DNA, RNA atd.)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</a:t>
            </a:r>
          </a:p>
          <a:p>
            <a:pPr eaLnBrk="1" hangingPunct="1">
              <a:buFont typeface="Arial" charset="0"/>
              <a:buNone/>
            </a:pPr>
            <a:r>
              <a:rPr lang="cs-CZ" sz="2400" b="1" dirty="0" smtClean="0">
                <a:solidFill>
                  <a:srgbClr val="C00000"/>
                </a:solidFill>
              </a:rPr>
              <a:t>      </a:t>
            </a:r>
            <a:endParaRPr lang="cs-CZ" sz="2400" dirty="0" smtClean="0"/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3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72135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u="sng" dirty="0" smtClean="0"/>
              <a:t>15. Co víte o halogenech?</a:t>
            </a:r>
          </a:p>
          <a:p>
            <a:pPr eaLnBrk="1" hangingPunct="1">
              <a:buFont typeface="Arial" charset="0"/>
              <a:buNone/>
            </a:pPr>
            <a:endParaRPr lang="cs-CZ" sz="2400" b="1" u="sng" dirty="0" smtClean="0"/>
          </a:p>
          <a:p>
            <a:pPr eaLnBrk="1" hangingPunct="1">
              <a:buFontTx/>
              <a:buChar char="-"/>
            </a:pPr>
            <a:r>
              <a:rPr lang="cs-CZ" sz="2400" dirty="0" smtClean="0"/>
              <a:t>Nachází se v 17. skupině (VII.A) 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Patří sem </a:t>
            </a:r>
            <a:r>
              <a:rPr lang="cs-CZ" sz="2400" b="1" dirty="0" smtClean="0"/>
              <a:t>fluor, chlor, brom a jod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Jsou to velmi reaktivní prvky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Všechny tvoří </a:t>
            </a:r>
            <a:r>
              <a:rPr lang="cs-CZ" sz="2400" b="1" dirty="0" smtClean="0"/>
              <a:t>dvouatomové molekuly</a:t>
            </a:r>
          </a:p>
          <a:p>
            <a:pPr eaLnBrk="1" hangingPunct="1">
              <a:buFontTx/>
              <a:buChar char="-"/>
            </a:pPr>
            <a:r>
              <a:rPr lang="cs-CZ" sz="2400" dirty="0" smtClean="0"/>
              <a:t>na poslední valenční vrstvě mají 7 elektronů</a:t>
            </a:r>
          </a:p>
          <a:p>
            <a:pPr eaLnBrk="1" hangingPunct="1">
              <a:buFontTx/>
              <a:buChar char="-"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r>
              <a:rPr lang="cs-CZ" sz="2400" b="1" i="1" dirty="0" smtClean="0"/>
              <a:t>Chlor</a:t>
            </a:r>
            <a:r>
              <a:rPr lang="cs-CZ" sz="2400" dirty="0" smtClean="0"/>
              <a:t> - desinfekci pitné vody</a:t>
            </a:r>
          </a:p>
          <a:p>
            <a:pPr eaLnBrk="1" hangingPunct="1">
              <a:buFont typeface="Arial" charset="0"/>
              <a:buNone/>
            </a:pPr>
            <a:r>
              <a:rPr lang="cs-CZ" sz="2400" b="1" i="1" dirty="0" smtClean="0"/>
              <a:t>Jod</a:t>
            </a:r>
            <a:r>
              <a:rPr lang="cs-CZ" sz="2400" dirty="0" smtClean="0"/>
              <a:t> - důležitý pro správný vývoj člověka</a:t>
            </a:r>
          </a:p>
          <a:p>
            <a:pPr eaLnBrk="1" hangingPunct="1">
              <a:buFont typeface="Arial" charset="0"/>
              <a:buNone/>
            </a:pPr>
            <a:r>
              <a:rPr lang="cs-CZ" sz="2400" b="1" i="1" dirty="0" smtClean="0"/>
              <a:t>Fluor</a:t>
            </a:r>
            <a:r>
              <a:rPr lang="cs-CZ" sz="2400" dirty="0" smtClean="0"/>
              <a:t> - nazelenalý plyn, prudce až explozivně reaguje téměř se 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/>
              <a:t>             všemi prvky a je značně jedovatý</a:t>
            </a:r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endParaRPr lang="cs-CZ" sz="2400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  <a:p>
            <a:pPr eaLnBrk="1" hangingPunct="1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2000" smtClean="0"/>
              <a:t>Obrázky převzaty:</a:t>
            </a:r>
          </a:p>
          <a:p>
            <a:pPr>
              <a:buNone/>
            </a:pPr>
            <a:r>
              <a:rPr lang="cs-CZ" sz="2000" smtClean="0"/>
              <a:t>[</a:t>
            </a:r>
            <a:r>
              <a:rPr lang="cs-CZ" sz="2000" dirty="0" smtClean="0"/>
              <a:t>cit. 2011-08-10]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falkenrealschule.de</a:t>
            </a:r>
            <a:r>
              <a:rPr lang="cs-CZ" sz="2000" i="1" dirty="0" smtClean="0"/>
              <a:t>/148.html</a:t>
            </a:r>
          </a:p>
          <a:p>
            <a:pPr>
              <a:buNone/>
            </a:pPr>
            <a:r>
              <a:rPr lang="cs-CZ" sz="2000" dirty="0" smtClean="0"/>
              <a:t>[cit. 2011-08-10]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zschemie.euweb.cz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latky</a:t>
            </a:r>
            <a:r>
              <a:rPr lang="cs-CZ" sz="2000" i="1" dirty="0" smtClean="0"/>
              <a:t>/latky14.html</a:t>
            </a:r>
          </a:p>
          <a:p>
            <a:pPr>
              <a:buNone/>
            </a:pPr>
            <a:r>
              <a:rPr lang="cs-CZ" sz="2000" dirty="0" smtClean="0"/>
              <a:t>[cit. 2011-08-10] 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aldebaran.cz</a:t>
            </a:r>
            <a:r>
              <a:rPr lang="cs-CZ" sz="2000" i="1" dirty="0" smtClean="0"/>
              <a:t>/astrofyzika/plazma/index.</a:t>
            </a:r>
            <a:r>
              <a:rPr lang="cs-CZ" sz="2000" i="1" dirty="0" err="1" smtClean="0"/>
              <a:t>html</a:t>
            </a: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[cit. 2011-08-10] 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zschemie.euweb.cz</a:t>
            </a:r>
            <a:r>
              <a:rPr lang="cs-CZ" sz="2000" i="1" dirty="0" smtClean="0"/>
              <a:t>/atomy/atom3.html</a:t>
            </a:r>
          </a:p>
          <a:p>
            <a:pPr>
              <a:buNone/>
            </a:pPr>
            <a:r>
              <a:rPr lang="cs-CZ" sz="2000" dirty="0" smtClean="0"/>
              <a:t>[cit. 2011-08-10]  </a:t>
            </a:r>
            <a:r>
              <a:rPr lang="cs-CZ" sz="2000" i="1" dirty="0" smtClean="0"/>
              <a:t>http://web.</a:t>
            </a:r>
            <a:r>
              <a:rPr lang="cs-CZ" sz="2000" i="1" dirty="0" err="1" smtClean="0"/>
              <a:t>quick.cz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nemecek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alkal.html</a:t>
            </a:r>
            <a:endParaRPr lang="cs-CZ" sz="2000" i="1" dirty="0" smtClean="0"/>
          </a:p>
          <a:p>
            <a:pPr>
              <a:buNone/>
            </a:pPr>
            <a:r>
              <a:rPr lang="cs-CZ" sz="2000" dirty="0" smtClean="0"/>
              <a:t>[cit. 2011-08-10] </a:t>
            </a:r>
            <a:r>
              <a:rPr lang="cs-CZ" sz="2000" i="1" dirty="0" smtClean="0"/>
              <a:t>http://www.</a:t>
            </a:r>
            <a:r>
              <a:rPr lang="cs-CZ" sz="2000" i="1" dirty="0" err="1" smtClean="0"/>
              <a:t>zschemie.euweb.cz</a:t>
            </a:r>
            <a:r>
              <a:rPr lang="cs-CZ" sz="2000" i="1" dirty="0" smtClean="0"/>
              <a:t>/</a:t>
            </a:r>
            <a:r>
              <a:rPr lang="cs-CZ" sz="2000" i="1" dirty="0" err="1" smtClean="0"/>
              <a:t>alkalicke</a:t>
            </a:r>
            <a:r>
              <a:rPr lang="cs-CZ" sz="2000" i="1" dirty="0" smtClean="0"/>
              <a:t>_kovy/</a:t>
            </a:r>
            <a:r>
              <a:rPr lang="cs-CZ" sz="2000" i="1" dirty="0" err="1" smtClean="0"/>
              <a:t>alkalicke</a:t>
            </a:r>
            <a:r>
              <a:rPr lang="cs-CZ" sz="2000" i="1" dirty="0" smtClean="0"/>
              <a:t>_kovy4.html</a:t>
            </a:r>
            <a:endParaRPr lang="cs-CZ" sz="2400" i="1" dirty="0" smtClean="0"/>
          </a:p>
          <a:p>
            <a:pPr>
              <a:buNone/>
            </a:pPr>
            <a:endParaRPr lang="cs-CZ" sz="2400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889</Words>
  <Application>Microsoft Office PowerPoint</Application>
  <PresentationFormat>Předvádění na obrazovce (4:3)</PresentationFormat>
  <Paragraphs>150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Anotace</vt:lpstr>
      <vt:lpstr>Chemie pro 9. třídy ZŠ</vt:lpstr>
      <vt:lpstr>Opakování znalostí 8. třídy – 1.část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Chemie pro 9. třídu ZŠ</dc:title>
  <dc:creator>lipi</dc:creator>
  <cp:lastModifiedBy>lipi</cp:lastModifiedBy>
  <cp:revision>65</cp:revision>
  <dcterms:created xsi:type="dcterms:W3CDTF">2010-08-15T16:16:50Z</dcterms:created>
  <dcterms:modified xsi:type="dcterms:W3CDTF">2012-01-21T10:49:14Z</dcterms:modified>
</cp:coreProperties>
</file>