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9" r:id="rId2"/>
    <p:sldId id="290" r:id="rId3"/>
    <p:sldId id="258" r:id="rId4"/>
    <p:sldId id="257" r:id="rId5"/>
    <p:sldId id="271" r:id="rId6"/>
    <p:sldId id="272" r:id="rId7"/>
    <p:sldId id="273" r:id="rId8"/>
    <p:sldId id="275" r:id="rId9"/>
    <p:sldId id="276" r:id="rId10"/>
    <p:sldId id="277" r:id="rId11"/>
    <p:sldId id="278" r:id="rId12"/>
    <p:sldId id="279" r:id="rId13"/>
    <p:sldId id="280" r:id="rId14"/>
    <p:sldId id="287" r:id="rId15"/>
    <p:sldId id="281" r:id="rId16"/>
    <p:sldId id="284" r:id="rId17"/>
    <p:sldId id="285" r:id="rId18"/>
    <p:sldId id="286" r:id="rId19"/>
    <p:sldId id="288" r:id="rId2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DB1E85-2163-4121-A5C4-C58AC483C70B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2765D5-1ED4-401F-8F2A-210B3F337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DF0E0-5DEB-4B4E-A0AA-7058BD14A8C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D8674-7FF9-40B9-9956-72B2ABBAC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80981-8CD7-4F9F-A3D7-090A80E31EE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D48CA-B1C0-40C5-A62E-8D1EB4042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A3AED-EF15-4A42-8006-7A43EFBE015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DB733-4E73-4CAF-8F81-729037EBA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1F6C1-8A81-4B6B-B91B-6F53A3A52E3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C1025-C97A-4C3D-AAE3-A520C8CE4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2EDFF-CF1E-4814-A31C-A6FC36A311E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1181B-6ADA-485E-A1AB-A038F1EE7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5B92A-5D55-4FC4-AF6F-01274812263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1C667-73F2-458C-AF8B-902A5E5EC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A48E7-3077-4AC9-98E0-949C309982F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46313-33ED-44A0-B88B-27653510E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3B839-45DB-4F61-81B9-535B10FF50F3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9CCFA-256E-458E-9AE7-CE913A955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59837-0F98-476D-BB2A-36C2E7836CB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D6431-0831-4098-9CC7-CC5B6CFE9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E7072-B138-4EBA-8CC5-C2571668E47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A051-BFD8-44B9-BB61-7DA1C5053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D180F-4E98-443D-AE5F-C411D4368FB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BB3E1-B4E8-4A4F-BC4D-FC2AF66D1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1B294C-1B99-4E59-8CFF-8F0F9CB232A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2CB0DF-F2A7-46A4-BF71-2D831FDC5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VY_52_INOVACE_02_OPAKOVÁNÍ </a:t>
                      </a:r>
                      <a:r>
                        <a:rPr lang="cs-CZ" sz="1800" dirty="0" smtClean="0"/>
                        <a:t>ZNALOSTÍ 8. TŘÍDY (2.ČÁST)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OP</a:t>
                      </a:r>
                      <a:r>
                        <a:rPr lang="cs-CZ" sz="1800" dirty="0" smtClean="0"/>
                        <a:t>AKOVÁNÍ ZNALOSTÍ 8. TŘÍDY (2.ČÁST)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Obsahem jsou otázky, pro zopakování znalostí z 8. třídy základní školy. Každá otázka má vypracovanou odpověď.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692696"/>
            <a:ext cx="7772400" cy="1326034"/>
          </a:xfrm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Chemie pro 9. třídu ZŠ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276872"/>
            <a:ext cx="4856658" cy="272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Opakování znalostí 8. třídy – 2.část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None/>
            </a:pPr>
            <a:r>
              <a:rPr lang="cs-CZ" sz="2400" b="1" u="sng" dirty="0" smtClean="0"/>
              <a:t>16. Co víte o nekovech?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jsou prvky plynného, kapalného i pevného skupenství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jsou křehké, nevedou teplo ani el. proud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přechod mezi nimi tvoří polokovy, </a:t>
            </a:r>
            <a:r>
              <a:rPr lang="cs-CZ" sz="2400" dirty="0" err="1" smtClean="0"/>
              <a:t>kt</a:t>
            </a:r>
            <a:r>
              <a:rPr lang="cs-CZ" sz="2400" dirty="0" smtClean="0"/>
              <a:t>. vzhledem připomínají kovy, ale vlastnostmi se spíše podobají nekovům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dirty="0" smtClean="0"/>
              <a:t>     Patří sem např. </a:t>
            </a:r>
            <a:r>
              <a:rPr lang="cs-CZ" sz="2400" b="1" dirty="0" smtClean="0"/>
              <a:t>C, N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, P, O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, S, halogeny a vzácné plyny a samozřejmě i 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17. Co to jsou halogenidy?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to sloučeniny halogenů s jinými prvky, nejčastěji s kovy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dvouprvkové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oxidační číslo mají </a:t>
            </a:r>
            <a:r>
              <a:rPr lang="cs-CZ" sz="2400" b="1" dirty="0" smtClean="0"/>
              <a:t>–I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patří sem </a:t>
            </a:r>
            <a:r>
              <a:rPr lang="cs-CZ" sz="2400" b="1" dirty="0" smtClean="0"/>
              <a:t>fluorid, chlorid, bromid a jodid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18. Co to jsou sulfidy?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dvouprvkové sloučeniny, </a:t>
            </a:r>
            <a:r>
              <a:rPr lang="cs-CZ" sz="2400" b="1" dirty="0" err="1" smtClean="0">
                <a:solidFill>
                  <a:srgbClr val="C00000"/>
                </a:solidFill>
              </a:rPr>
              <a:t>kt</a:t>
            </a:r>
            <a:r>
              <a:rPr lang="cs-CZ" sz="2400" b="1" dirty="0" smtClean="0">
                <a:solidFill>
                  <a:srgbClr val="C00000"/>
                </a:solidFill>
              </a:rPr>
              <a:t>. obsahují síru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oxidační číslo mají –II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dirty="0" err="1" smtClean="0"/>
              <a:t>PbS</a:t>
            </a:r>
            <a:r>
              <a:rPr lang="cs-CZ" sz="2400" dirty="0" smtClean="0"/>
              <a:t> – galenit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err="1" smtClean="0"/>
              <a:t>ZnS</a:t>
            </a:r>
            <a:r>
              <a:rPr lang="cs-CZ" sz="2400" dirty="0" smtClean="0"/>
              <a:t> – sfalerit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err="1" smtClean="0"/>
              <a:t>FeS</a:t>
            </a:r>
            <a:r>
              <a:rPr lang="cs-CZ" sz="2400" dirty="0" smtClean="0"/>
              <a:t> -pyrit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19. Co to jsou oxidy?</a:t>
            </a:r>
          </a:p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Opět dvouprvkové sloučeniny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Oxidační číslo mají –II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Jsou to nejčetnější sloučeniny</a:t>
            </a:r>
            <a:r>
              <a:rPr lang="cs-CZ" sz="2400" dirty="0" smtClean="0"/>
              <a:t> – CO,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Fe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, Al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3181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20. Co to jsou bezkyslíkaté kyseliny?</a:t>
            </a:r>
          </a:p>
          <a:p>
            <a:pPr eaLnBrk="1" hangingPunct="1">
              <a:buFont typeface="Arial" charset="0"/>
              <a:buNone/>
            </a:pPr>
            <a:endParaRPr lang="cs-CZ" sz="2400" i="1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Dvouprvkové sloučeniny, </a:t>
            </a:r>
            <a:r>
              <a:rPr lang="cs-CZ" sz="2400" b="1" dirty="0" err="1" smtClean="0">
                <a:solidFill>
                  <a:srgbClr val="C00000"/>
                </a:solidFill>
              </a:rPr>
              <a:t>kt</a:t>
            </a:r>
            <a:r>
              <a:rPr lang="cs-CZ" sz="2400" b="1" dirty="0" smtClean="0">
                <a:solidFill>
                  <a:srgbClr val="C00000"/>
                </a:solidFill>
              </a:rPr>
              <a:t>. neobsahují kyslík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Obsahují pouze vodík a halový prvek (tedy chlor, fluor, brom a jod)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err="1" smtClean="0"/>
              <a:t>HCl</a:t>
            </a:r>
            <a:r>
              <a:rPr lang="cs-CZ" sz="2400" dirty="0" smtClean="0"/>
              <a:t> - sůl je chlorid Cl</a:t>
            </a:r>
            <a:r>
              <a:rPr lang="cs-CZ" sz="2400" baseline="30000" dirty="0" smtClean="0"/>
              <a:t>-</a:t>
            </a:r>
          </a:p>
          <a:p>
            <a:pPr eaLnBrk="1" hangingPunct="1">
              <a:buFontTx/>
              <a:buChar char="-"/>
            </a:pPr>
            <a:r>
              <a:rPr lang="cs-CZ" sz="2400" dirty="0" err="1" smtClean="0"/>
              <a:t>HBr</a:t>
            </a:r>
            <a:r>
              <a:rPr lang="cs-CZ" sz="2400" dirty="0" smtClean="0"/>
              <a:t> – bromid Br</a:t>
            </a:r>
            <a:r>
              <a:rPr lang="cs-CZ" sz="2400" baseline="30000" dirty="0" smtClean="0"/>
              <a:t>-</a:t>
            </a: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HI – jodid I</a:t>
            </a:r>
            <a:r>
              <a:rPr lang="cs-CZ" sz="2400" baseline="30000" dirty="0" smtClean="0"/>
              <a:t>-</a:t>
            </a: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HF – fluorid F</a:t>
            </a:r>
            <a:r>
              <a:rPr lang="cs-CZ" sz="2400" baseline="30000" dirty="0" smtClean="0"/>
              <a:t>-</a:t>
            </a: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97693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21. Co to jsou kyslíkaté kyseliny?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tříprvkové sloučeniny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Obsahují </a:t>
            </a:r>
            <a:r>
              <a:rPr lang="cs-CZ" sz="2400" b="1" dirty="0" smtClean="0"/>
              <a:t>vodík, kyslík a kyselinotvorný prvek</a:t>
            </a:r>
            <a:r>
              <a:rPr lang="cs-CZ" sz="2400" dirty="0" smtClean="0"/>
              <a:t>, </a:t>
            </a:r>
            <a:r>
              <a:rPr lang="cs-CZ" sz="2400" dirty="0" err="1" smtClean="0"/>
              <a:t>kt</a:t>
            </a:r>
            <a:r>
              <a:rPr lang="cs-CZ" sz="2400" dirty="0" smtClean="0"/>
              <a:t>. je vždy uprostřed vzorce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Dle kyselinotvorného prvku určujeme danou kyselinu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to l., </a:t>
            </a:r>
            <a:r>
              <a:rPr lang="cs-CZ" sz="2400" dirty="0" err="1" smtClean="0"/>
              <a:t>kt</a:t>
            </a:r>
            <a:r>
              <a:rPr lang="cs-CZ" sz="2400" dirty="0" smtClean="0"/>
              <a:t>. ve vodě odštěpují kation vodíku a anion zbytku kyseliny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to žíraviny a leptají pokožku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000" b="1" i="1" dirty="0" err="1" smtClean="0"/>
              <a:t>Kys.sírová</a:t>
            </a:r>
            <a:r>
              <a:rPr lang="cs-CZ" sz="2000" dirty="0" smtClean="0"/>
              <a:t>, sůl je </a:t>
            </a:r>
            <a:r>
              <a:rPr lang="cs-CZ" sz="2000" dirty="0" smtClean="0">
                <a:solidFill>
                  <a:srgbClr val="C00000"/>
                </a:solidFill>
              </a:rPr>
              <a:t>síran</a:t>
            </a:r>
            <a:r>
              <a:rPr lang="cs-CZ" sz="2000" dirty="0" smtClean="0"/>
              <a:t> a oxidační stupeň </a:t>
            </a:r>
            <a:r>
              <a:rPr lang="cs-CZ" sz="2000" dirty="0" smtClean="0">
                <a:solidFill>
                  <a:srgbClr val="C00000"/>
                </a:solidFill>
              </a:rPr>
              <a:t>–II </a:t>
            </a:r>
            <a:r>
              <a:rPr lang="cs-CZ" sz="2000" dirty="0" smtClean="0"/>
              <a:t>(</a:t>
            </a:r>
            <a:r>
              <a:rPr lang="cs-CZ" sz="2000" dirty="0" smtClean="0">
                <a:solidFill>
                  <a:srgbClr val="C00000"/>
                </a:solidFill>
              </a:rPr>
              <a:t>SO</a:t>
            </a:r>
            <a:r>
              <a:rPr lang="cs-CZ" sz="2000" baseline="-25000" dirty="0" smtClean="0">
                <a:solidFill>
                  <a:srgbClr val="C00000"/>
                </a:solidFill>
              </a:rPr>
              <a:t>4</a:t>
            </a:r>
            <a:r>
              <a:rPr lang="cs-CZ" sz="2000" baseline="30000" dirty="0" smtClean="0">
                <a:solidFill>
                  <a:srgbClr val="C00000"/>
                </a:solidFill>
              </a:rPr>
              <a:t>-II</a:t>
            </a:r>
            <a:r>
              <a:rPr lang="cs-CZ" sz="2000" dirty="0" smtClean="0"/>
              <a:t>)</a:t>
            </a:r>
          </a:p>
          <a:p>
            <a:pPr eaLnBrk="1" hangingPunct="1">
              <a:buFontTx/>
              <a:buChar char="-"/>
            </a:pPr>
            <a:r>
              <a:rPr lang="cs-CZ" sz="2000" b="1" i="1" dirty="0" smtClean="0"/>
              <a:t>Kyselina siřičitá</a:t>
            </a:r>
          </a:p>
          <a:p>
            <a:pPr eaLnBrk="1" hangingPunct="1">
              <a:buFontTx/>
              <a:buChar char="-"/>
            </a:pPr>
            <a:r>
              <a:rPr lang="cs-CZ" sz="2000" b="1" i="1" dirty="0" err="1" smtClean="0"/>
              <a:t>Kys.křemičitá</a:t>
            </a:r>
            <a:endParaRPr lang="cs-CZ" sz="2000" b="1" i="1" dirty="0" smtClean="0"/>
          </a:p>
          <a:p>
            <a:pPr eaLnBrk="1" hangingPunct="1">
              <a:buFontTx/>
              <a:buChar char="-"/>
            </a:pPr>
            <a:r>
              <a:rPr lang="cs-CZ" sz="2000" b="1" i="1" dirty="0" err="1" smtClean="0"/>
              <a:t>Kys.uhličitá</a:t>
            </a:r>
            <a:endParaRPr lang="cs-CZ" sz="2000" b="1" i="1" dirty="0" smtClean="0"/>
          </a:p>
          <a:p>
            <a:pPr eaLnBrk="1" hangingPunct="1">
              <a:buFontTx/>
              <a:buChar char="-"/>
            </a:pPr>
            <a:r>
              <a:rPr lang="cs-CZ" sz="2000" b="1" i="1" dirty="0" err="1" smtClean="0"/>
              <a:t>Kys.dusičná</a:t>
            </a:r>
            <a:endParaRPr lang="cs-CZ" sz="2000" b="1" i="1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22. Co to jsou hydroxidy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tříprvkové sloučeniny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ve své molekule obsahují hydroxidový anion (OH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)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váže se na kation kovu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to žíraviny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oxidační číslo hydroxylové skupiny je </a:t>
            </a:r>
            <a:r>
              <a:rPr lang="cs-CZ" sz="2400" b="1" dirty="0" smtClean="0"/>
              <a:t>–I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b="1" i="1" u="sng" dirty="0" smtClean="0"/>
              <a:t>Příklady</a:t>
            </a:r>
            <a:r>
              <a:rPr lang="cs-CZ" sz="2400" dirty="0" smtClean="0"/>
              <a:t>:</a:t>
            </a:r>
          </a:p>
          <a:p>
            <a:pPr eaLnBrk="1" hangingPunct="1">
              <a:buFontTx/>
              <a:buChar char="-"/>
            </a:pPr>
            <a:r>
              <a:rPr lang="cs-CZ" sz="2400" dirty="0" err="1" smtClean="0"/>
              <a:t>NaOH</a:t>
            </a: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KOH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Ca(OH)</a:t>
            </a:r>
            <a:r>
              <a:rPr lang="cs-CZ" sz="2400" baseline="-25000" dirty="0" smtClean="0"/>
              <a:t>2</a:t>
            </a:r>
          </a:p>
          <a:p>
            <a:pPr eaLnBrk="1" hangingPunct="1">
              <a:buFontTx/>
              <a:buChar char="-"/>
            </a:pPr>
            <a:endParaRPr lang="cs-CZ" sz="2400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23. Voda </a:t>
            </a:r>
            <a:r>
              <a:rPr lang="cs-CZ" sz="2400" b="1" dirty="0" smtClean="0"/>
              <a:t>(chemický vzorec, teplota varu, skupenství)</a:t>
            </a:r>
          </a:p>
          <a:p>
            <a:pPr eaLnBrk="1" hangingPunct="1">
              <a:buFontTx/>
              <a:buChar char="-"/>
            </a:pPr>
            <a:endParaRPr lang="cs-CZ" sz="2400" b="1" u="sng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H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O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Teplota varu je 100°C (při normálním tlaku okolí)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Voda se vyskytuje ve všech tří skupenství:</a:t>
            </a:r>
          </a:p>
          <a:p>
            <a:pPr eaLnBrk="1" hangingPunct="1">
              <a:buNone/>
            </a:pPr>
            <a:r>
              <a:rPr lang="cs-CZ" sz="2400" b="1" dirty="0" smtClean="0"/>
              <a:t>      </a:t>
            </a:r>
            <a:r>
              <a:rPr lang="cs-CZ" sz="2400" dirty="0" smtClean="0"/>
              <a:t>kapalné – voda</a:t>
            </a:r>
          </a:p>
          <a:p>
            <a:pPr eaLnBrk="1" hangingPunct="1">
              <a:buNone/>
            </a:pPr>
            <a:r>
              <a:rPr lang="cs-CZ" sz="2400" dirty="0" smtClean="0"/>
              <a:t>      pevné – led</a:t>
            </a:r>
          </a:p>
          <a:p>
            <a:pPr eaLnBrk="1" hangingPunct="1">
              <a:buNone/>
            </a:pPr>
            <a:r>
              <a:rPr lang="cs-CZ" sz="2400" dirty="0" smtClean="0"/>
              <a:t>      plynné - pára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endParaRPr lang="cs-CZ" sz="2400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5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2"/>
            <a:ext cx="8229600" cy="59765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24. Co je to neutralizace? Uveď příklad této reakce.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reakce mezi kyselinou a zásadou (hydroxidem)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vzniká při ní voda a sůl</a:t>
            </a:r>
          </a:p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algn="ctr"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rgbClr val="FF0000"/>
                </a:solidFill>
              </a:rPr>
              <a:t>NaOH</a:t>
            </a:r>
            <a:r>
              <a:rPr lang="cs-CZ" sz="2400" b="1" dirty="0" smtClean="0">
                <a:solidFill>
                  <a:srgbClr val="FF0000"/>
                </a:solidFill>
              </a:rPr>
              <a:t> + H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SO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 Na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SO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+ 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O</a:t>
            </a:r>
          </a:p>
          <a:p>
            <a:pPr algn="ctr" eaLnBrk="1" hangingPunct="1">
              <a:buFont typeface="Arial" charset="0"/>
              <a:buNone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Neutralizace se využívá při bezpečnosti práce:</a:t>
            </a:r>
          </a:p>
          <a:p>
            <a:pPr eaLnBrk="1" hangingPunct="1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při polití kyselinou postižené místo opláchneme proudem studené vody a poté nalijeme zředěnou zásadu (nebo mýdlo)</a:t>
            </a:r>
          </a:p>
          <a:p>
            <a:pPr eaLnBrk="1" hangingPunct="1">
              <a:buFontTx/>
              <a:buChar char="-"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při polití zásadou postižené místo opláchneme proudem studené vody a poté použijeme zředěnou kyselinu (např. ocet)</a:t>
            </a:r>
          </a:p>
          <a:p>
            <a:pPr eaLnBrk="1" hangingPunct="1">
              <a:buFontTx/>
              <a:buChar char="-"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při zasažení očí oči pouze vypláchneme proudem vody a ihned vyhledáme lékaře!</a:t>
            </a:r>
          </a:p>
          <a:p>
            <a:pPr eaLnBrk="1" hangingPunct="1">
              <a:buFontTx/>
              <a:buChar char="-"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457200" indent="-457200" eaLnBrk="1" hangingPunct="1">
              <a:buFont typeface="Arial" charset="0"/>
              <a:buAutoNum type="arabicPeriod" startAt="25"/>
              <a:defRPr/>
            </a:pPr>
            <a:r>
              <a:rPr lang="cs-CZ" sz="2400" b="1" u="sng" dirty="0" smtClean="0"/>
              <a:t>Pojmenuj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err="1" smtClean="0"/>
              <a:t>FeS</a:t>
            </a: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sulfid železnatý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Na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sulfid sodný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err="1" smtClean="0"/>
              <a:t>PbS</a:t>
            </a: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sulfid olovnatý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SiCl</a:t>
            </a:r>
            <a:r>
              <a:rPr lang="cs-CZ" sz="2400" baseline="-25000" dirty="0" smtClean="0"/>
              <a:t>4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chlorid křemičitý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err="1" smtClean="0"/>
              <a:t>CaO</a:t>
            </a: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oxid vápenatý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PCl</a:t>
            </a:r>
            <a:r>
              <a:rPr lang="cs-CZ" sz="2400" baseline="-25000" dirty="0" smtClean="0"/>
              <a:t>5</a:t>
            </a:r>
          </a:p>
          <a:p>
            <a:pPr eaLnBrk="1" hangingPunct="1"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chlorid fosforečný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b="1" u="sng" dirty="0" smtClean="0"/>
              <a:t>26. Pojmenuj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AlCl</a:t>
            </a:r>
            <a:r>
              <a:rPr lang="cs-CZ" sz="2400" baseline="-25000" dirty="0" smtClean="0"/>
              <a:t>3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chlorid hlinitý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NO</a:t>
            </a:r>
            <a:r>
              <a:rPr lang="cs-CZ" sz="2400" baseline="-25000" dirty="0" smtClean="0"/>
              <a:t>2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oxid dusičitý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oxid chlorný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5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oxid jodičný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Au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3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baseline="-250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oxid zlatitý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OsO</a:t>
            </a:r>
            <a:r>
              <a:rPr lang="cs-CZ" sz="2400" baseline="-25000" dirty="0" smtClean="0"/>
              <a:t>4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 oxid osmičelý</a:t>
            </a:r>
          </a:p>
          <a:p>
            <a:pPr eaLnBrk="1" hangingPunct="1">
              <a:buFontTx/>
              <a:buChar char="-"/>
              <a:defRPr/>
            </a:pP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2"/>
            <a:ext cx="8218487" cy="604852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27. Pojmenuj prvky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err="1" smtClean="0"/>
              <a:t>Fe</a:t>
            </a:r>
            <a:r>
              <a:rPr lang="cs-CZ" sz="2600" dirty="0" smtClean="0"/>
              <a:t>    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železo      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N</a:t>
            </a:r>
            <a:r>
              <a:rPr lang="cs-CZ" sz="2600" baseline="-25000" dirty="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dusík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err="1" smtClean="0"/>
              <a:t>Ag</a:t>
            </a:r>
            <a:endParaRPr lang="cs-CZ" sz="2600" dirty="0" smtClean="0"/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stříbro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Li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lithium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S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síra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I</a:t>
            </a:r>
            <a:r>
              <a:rPr lang="cs-CZ" sz="2600" baseline="-25000" dirty="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jod</a:t>
            </a:r>
          </a:p>
          <a:p>
            <a:pPr eaLnBrk="1" hangingPunct="1">
              <a:buFont typeface="Arial" charset="0"/>
              <a:buNone/>
            </a:pPr>
            <a:endParaRPr lang="cs-CZ" sz="48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2"/>
            <a:ext cx="8218487" cy="612053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28. Pojmenuj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Br</a:t>
            </a:r>
            <a:r>
              <a:rPr lang="cs-CZ" sz="2600" baseline="-25000" dirty="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brom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P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fosfor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C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uhlík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Ca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vápník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/>
              <a:t>Os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osmium</a:t>
            </a:r>
          </a:p>
          <a:p>
            <a:pPr eaLnBrk="1" hangingPunct="1">
              <a:buFont typeface="Arial" charset="0"/>
              <a:buNone/>
            </a:pPr>
            <a:r>
              <a:rPr lang="cs-CZ" sz="2600" dirty="0" err="1" smtClean="0"/>
              <a:t>Hg</a:t>
            </a:r>
            <a:endParaRPr lang="cs-CZ" sz="2600" dirty="0" smtClean="0"/>
          </a:p>
          <a:p>
            <a:pPr eaLnBrk="1" hangingPunct="1">
              <a:buFont typeface="Arial" charset="0"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rtuť</a:t>
            </a:r>
          </a:p>
          <a:p>
            <a:pPr eaLnBrk="1" hangingPunct="1">
              <a:buFont typeface="Arial" charset="0"/>
              <a:buNone/>
            </a:pPr>
            <a:endParaRPr lang="cs-CZ" sz="4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3"/>
            <a:ext cx="8218487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29. Doplňte a pojmenujte reakce</a:t>
            </a:r>
          </a:p>
          <a:p>
            <a:pPr eaLnBrk="1" hangingPunct="1">
              <a:buFont typeface="Arial" charset="0"/>
              <a:buNone/>
            </a:pPr>
            <a:endParaRPr lang="cs-CZ" sz="4400" baseline="-25000" dirty="0" smtClean="0"/>
          </a:p>
          <a:p>
            <a:pPr eaLnBrk="1" hangingPunct="1">
              <a:buFont typeface="Arial" charset="0"/>
              <a:buNone/>
            </a:pPr>
            <a:r>
              <a:rPr lang="cs-CZ" sz="4400" dirty="0" smtClean="0"/>
              <a:t>H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 + O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 </a:t>
            </a:r>
            <a:r>
              <a:rPr lang="cs-CZ" sz="4400" dirty="0" smtClean="0">
                <a:sym typeface="Wingdings" pitchFamily="2" charset="2"/>
              </a:rPr>
              <a:t></a:t>
            </a:r>
          </a:p>
          <a:p>
            <a:pPr eaLnBrk="1" hangingPunct="1">
              <a:buFont typeface="Arial" charset="0"/>
              <a:buNone/>
            </a:pPr>
            <a:r>
              <a:rPr lang="cs-CZ" sz="4400" baseline="-25000" dirty="0" smtClean="0">
                <a:sym typeface="Wingdings" pitchFamily="2" charset="2"/>
              </a:rPr>
              <a:t>                              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H</a:t>
            </a:r>
            <a:r>
              <a:rPr lang="cs-CZ" sz="4400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O</a:t>
            </a:r>
            <a:endParaRPr lang="cs-CZ" sz="44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4400" dirty="0" smtClean="0"/>
          </a:p>
          <a:p>
            <a:pPr eaLnBrk="1" hangingPunct="1">
              <a:buFont typeface="Arial" charset="0"/>
              <a:buNone/>
            </a:pPr>
            <a:r>
              <a:rPr lang="cs-CZ" sz="4400" dirty="0" err="1" smtClean="0"/>
              <a:t>Fe</a:t>
            </a:r>
            <a:r>
              <a:rPr lang="cs-CZ" sz="4400" dirty="0" smtClean="0"/>
              <a:t> + H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SO</a:t>
            </a:r>
            <a:r>
              <a:rPr lang="cs-CZ" sz="4400" baseline="-25000" dirty="0" smtClean="0"/>
              <a:t>4</a:t>
            </a:r>
            <a:r>
              <a:rPr lang="cs-CZ" sz="4400" dirty="0" smtClean="0"/>
              <a:t> </a:t>
            </a:r>
            <a:r>
              <a:rPr lang="cs-CZ" sz="4400" dirty="0" smtClean="0">
                <a:sym typeface="Wingdings" pitchFamily="2" charset="2"/>
              </a:rPr>
              <a:t></a:t>
            </a:r>
          </a:p>
          <a:p>
            <a:pPr eaLnBrk="1" hangingPunct="1">
              <a:buFont typeface="Arial" charset="0"/>
              <a:buNone/>
            </a:pPr>
            <a:r>
              <a:rPr lang="cs-CZ" sz="4400" baseline="-25000" dirty="0" smtClean="0">
                <a:sym typeface="Wingdings" pitchFamily="2" charset="2"/>
              </a:rPr>
              <a:t>                               </a:t>
            </a:r>
            <a:r>
              <a:rPr lang="cs-CZ" sz="4400" dirty="0" smtClean="0">
                <a:sym typeface="Wingdings" pitchFamily="2" charset="2"/>
              </a:rPr>
              <a:t>      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H</a:t>
            </a:r>
            <a:r>
              <a:rPr lang="cs-CZ" sz="4400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+ FeSO</a:t>
            </a:r>
            <a:r>
              <a:rPr lang="cs-CZ" sz="4400" baseline="-25000" dirty="0" smtClean="0">
                <a:solidFill>
                  <a:srgbClr val="FF0000"/>
                </a:solidFill>
                <a:sym typeface="Wingdings" pitchFamily="2" charset="2"/>
              </a:rPr>
              <a:t>4</a:t>
            </a:r>
          </a:p>
          <a:p>
            <a:pPr eaLnBrk="1" hangingPunct="1">
              <a:buFont typeface="Arial" charset="0"/>
              <a:buNone/>
            </a:pPr>
            <a:endParaRPr lang="cs-CZ" sz="4400" dirty="0" smtClean="0"/>
          </a:p>
          <a:p>
            <a:pPr eaLnBrk="1" hangingPunct="1">
              <a:buFont typeface="Arial" charset="0"/>
              <a:buNone/>
            </a:pPr>
            <a:r>
              <a:rPr lang="pt-BR" sz="4400" dirty="0" smtClean="0"/>
              <a:t> </a:t>
            </a:r>
            <a:endParaRPr lang="cs-CZ" sz="4400" dirty="0" smtClean="0"/>
          </a:p>
          <a:p>
            <a:pPr eaLnBrk="1" hangingPunct="1">
              <a:buFont typeface="Arial" charset="0"/>
              <a:buNone/>
            </a:pPr>
            <a:endParaRPr lang="cs-CZ" sz="4400" dirty="0" smtClean="0"/>
          </a:p>
          <a:p>
            <a:pPr eaLnBrk="1" hangingPunct="1">
              <a:buFont typeface="Arial" charset="0"/>
              <a:buNone/>
            </a:pPr>
            <a:endParaRPr lang="cs-CZ" sz="4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3"/>
            <a:ext cx="8218487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30. Doplňte a pojmenujte reakce</a:t>
            </a:r>
          </a:p>
          <a:p>
            <a:pPr eaLnBrk="1" hangingPunct="1">
              <a:buFont typeface="Arial" charset="0"/>
              <a:buNone/>
            </a:pPr>
            <a:endParaRPr lang="cs-CZ" sz="4400" baseline="-25000" dirty="0" smtClean="0"/>
          </a:p>
          <a:p>
            <a:pPr eaLnBrk="1" hangingPunct="1">
              <a:buFont typeface="Arial" charset="0"/>
              <a:buNone/>
            </a:pPr>
            <a:r>
              <a:rPr lang="cs-CZ" sz="4400" dirty="0" smtClean="0"/>
              <a:t>2</a:t>
            </a:r>
            <a:r>
              <a:rPr lang="pt-BR" sz="4400" dirty="0" smtClean="0"/>
              <a:t>H</a:t>
            </a:r>
            <a:r>
              <a:rPr lang="pt-BR" sz="4400" baseline="-25000" dirty="0" smtClean="0"/>
              <a:t>2</a:t>
            </a:r>
            <a:r>
              <a:rPr lang="pt-BR" sz="4400" dirty="0" smtClean="0"/>
              <a:t>O →</a:t>
            </a:r>
            <a:endParaRPr lang="cs-CZ" sz="4400" dirty="0" smtClean="0"/>
          </a:p>
          <a:p>
            <a:pPr eaLnBrk="1" hangingPunct="1">
              <a:buFont typeface="Arial" charset="0"/>
              <a:buNone/>
            </a:pPr>
            <a:r>
              <a:rPr lang="cs-CZ" sz="4400" dirty="0" smtClean="0"/>
              <a:t>             </a:t>
            </a:r>
            <a:r>
              <a:rPr lang="cs-CZ" sz="4400" dirty="0" smtClean="0">
                <a:solidFill>
                  <a:srgbClr val="FF0000"/>
                </a:solidFill>
              </a:rPr>
              <a:t>2</a:t>
            </a:r>
            <a:r>
              <a:rPr lang="pt-BR" sz="4400" dirty="0" smtClean="0">
                <a:solidFill>
                  <a:srgbClr val="FF0000"/>
                </a:solidFill>
              </a:rPr>
              <a:t>H</a:t>
            </a:r>
            <a:r>
              <a:rPr lang="pt-BR" sz="4400" baseline="-25000" dirty="0" smtClean="0">
                <a:solidFill>
                  <a:srgbClr val="FF0000"/>
                </a:solidFill>
              </a:rPr>
              <a:t>2</a:t>
            </a:r>
            <a:r>
              <a:rPr lang="pt-BR" sz="4400" dirty="0" smtClean="0">
                <a:solidFill>
                  <a:srgbClr val="FF0000"/>
                </a:solidFill>
              </a:rPr>
              <a:t> + O</a:t>
            </a:r>
            <a:r>
              <a:rPr lang="pt-BR" sz="4400" baseline="-25000" dirty="0" smtClean="0">
                <a:solidFill>
                  <a:srgbClr val="FF0000"/>
                </a:solidFill>
              </a:rPr>
              <a:t>2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</a:t>
            </a:r>
          </a:p>
          <a:p>
            <a:pPr eaLnBrk="1" hangingPunct="1">
              <a:buFont typeface="Arial" charset="0"/>
              <a:buNone/>
            </a:pPr>
            <a:endParaRPr lang="cs-CZ" sz="4400" dirty="0" smtClean="0"/>
          </a:p>
          <a:p>
            <a:pPr eaLnBrk="1" hangingPunct="1">
              <a:buFont typeface="Arial" charset="0"/>
              <a:buNone/>
            </a:pPr>
            <a:r>
              <a:rPr lang="cs-CZ" sz="4400" dirty="0" smtClean="0"/>
              <a:t>Ca(OH)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 + H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SO</a:t>
            </a:r>
            <a:r>
              <a:rPr lang="cs-CZ" sz="4400" baseline="-25000" dirty="0" smtClean="0"/>
              <a:t>4</a:t>
            </a:r>
            <a:r>
              <a:rPr lang="cs-CZ" sz="4400" dirty="0" smtClean="0"/>
              <a:t> </a:t>
            </a:r>
            <a:r>
              <a:rPr lang="cs-CZ" sz="4400" dirty="0" smtClean="0">
                <a:sym typeface="Wingdings" pitchFamily="2" charset="2"/>
              </a:rPr>
              <a:t></a:t>
            </a:r>
          </a:p>
          <a:p>
            <a:pPr eaLnBrk="1" hangingPunct="1">
              <a:buFont typeface="Arial" charset="0"/>
              <a:buNone/>
            </a:pPr>
            <a:r>
              <a:rPr lang="cs-CZ" sz="4400" baseline="-25000" dirty="0" smtClean="0">
                <a:sym typeface="Wingdings" pitchFamily="2" charset="2"/>
              </a:rPr>
              <a:t>                               </a:t>
            </a:r>
            <a:r>
              <a:rPr lang="cs-CZ" sz="4400" dirty="0" smtClean="0">
                <a:sym typeface="Wingdings" pitchFamily="2" charset="2"/>
              </a:rPr>
              <a:t>              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2H</a:t>
            </a:r>
            <a:r>
              <a:rPr lang="cs-CZ" sz="4400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4400" dirty="0" smtClean="0">
                <a:solidFill>
                  <a:srgbClr val="FF0000"/>
                </a:solidFill>
                <a:sym typeface="Wingdings" pitchFamily="2" charset="2"/>
              </a:rPr>
              <a:t>O+ CaSO</a:t>
            </a:r>
            <a:r>
              <a:rPr lang="cs-CZ" sz="4400" baseline="-25000" dirty="0" smtClean="0">
                <a:solidFill>
                  <a:srgbClr val="FF0000"/>
                </a:solidFill>
                <a:sym typeface="Wingdings" pitchFamily="2" charset="2"/>
              </a:rPr>
              <a:t>4</a:t>
            </a:r>
          </a:p>
          <a:p>
            <a:pPr eaLnBrk="1" hangingPunct="1">
              <a:buFont typeface="Arial" charset="0"/>
              <a:buNone/>
            </a:pPr>
            <a:endParaRPr lang="cs-CZ" sz="4400" dirty="0" smtClean="0"/>
          </a:p>
          <a:p>
            <a:pPr eaLnBrk="1" hangingPunct="1">
              <a:buFont typeface="Arial" charset="0"/>
              <a:buNone/>
            </a:pPr>
            <a:endParaRPr lang="cs-CZ" sz="4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Použity obrázky vlastní tvorby.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687</Words>
  <Application>Microsoft Office PowerPoint</Application>
  <PresentationFormat>Předvádění na obrazovce (4:3)</PresentationFormat>
  <Paragraphs>178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Chemie pro 9. třídu ZŠ</vt:lpstr>
      <vt:lpstr>Opakování znalostí 8. třídy – 2.část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 pro 9. třídu ZŠ</dc:title>
  <dc:creator>lipi</dc:creator>
  <cp:lastModifiedBy>lipi</cp:lastModifiedBy>
  <cp:revision>64</cp:revision>
  <dcterms:created xsi:type="dcterms:W3CDTF">2010-08-15T16:16:50Z</dcterms:created>
  <dcterms:modified xsi:type="dcterms:W3CDTF">2012-01-21T10:50:40Z</dcterms:modified>
</cp:coreProperties>
</file>