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74" r:id="rId3"/>
    <p:sldId id="269" r:id="rId4"/>
    <p:sldId id="257" r:id="rId5"/>
    <p:sldId id="258" r:id="rId6"/>
    <p:sldId id="259" r:id="rId7"/>
    <p:sldId id="260" r:id="rId8"/>
    <p:sldId id="270" r:id="rId9"/>
    <p:sldId id="261" r:id="rId10"/>
    <p:sldId id="262" r:id="rId11"/>
    <p:sldId id="271" r:id="rId12"/>
    <p:sldId id="265" r:id="rId13"/>
    <p:sldId id="272" r:id="rId14"/>
  </p:sldIdLst>
  <p:sldSz cx="9144000" cy="6858000" type="screen4x3"/>
  <p:notesSz cx="7099300" cy="10234613"/>
  <p:custDataLst>
    <p:tags r:id="rId16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3A38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51" autoAdjust="0"/>
  </p:normalViewPr>
  <p:slideViewPr>
    <p:cSldViewPr>
      <p:cViewPr varScale="1">
        <p:scale>
          <a:sx n="83" d="100"/>
          <a:sy n="83" d="100"/>
        </p:scale>
        <p:origin x="-6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2763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2763"/>
          </a:xfrm>
          <a:prstGeom prst="rect">
            <a:avLst/>
          </a:prstGeom>
        </p:spPr>
        <p:txBody>
          <a:bodyPr vert="horz" lIns="94768" tIns="47384" rIns="94768" bIns="4738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E793DF4-8FF1-46C4-A08F-15A53F8A8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768" tIns="47384" rIns="94768" bIns="47384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4768" tIns="47384" rIns="94768" bIns="4738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0263"/>
            <a:ext cx="3076575" cy="512762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0263"/>
            <a:ext cx="3076575" cy="512762"/>
          </a:xfrm>
          <a:prstGeom prst="rect">
            <a:avLst/>
          </a:prstGeom>
        </p:spPr>
        <p:txBody>
          <a:bodyPr vert="horz" lIns="94768" tIns="47384" rIns="94768" bIns="4738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CA396BF-A967-469F-B8B3-E91A0E4DD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  <a:buFontTx/>
              <a:buChar char="-"/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593FA87-76FD-4F05-AA66-5414B8D2A4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73075" indent="-473075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975800-BBEB-4DCF-AFB7-AA9FFF29684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73842" indent="-473842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b="1" dirty="0" smtClean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94D164-FBE0-412E-BD5A-41D935C1E18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43417C-6838-4FC3-95E7-7519A58C27F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43417C-6838-4FC3-95E7-7519A58C27F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33072" indent="-533072"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ctr" eaLnBrk="1" hangingPunct="1">
              <a:spcBef>
                <a:spcPct val="0"/>
              </a:spcBef>
            </a:pPr>
            <a:endParaRPr lang="cs-CZ" baseline="30000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E920A64-E662-4AF6-82A5-51D75E19EDE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73075" indent="-473075" eaLnBrk="1" hangingPunct="1">
              <a:spcBef>
                <a:spcPct val="0"/>
              </a:spcBef>
              <a:buFontTx/>
              <a:buNone/>
            </a:pPr>
            <a:endParaRPr lang="cs-CZ" dirty="0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B975800-BBEB-4DCF-AFB7-AA9FFF29684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92552-2BD3-48FB-ADF6-B8B121ED9EBC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B7275-1971-41E2-A7D6-E35548065F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6A1F0-011D-4DEB-8E8D-E152DDC94583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1C96-37BC-4853-8AB2-3FD5DA078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3571E-8613-4D1F-BAA6-CEB97C612A4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07F86-EC98-44A2-81EF-C30B8EE530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6D2F0-8501-4D80-A2CC-6DFCF9EB7956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22CB8-3E1B-40AE-A3E2-1A1DF4C43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CD1C4-76ED-4032-ACD2-9B676287E4A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D3B4B-8822-41CA-8D42-1F62433C56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3B192-FA69-4E14-97A7-29E229130C8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9EDD4-4AEA-470D-A7D3-4B79949B0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AC07C-92ED-488E-A193-81F142A29787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B9A12-46C4-4B03-80E5-A567BA004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27F28-C822-4A74-BDCB-C66BF4AD94E3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8B4F37-B5EC-4DF1-8C16-3329184CF8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28F4C-5F32-4212-8DBE-F4324C10C78E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A3BDD-FD12-46F2-AC98-23BE1F009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2D545-2080-4834-A86F-677178553BB6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A356E-55D3-49C3-9732-B720D5766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6466F-94C2-4AFE-BB3E-AF0C6D0C5DE6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D0F6E-78CD-4B01-91BE-0BDDDAF25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9097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FE83D5-1FC9-467F-B393-B492EE7328EA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E95341-FD30-4D54-804F-7D50D8400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VY_52_INOVACE_04_LÁTKOVÉ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smtClean="0"/>
                        <a:t>MNOŽSTVÍ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LÁTKOVÉ MNOŽSTVÍ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</a:t>
            </a:r>
            <a:r>
              <a:rPr lang="cs-CZ" sz="2400" dirty="0" smtClean="0">
                <a:solidFill>
                  <a:srgbClr val="000000"/>
                </a:solidFill>
              </a:rPr>
              <a:t>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 . </a:t>
            </a: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Chemické reakce a děje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 bwMode="auto">
          <a:xfrm>
            <a:off x="611188" y="3500438"/>
            <a:ext cx="8137525" cy="1368425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Látkové množství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027112"/>
          </a:xfr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sz="3200" b="1" dirty="0" smtClean="0"/>
              <a:t>Exotermické a endotermické reakce -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040313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cs-CZ" sz="2400" b="1" u="sng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b="1" u="sng" dirty="0" smtClean="0">
                <a:solidFill>
                  <a:srgbClr val="000000"/>
                </a:solidFill>
              </a:rPr>
              <a:t>Při kterých chemických reakcích se teplo spotřebovává?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Uveďte příklad.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 - </a:t>
            </a:r>
            <a:r>
              <a:rPr lang="cs-CZ" sz="2200" b="1" dirty="0" smtClean="0">
                <a:solidFill>
                  <a:srgbClr val="FF0000"/>
                </a:solidFill>
              </a:rPr>
              <a:t>endotermická reakce </a:t>
            </a:r>
            <a:r>
              <a:rPr lang="cs-CZ" sz="2200" dirty="0" smtClean="0">
                <a:solidFill>
                  <a:srgbClr val="000000"/>
                </a:solidFill>
              </a:rPr>
              <a:t>– fotosyntéza, vypařování, pocení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cs-CZ" sz="22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b="1" u="sng" dirty="0" smtClean="0">
                <a:solidFill>
                  <a:srgbClr val="000000"/>
                </a:solidFill>
              </a:rPr>
              <a:t>Při kterých chemických reakcích se teplo uvolňuje?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Uveďte příklad.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z="2200" b="1" dirty="0" smtClean="0">
                <a:solidFill>
                  <a:srgbClr val="FF0000"/>
                </a:solidFill>
              </a:rPr>
              <a:t>Exotermická reakce </a:t>
            </a:r>
            <a:r>
              <a:rPr lang="cs-CZ" sz="2200" dirty="0" smtClean="0">
                <a:solidFill>
                  <a:srgbClr val="000000"/>
                </a:solidFill>
              </a:rPr>
              <a:t>– dýchání, hoření, exploze, neutralizace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  <a:defRPr/>
            </a:pPr>
            <a:endParaRPr lang="cs-CZ" sz="2200" dirty="0" smtClean="0">
              <a:solidFill>
                <a:srgbClr val="000000"/>
              </a:solidFill>
            </a:endParaRPr>
          </a:p>
          <a:p>
            <a:pPr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b="1" dirty="0" smtClean="0">
                <a:solidFill>
                  <a:srgbClr val="9E3A38"/>
                </a:solidFill>
              </a:rPr>
              <a:t>Někdy potřebujeme vědět nejen to, zda se teplo uvolňuje</a:t>
            </a:r>
          </a:p>
          <a:p>
            <a:pPr algn="ctr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sz="2200" b="1" dirty="0" smtClean="0">
                <a:solidFill>
                  <a:srgbClr val="9E3A38"/>
                </a:solidFill>
              </a:rPr>
              <a:t> či spotřebovává, ale i to, kolik tepla se uvolní či spotřebuje!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lnSpc>
                <a:spcPct val="80000"/>
              </a:lnSpc>
              <a:buFont typeface="Arial" charset="0"/>
              <a:buAutoNum type="arabicPeriod"/>
              <a:defRPr/>
            </a:pPr>
            <a:r>
              <a:rPr lang="cs-CZ" sz="2200" b="1" u="sng" dirty="0" smtClean="0">
                <a:solidFill>
                  <a:srgbClr val="000000"/>
                </a:solidFill>
              </a:rPr>
              <a:t>experiment – 1. kádinka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a) 20ml 10% </a:t>
            </a:r>
            <a:r>
              <a:rPr lang="cs-CZ" sz="2200" dirty="0" err="1" smtClean="0">
                <a:solidFill>
                  <a:srgbClr val="000000"/>
                </a:solidFill>
              </a:rPr>
              <a:t>NaOH</a:t>
            </a:r>
            <a:r>
              <a:rPr lang="cs-CZ" sz="2200" dirty="0" smtClean="0">
                <a:solidFill>
                  <a:srgbClr val="000000"/>
                </a:solidFill>
              </a:rPr>
              <a:t>, změříme teplotu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b) přidáme 20ml 10% </a:t>
            </a:r>
            <a:r>
              <a:rPr lang="cs-CZ" sz="2200" dirty="0" err="1" smtClean="0">
                <a:solidFill>
                  <a:srgbClr val="000000"/>
                </a:solidFill>
              </a:rPr>
              <a:t>HCl</a:t>
            </a:r>
            <a:r>
              <a:rPr lang="cs-CZ" sz="2200" dirty="0" smtClean="0">
                <a:solidFill>
                  <a:srgbClr val="000000"/>
                </a:solidFill>
              </a:rPr>
              <a:t>, zamícháme skleněnou tyčinkou a změříme teplotu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2200" dirty="0" smtClean="0">
              <a:solidFill>
                <a:srgbClr val="000000"/>
              </a:solidFill>
            </a:endParaRP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</a:rPr>
              <a:t>2.    </a:t>
            </a:r>
            <a:r>
              <a:rPr lang="cs-CZ" sz="2200" b="1" u="sng" dirty="0" smtClean="0">
                <a:solidFill>
                  <a:srgbClr val="000000"/>
                </a:solidFill>
              </a:rPr>
              <a:t>experiment – 2. kádinka 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a)  50ml 10% </a:t>
            </a:r>
            <a:r>
              <a:rPr lang="cs-CZ" sz="2200" dirty="0" err="1" smtClean="0">
                <a:solidFill>
                  <a:srgbClr val="000000"/>
                </a:solidFill>
              </a:rPr>
              <a:t>NaOH</a:t>
            </a:r>
            <a:r>
              <a:rPr lang="cs-CZ" sz="2200" dirty="0" smtClean="0">
                <a:solidFill>
                  <a:srgbClr val="000000"/>
                </a:solidFill>
              </a:rPr>
              <a:t>, změříme teplotu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200" dirty="0" smtClean="0">
                <a:solidFill>
                  <a:srgbClr val="000000"/>
                </a:solidFill>
              </a:rPr>
              <a:t>b)  přidáme 50ml 10% </a:t>
            </a:r>
            <a:r>
              <a:rPr lang="cs-CZ" sz="2200" dirty="0" err="1" smtClean="0">
                <a:solidFill>
                  <a:srgbClr val="000000"/>
                </a:solidFill>
              </a:rPr>
              <a:t>HCl</a:t>
            </a:r>
            <a:r>
              <a:rPr lang="cs-CZ" sz="2200" dirty="0" smtClean="0">
                <a:solidFill>
                  <a:srgbClr val="000000"/>
                </a:solidFill>
              </a:rPr>
              <a:t>, zamícháme skleněnou tyčinkou a změříme teplotu</a:t>
            </a:r>
          </a:p>
          <a:p>
            <a:pPr marL="457200" indent="-457200" eaLnBrk="1" hangingPunct="1">
              <a:lnSpc>
                <a:spcPct val="80000"/>
              </a:lnSpc>
              <a:buFont typeface="Arial" charset="0"/>
              <a:buNone/>
              <a:defRPr/>
            </a:pPr>
            <a:endParaRPr lang="cs-CZ" sz="2200" dirty="0" smtClean="0">
              <a:solidFill>
                <a:srgbClr val="000000"/>
              </a:solidFill>
            </a:endParaRPr>
          </a:p>
          <a:p>
            <a:pPr marL="457200" indent="-45720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Ve kterém případě došlo k větší změně teploty? Vysvětlete proč? </a:t>
            </a:r>
          </a:p>
          <a:p>
            <a:pPr marL="457200" indent="-45720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Na čem závisí množství tepla (uvolněného) </a:t>
            </a:r>
          </a:p>
          <a:p>
            <a:pPr marL="457200" indent="-457200" algn="ctr" eaLnBrk="1" hangingPunct="1">
              <a:lnSpc>
                <a:spcPct val="80000"/>
              </a:lnSpc>
              <a:buFont typeface="Arial" charset="0"/>
              <a:buNone/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při této reakci?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24412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457200" indent="-45720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457200" indent="-45720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Z pokusu vyplývá, že množství tepla uvolněného (nebo spotřebovaného) při reakci záleží na množství částic chemických látek, které spolu reagují. </a:t>
            </a:r>
          </a:p>
          <a:p>
            <a:pPr marL="457200" indent="-45720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marL="457200" indent="-4572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vyjádřit jejich množství tak, aby bylo možné ho vzájemně porovnávat, není však jednoduché.</a:t>
            </a:r>
          </a:p>
          <a:p>
            <a:pPr marL="457200" indent="-45720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188640"/>
            <a:ext cx="8229600" cy="1143000"/>
          </a:xfrm>
          <a:prstGeom prst="rect">
            <a:avLst/>
          </a:prstGeom>
          <a:ln w="28575" cap="flat" cmpd="sng" algn="ctr">
            <a:solidFill>
              <a:schemeClr val="dk1"/>
            </a:solidFill>
            <a:prstDash val="soli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800" b="1" spc="5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Např. v této </a:t>
            </a:r>
            <a:r>
              <a:rPr lang="cs-CZ" sz="2000" dirty="0" err="1" smtClean="0">
                <a:solidFill>
                  <a:srgbClr val="000000"/>
                </a:solidFill>
              </a:rPr>
              <a:t>chem</a:t>
            </a:r>
            <a:r>
              <a:rPr lang="cs-CZ" sz="2000" dirty="0" smtClean="0">
                <a:solidFill>
                  <a:srgbClr val="000000"/>
                </a:solidFill>
              </a:rPr>
              <a:t>. reakci jsou reaktanty a produkty v různých skupenstvích: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 algn="ctr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400" b="1" dirty="0" err="1" smtClean="0">
                <a:solidFill>
                  <a:srgbClr val="FF0000"/>
                </a:solidFill>
              </a:rPr>
              <a:t>Zn</a:t>
            </a:r>
            <a:r>
              <a:rPr lang="cs-CZ" sz="2400" b="1" dirty="0" smtClean="0">
                <a:solidFill>
                  <a:srgbClr val="FF0000"/>
                </a:solidFill>
              </a:rPr>
              <a:t>+ 2HCl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 ZnCl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+ 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endParaRPr lang="cs-CZ" sz="2400" b="1" dirty="0" smtClean="0">
              <a:solidFill>
                <a:srgbClr val="FF0000"/>
              </a:solidFill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400" b="1" dirty="0" smtClean="0">
                <a:solidFill>
                  <a:srgbClr val="000000"/>
                </a:solidFill>
                <a:sym typeface="Wingdings" pitchFamily="2" charset="2"/>
              </a:rPr>
              <a:t>                                       </a:t>
            </a: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s         l             </a:t>
            </a:r>
            <a:r>
              <a:rPr lang="cs-CZ" sz="2400" dirty="0" err="1" smtClean="0">
                <a:solidFill>
                  <a:srgbClr val="000000"/>
                </a:solidFill>
                <a:sym typeface="Wingdings" pitchFamily="2" charset="2"/>
              </a:rPr>
              <a:t>l</a:t>
            </a: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          g          </a:t>
            </a:r>
          </a:p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300" b="1" dirty="0" smtClean="0">
                <a:latin typeface="Calibri" pitchFamily="34" charset="0"/>
              </a:rPr>
              <a:t>pevné skupenství: </a:t>
            </a:r>
            <a:r>
              <a:rPr lang="cs-CZ" sz="2300" b="1" dirty="0" smtClean="0">
                <a:solidFill>
                  <a:srgbClr val="FF0000"/>
                </a:solidFill>
                <a:latin typeface="Calibri" pitchFamily="34" charset="0"/>
              </a:rPr>
              <a:t>s</a:t>
            </a:r>
            <a:endParaRPr lang="cs-CZ" sz="23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300" dirty="0" smtClean="0">
                <a:latin typeface="Calibri" pitchFamily="34" charset="0"/>
              </a:rPr>
              <a:t>(z anglického slova </a:t>
            </a:r>
            <a:r>
              <a:rPr lang="cs-CZ" sz="2300" i="1" dirty="0" smtClean="0">
                <a:latin typeface="Calibri" pitchFamily="34" charset="0"/>
              </a:rPr>
              <a:t>solid</a:t>
            </a:r>
            <a:r>
              <a:rPr lang="cs-CZ" sz="2300" dirty="0" smtClean="0">
                <a:latin typeface="Calibri" pitchFamily="34" charset="0"/>
              </a:rPr>
              <a:t> = pevný)</a:t>
            </a:r>
          </a:p>
          <a:p>
            <a:pPr>
              <a:buFontTx/>
              <a:buNone/>
            </a:pPr>
            <a:endParaRPr lang="cs-CZ" sz="23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300" b="1" dirty="0" smtClean="0">
                <a:latin typeface="Calibri" pitchFamily="34" charset="0"/>
              </a:rPr>
              <a:t>kapalné skupenství: </a:t>
            </a:r>
            <a:r>
              <a:rPr lang="cs-CZ" sz="2300" b="1" dirty="0" smtClean="0">
                <a:solidFill>
                  <a:srgbClr val="FF0000"/>
                </a:solidFill>
                <a:latin typeface="Calibri" pitchFamily="34" charset="0"/>
              </a:rPr>
              <a:t>l</a:t>
            </a:r>
            <a:endParaRPr lang="cs-CZ" sz="23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300" dirty="0" smtClean="0">
                <a:latin typeface="Calibri" pitchFamily="34" charset="0"/>
              </a:rPr>
              <a:t>(z anglického slova </a:t>
            </a:r>
            <a:r>
              <a:rPr lang="cs-CZ" sz="2300" i="1" dirty="0" err="1" smtClean="0">
                <a:latin typeface="Calibri" pitchFamily="34" charset="0"/>
              </a:rPr>
              <a:t>liquid</a:t>
            </a:r>
            <a:r>
              <a:rPr lang="cs-CZ" sz="2300" dirty="0" smtClean="0">
                <a:latin typeface="Calibri" pitchFamily="34" charset="0"/>
              </a:rPr>
              <a:t> = kapalný)</a:t>
            </a:r>
          </a:p>
          <a:p>
            <a:pPr>
              <a:buFontTx/>
              <a:buNone/>
            </a:pPr>
            <a:endParaRPr lang="cs-CZ" sz="23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300" b="1" dirty="0" smtClean="0">
                <a:latin typeface="Calibri" pitchFamily="34" charset="0"/>
              </a:rPr>
              <a:t>plynné skupenství: </a:t>
            </a:r>
            <a:r>
              <a:rPr lang="cs-CZ" sz="2300" b="1" dirty="0" smtClean="0">
                <a:solidFill>
                  <a:srgbClr val="FF0000"/>
                </a:solidFill>
                <a:latin typeface="Calibri" pitchFamily="34" charset="0"/>
              </a:rPr>
              <a:t>g</a:t>
            </a:r>
            <a:endParaRPr lang="cs-CZ" sz="23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300" dirty="0" smtClean="0">
                <a:latin typeface="Calibri" pitchFamily="34" charset="0"/>
              </a:rPr>
              <a:t>(z </a:t>
            </a:r>
            <a:r>
              <a:rPr lang="cs-CZ" sz="2300" dirty="0" err="1" smtClean="0">
                <a:latin typeface="Calibri" pitchFamily="34" charset="0"/>
              </a:rPr>
              <a:t>anglickéhos</a:t>
            </a:r>
            <a:r>
              <a:rPr lang="cs-CZ" sz="2300" dirty="0" smtClean="0">
                <a:latin typeface="Calibri" pitchFamily="34" charset="0"/>
              </a:rPr>
              <a:t> slova </a:t>
            </a:r>
            <a:r>
              <a:rPr lang="cs-CZ" sz="2300" i="1" dirty="0" err="1" smtClean="0">
                <a:latin typeface="Calibri" pitchFamily="34" charset="0"/>
              </a:rPr>
              <a:t>gas</a:t>
            </a:r>
            <a:r>
              <a:rPr lang="cs-CZ" sz="2300" dirty="0" smtClean="0">
                <a:latin typeface="Calibri" pitchFamily="34" charset="0"/>
              </a:rPr>
              <a:t> = plyn)</a:t>
            </a: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12290" name="Picture 2" descr="brýle,chemie,emotikony,géniové,pokusy,smajlíci,smajlík,smějící se obličeje,tuby,usmívající se obličeje,věda,vědci,zkumav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49289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68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solidFill>
                <a:srgbClr val="000000"/>
              </a:solidFill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solidFill>
                <a:srgbClr val="000000"/>
              </a:solidFill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není jednoduché porovnávat množství látek u různých skupenství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solidFill>
                <a:srgbClr val="000000"/>
              </a:solidFill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pokud bychom množství chtěli vyjádřit </a:t>
            </a:r>
            <a:r>
              <a:rPr lang="cs-CZ" sz="2400" b="1" dirty="0" smtClean="0">
                <a:solidFill>
                  <a:srgbClr val="C00000"/>
                </a:solidFill>
                <a:sym typeface="Wingdings" pitchFamily="2" charset="2"/>
              </a:rPr>
              <a:t>hmotností</a:t>
            </a: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, tak to není problém u skupenství pevného (u kapalin a plynů je to obtížnější)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  <a:sym typeface="Wingdings" pitchFamily="2" charset="2"/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pokud bychom chtěli vyjádřit množství pomocí </a:t>
            </a:r>
            <a:r>
              <a:rPr lang="cs-CZ" sz="2400" b="1" dirty="0" smtClean="0">
                <a:solidFill>
                  <a:srgbClr val="C00000"/>
                </a:solidFill>
                <a:sym typeface="Wingdings" pitchFamily="2" charset="2"/>
              </a:rPr>
              <a:t>objemu</a:t>
            </a:r>
            <a:r>
              <a:rPr lang="cs-CZ" sz="2400" dirty="0" smtClean="0">
                <a:solidFill>
                  <a:srgbClr val="000000"/>
                </a:solidFill>
                <a:sym typeface="Wingdings" pitchFamily="2" charset="2"/>
              </a:rPr>
              <a:t>, tak ten lze měřit jednoduše u kapalin a plynů a však obtížně u pevných látek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>
              <a:solidFill>
                <a:srgbClr val="000000"/>
              </a:solidFill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 eaLnBrk="1" hangingPunct="1">
              <a:buFontTx/>
              <a:buChar char="-"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univerzální veličina</a:t>
            </a:r>
          </a:p>
          <a:p>
            <a:pPr marL="514350" indent="-514350" eaLnBrk="1" hangingPunct="1">
              <a:buFontTx/>
              <a:buChar char="-"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vyjadřuje množství chemických látek</a:t>
            </a:r>
          </a:p>
          <a:p>
            <a:pPr marL="514350" indent="-514350" eaLnBrk="1" hangingPunct="1">
              <a:buFontTx/>
              <a:buChar char="-"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značka: </a:t>
            </a:r>
            <a:r>
              <a:rPr lang="cs-CZ" sz="2400" b="1" u="sng" dirty="0" smtClean="0">
                <a:solidFill>
                  <a:srgbClr val="000000"/>
                </a:solidFill>
              </a:rPr>
              <a:t>n</a:t>
            </a:r>
          </a:p>
          <a:p>
            <a:pPr marL="514350" indent="-514350" eaLnBrk="1" hangingPunct="1">
              <a:buFontTx/>
              <a:buChar char="-"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jednotka: jeden </a:t>
            </a:r>
            <a:r>
              <a:rPr lang="cs-CZ" sz="2400" b="1" u="sng" dirty="0" smtClean="0">
                <a:solidFill>
                  <a:srgbClr val="000000"/>
                </a:solidFill>
              </a:rPr>
              <a:t>mol</a:t>
            </a:r>
          </a:p>
          <a:p>
            <a:pPr marL="514350" indent="-514350" eaLnBrk="1" hangingPunct="1">
              <a:buFontTx/>
              <a:buChar char="-"/>
              <a:defRPr/>
            </a:pPr>
            <a:r>
              <a:rPr lang="cs-CZ" sz="2400" dirty="0" smtClean="0">
                <a:solidFill>
                  <a:srgbClr val="000000"/>
                </a:solidFill>
              </a:rPr>
              <a:t>výpočet: </a:t>
            </a:r>
            <a:r>
              <a:rPr lang="cs-CZ" sz="2400" b="1" u="sng" dirty="0" smtClean="0">
                <a:solidFill>
                  <a:srgbClr val="000000"/>
                </a:solidFill>
              </a:rPr>
              <a:t>n =  c . V</a:t>
            </a:r>
          </a:p>
          <a:p>
            <a:pPr marL="514350" indent="-514350" eaLnBrk="1" hangingPunct="1">
              <a:buFontTx/>
              <a:buChar char="-"/>
              <a:defRPr/>
            </a:pPr>
            <a:endParaRPr lang="cs-CZ" sz="2400" b="1" u="sng" dirty="0" smtClean="0">
              <a:solidFill>
                <a:srgbClr val="000000"/>
              </a:solidFill>
            </a:endParaRPr>
          </a:p>
          <a:p>
            <a:pPr marL="514350" indent="-514350" algn="ctr" eaLnBrk="1" hangingPunct="1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Látkové množství vyjadřuje vždy počet (množství) částic</a:t>
            </a:r>
          </a:p>
          <a:p>
            <a:pPr marL="514350" indent="-514350" algn="ctr" eaLnBrk="1" hangingPunct="1">
              <a:buFont typeface="Arial" charset="0"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(nezál</a:t>
            </a:r>
            <a:r>
              <a:rPr lang="cs-CZ" sz="2400" b="1" dirty="0" smtClean="0">
                <a:solidFill>
                  <a:srgbClr val="FF0000"/>
                </a:solidFill>
                <a:latin typeface="Arial" charset="0"/>
              </a:rPr>
              <a:t>e</a:t>
            </a:r>
            <a:r>
              <a:rPr lang="cs-CZ" sz="2400" b="1" dirty="0" smtClean="0">
                <a:solidFill>
                  <a:srgbClr val="FF0000"/>
                </a:solidFill>
              </a:rPr>
              <a:t>ží na tom, jakého skupenství částice jsou)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Látkové množství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eaLnBrk="1" hangingPunct="1"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 algn="ctr" eaLnBrk="1" hangingPunct="1"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 algn="ctr" eaLnBrk="1" hangingPunct="1">
              <a:buFont typeface="Arial" charset="0"/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Chemické rovnice tedy nevyjadřují pouze počet reagujících molekul, ale také počet reagujících molů látek.</a:t>
            </a:r>
          </a:p>
          <a:p>
            <a:pPr algn="ctr" eaLnBrk="1" hangingPunct="1"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err="1" smtClean="0">
                <a:solidFill>
                  <a:srgbClr val="FF0000"/>
                </a:solidFill>
              </a:rPr>
              <a:t>Zn</a:t>
            </a:r>
            <a:r>
              <a:rPr lang="cs-CZ" sz="2400" b="1" dirty="0" smtClean="0">
                <a:solidFill>
                  <a:srgbClr val="FF0000"/>
                </a:solidFill>
              </a:rPr>
              <a:t>           +           2HCl           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          ZnCl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         +         H</a:t>
            </a:r>
            <a:r>
              <a:rPr lang="cs-CZ" sz="2400" b="1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baseline="30000" dirty="0" smtClean="0">
                <a:solidFill>
                  <a:srgbClr val="000000"/>
                </a:solidFill>
              </a:rPr>
              <a:t>1 molekula zinku         2molekuly </a:t>
            </a:r>
            <a:r>
              <a:rPr lang="cs-CZ" sz="2000" baseline="30000" dirty="0" err="1" smtClean="0">
                <a:solidFill>
                  <a:srgbClr val="000000"/>
                </a:solidFill>
              </a:rPr>
              <a:t>kys.chlorovodíkové</a:t>
            </a:r>
            <a:r>
              <a:rPr lang="cs-CZ" sz="2000" baseline="30000" dirty="0" smtClean="0">
                <a:solidFill>
                  <a:srgbClr val="000000"/>
                </a:solidFill>
              </a:rPr>
              <a:t>           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   </a:t>
            </a:r>
            <a:r>
              <a:rPr lang="cs-CZ" sz="2000" baseline="30000" dirty="0" smtClean="0">
                <a:solidFill>
                  <a:srgbClr val="000000"/>
                </a:solidFill>
              </a:rPr>
              <a:t> 1 molekula ZnCl2     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cs-CZ" sz="2000" baseline="30000" dirty="0" smtClean="0">
                <a:solidFill>
                  <a:srgbClr val="000000"/>
                </a:solidFill>
              </a:rPr>
              <a:t>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</a:t>
            </a:r>
            <a:r>
              <a:rPr lang="cs-CZ" sz="2000" baseline="30000" dirty="0" smtClean="0">
                <a:solidFill>
                  <a:srgbClr val="000000"/>
                </a:solidFill>
              </a:rPr>
              <a:t>1 molekula vodíku</a:t>
            </a:r>
          </a:p>
          <a:p>
            <a:pPr eaLnBrk="1" hangingPunct="1">
              <a:buFont typeface="Arial" charset="0"/>
              <a:buNone/>
            </a:pPr>
            <a:r>
              <a:rPr lang="cs-CZ" sz="2000" baseline="30000" dirty="0" smtClean="0">
                <a:solidFill>
                  <a:srgbClr val="000000"/>
                </a:solidFill>
              </a:rPr>
              <a:t>  1 mol zinku                  2 moly </a:t>
            </a:r>
            <a:r>
              <a:rPr lang="cs-CZ" sz="2000" baseline="30000" dirty="0" err="1" smtClean="0">
                <a:solidFill>
                  <a:srgbClr val="000000"/>
                </a:solidFill>
              </a:rPr>
              <a:t>kys</a:t>
            </a:r>
            <a:r>
              <a:rPr lang="cs-CZ" sz="2000" baseline="30000" dirty="0" smtClean="0">
                <a:solidFill>
                  <a:srgbClr val="000000"/>
                </a:solidFill>
              </a:rPr>
              <a:t>. Chlorovodíkové                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  </a:t>
            </a:r>
            <a:r>
              <a:rPr lang="cs-CZ" sz="2000" baseline="30000" dirty="0" smtClean="0">
                <a:solidFill>
                  <a:srgbClr val="000000"/>
                </a:solidFill>
              </a:rPr>
              <a:t>   1 mol ZnCl2           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 </a:t>
            </a:r>
            <a:r>
              <a:rPr lang="cs-CZ" sz="2000" baseline="30000" dirty="0" smtClean="0">
                <a:solidFill>
                  <a:srgbClr val="000000"/>
                </a:solidFill>
              </a:rPr>
              <a:t>       </a:t>
            </a:r>
            <a:r>
              <a:rPr lang="cs-CZ" sz="2000" baseline="30000" dirty="0" smtClean="0">
                <a:solidFill>
                  <a:srgbClr val="000000"/>
                </a:solidFill>
                <a:latin typeface="Arial" charset="0"/>
              </a:rPr>
              <a:t>      </a:t>
            </a:r>
            <a:r>
              <a:rPr lang="cs-CZ" sz="2000" baseline="30000" dirty="0" smtClean="0">
                <a:solidFill>
                  <a:srgbClr val="000000"/>
                </a:solidFill>
              </a:rPr>
              <a:t>1 mol vodíku</a:t>
            </a:r>
          </a:p>
          <a:p>
            <a:pPr eaLnBrk="1" hangingPunct="1">
              <a:buFont typeface="Arial" charset="0"/>
              <a:buNone/>
            </a:pPr>
            <a:endParaRPr lang="cs-CZ" sz="2000" baseline="30000" dirty="0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2000" baseline="30000" dirty="0" smtClean="0">
              <a:solidFill>
                <a:srgbClr val="00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Molární </a:t>
            </a: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reakční teplo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množství tepla uvolněného či spotřebovaného při reakci</a:t>
            </a: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závisí na látkovém množství reagujících látek</a:t>
            </a: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značí se </a:t>
            </a:r>
            <a:r>
              <a:rPr lang="cs-CZ" sz="2400" b="1" u="sng" dirty="0" smtClean="0">
                <a:solidFill>
                  <a:schemeClr val="tx1"/>
                </a:solidFill>
              </a:rPr>
              <a:t>Q</a:t>
            </a:r>
            <a:r>
              <a:rPr lang="cs-CZ" sz="2400" b="1" u="sng" baseline="-25000" dirty="0" smtClean="0">
                <a:solidFill>
                  <a:schemeClr val="tx1"/>
                </a:solidFill>
              </a:rPr>
              <a:t>m</a:t>
            </a: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endParaRPr lang="cs-CZ" sz="2400" b="1" u="sng" baseline="-25000" dirty="0" smtClean="0">
              <a:solidFill>
                <a:schemeClr val="tx1"/>
              </a:solidFill>
            </a:endParaRPr>
          </a:p>
          <a:p>
            <a:pPr marL="457200" indent="-457200" eaLnBrk="1" hangingPunct="1">
              <a:lnSpc>
                <a:spcPct val="80000"/>
              </a:lnSpc>
              <a:buFontTx/>
              <a:buChar char="-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jednotkou jsou </a:t>
            </a:r>
            <a:r>
              <a:rPr lang="cs-CZ" sz="2400" b="1" u="sng" dirty="0" err="1" smtClean="0">
                <a:solidFill>
                  <a:schemeClr val="tx1"/>
                </a:solidFill>
              </a:rPr>
              <a:t>kJ</a:t>
            </a:r>
            <a:r>
              <a:rPr lang="cs-CZ" sz="2400" b="1" u="sng" dirty="0" smtClean="0">
                <a:solidFill>
                  <a:schemeClr val="tx1"/>
                </a:solidFill>
              </a:rPr>
              <a:t>/mol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dirty="0" smtClean="0"/>
              <a:t>Souhrn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52987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množství chemických látek vyjadřujeme veličinou zvanou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látkové množství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b="1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jednotkou látkového množství je jeden </a:t>
            </a:r>
            <a:r>
              <a:rPr lang="cs-CZ" sz="2400" b="1" dirty="0" smtClean="0">
                <a:solidFill>
                  <a:srgbClr val="FF0000"/>
                </a:solidFill>
              </a:rPr>
              <a:t>mol </a:t>
            </a:r>
            <a:r>
              <a:rPr lang="cs-CZ" sz="2400" b="1" dirty="0" smtClean="0">
                <a:solidFill>
                  <a:schemeClr val="tx1"/>
                </a:solidFill>
              </a:rPr>
              <a:t>a značí se 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b="1" dirty="0" smtClean="0"/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množství tepla uvolněného při exotermické reakci nebo spotřebovaného při endotermické reakci jednoho molu reaktantů nazýváme </a:t>
            </a:r>
            <a:r>
              <a:rPr lang="cs-CZ" sz="2400" b="1" dirty="0" smtClean="0">
                <a:solidFill>
                  <a:srgbClr val="FF0000"/>
                </a:solidFill>
              </a:rPr>
              <a:t>molární reakční teplo </a:t>
            </a:r>
            <a:r>
              <a:rPr lang="cs-CZ" sz="2400" dirty="0" smtClean="0"/>
              <a:t>(Q</a:t>
            </a:r>
            <a:r>
              <a:rPr lang="cs-CZ" sz="2400" baseline="-25000" dirty="0" smtClean="0"/>
              <a:t>m</a:t>
            </a:r>
            <a:r>
              <a:rPr lang="cs-CZ" sz="24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2011-08-30] </a:t>
            </a:r>
            <a:r>
              <a:rPr lang="cs-CZ" sz="2400" i="1" dirty="0" smtClean="0">
                <a:hlinkClick r:id="rId3"/>
              </a:rPr>
              <a:t>www.office.</a:t>
            </a:r>
            <a:r>
              <a:rPr lang="cs-CZ" sz="2400" i="1" dirty="0" err="1" smtClean="0">
                <a:hlinkClick r:id="rId3"/>
              </a:rPr>
              <a:t>microsoft.com</a:t>
            </a:r>
            <a:endParaRPr lang="cs-CZ" sz="2400" i="1" dirty="0" smtClean="0"/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256&quot;/&gt;&lt;/object&gt;&lt;object type=&quot;3&quot; unique_id=&quot;10005&quot;&gt;&lt;property id=&quot;20148&quot; value=&quot;5&quot;/&gt;&lt;property id=&quot;20300&quot; value=&quot;Slide 2 - &amp;quot;Chemické reakce - opakování&amp;quot;&quot;/&gt;&lt;property id=&quot;20307&quot; value=&quot;257&quot;/&gt;&lt;/object&gt;&lt;object type=&quot;3&quot; unique_id=&quot;10006&quot;&gt;&lt;property id=&quot;20148&quot; value=&quot;5&quot;/&gt;&lt;property id=&quot;20300&quot; value=&quot;Slide 3&quot;/&gt;&lt;property id=&quot;20307&quot; value=&quot;258&quot;/&gt;&lt;/object&gt;&lt;object type=&quot;3&quot; unique_id=&quot;10007&quot;&gt;&lt;property id=&quot;20148&quot; value=&quot;5&quot;/&gt;&lt;property id=&quot;20300&quot; value=&quot;Slide 4&quot;/&gt;&lt;property id=&quot;20307&quot; value=&quot;267&quot;/&gt;&lt;/object&gt;&lt;object type=&quot;3&quot; unique_id=&quot;10008&quot;&gt;&lt;property id=&quot;20148&quot; value=&quot;5&quot;/&gt;&lt;property id=&quot;20300&quot; value=&quot;Slide 5&quot;/&gt;&lt;property id=&quot;20307&quot; value=&quot;259&quot;/&gt;&lt;/object&gt;&lt;object type=&quot;3&quot; unique_id=&quot;10009&quot;&gt;&lt;property id=&quot;20148&quot; value=&quot;5&quot;/&gt;&lt;property id=&quot;20300&quot; value=&quot;Slide 6&quot;/&gt;&lt;property id=&quot;20307&quot; value=&quot;260&quot;/&gt;&lt;/object&gt;&lt;object type=&quot;3&quot; unique_id=&quot;10010&quot;&gt;&lt;property id=&quot;20148&quot; value=&quot;5&quot;/&gt;&lt;property id=&quot;20300&quot; value=&quot;Slide 7&quot;/&gt;&lt;property id=&quot;20307&quot; value=&quot;261&quot;/&gt;&lt;/object&gt;&lt;object type=&quot;3&quot; unique_id=&quot;10011&quot;&gt;&lt;property id=&quot;20148&quot; value=&quot;5&quot;/&gt;&lt;property id=&quot;20300&quot; value=&quot;Slide 8&quot;/&gt;&lt;property id=&quot;20307&quot; value=&quot;268&quot;/&gt;&lt;/object&gt;&lt;object type=&quot;3&quot; unique_id=&quot;10012&quot;&gt;&lt;property id=&quot;20148&quot; value=&quot;5&quot;/&gt;&lt;property id=&quot;20300&quot; value=&quot;Slide 9&quot;/&gt;&lt;property id=&quot;20307&quot; value=&quot;262&quot;/&gt;&lt;/object&gt;&lt;object type=&quot;3&quot; unique_id=&quot;10013&quot;&gt;&lt;property id=&quot;20148&quot; value=&quot;5&quot;/&gt;&lt;property id=&quot;20300&quot; value=&quot;Slide 10&quot;/&gt;&lt;property id=&quot;20307&quot; value=&quot;263&quot;/&gt;&lt;/object&gt;&lt;object type=&quot;3&quot; unique_id=&quot;10014&quot;&gt;&lt;property id=&quot;20148&quot; value=&quot;5&quot;/&gt;&lt;property id=&quot;20300&quot; value=&quot;Slide 11&quot;/&gt;&lt;property id=&quot;20307&quot; value=&quot;264&quot;/&gt;&lt;/object&gt;&lt;object type=&quot;3&quot; unique_id=&quot;10015&quot;&gt;&lt;property id=&quot;20148&quot; value=&quot;5&quot;/&gt;&lt;property id=&quot;20300&quot; value=&quot;Slide 12 - &amp;quot;Shrnutí&amp;quot;&quot;/&gt;&lt;property id=&quot;20307&quot; value=&quot;265&quot;/&gt;&lt;/object&gt;&lt;/object&gt;&lt;/object&gt;&lt;/database&gt;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602</Words>
  <Application>Microsoft Office PowerPoint</Application>
  <PresentationFormat>Předvádění na obrazovce (4:3)</PresentationFormat>
  <Paragraphs>113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Chemické reakce a děje</vt:lpstr>
      <vt:lpstr>Exotermické a endotermické reakce - opakování</vt:lpstr>
      <vt:lpstr>Experiment</vt:lpstr>
      <vt:lpstr>Snímek 6</vt:lpstr>
      <vt:lpstr>Snímek 7</vt:lpstr>
      <vt:lpstr>Snímek 8</vt:lpstr>
      <vt:lpstr>Látkové množství</vt:lpstr>
      <vt:lpstr>Snímek 10</vt:lpstr>
      <vt:lpstr>Molární reakční teplo</vt:lpstr>
      <vt:lpstr>Souhrn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lipi</dc:creator>
  <cp:lastModifiedBy>lipi</cp:lastModifiedBy>
  <cp:revision>59</cp:revision>
  <dcterms:created xsi:type="dcterms:W3CDTF">2010-08-19T13:45:05Z</dcterms:created>
  <dcterms:modified xsi:type="dcterms:W3CDTF">2012-01-21T11:02:31Z</dcterms:modified>
</cp:coreProperties>
</file>