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7" r:id="rId5"/>
    <p:sldId id="259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75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00"/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Radana </a:t>
          </a:r>
          <a:r>
            <a:rPr lang="cs-CZ" dirty="0" err="1" smtClean="0"/>
            <a:t>Marelová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VY_32_INOVACE_2A_17_Jaro_rostliny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Radana </a:t>
          </a:r>
          <a:r>
            <a:rPr lang="cs-CZ" sz="1800" kern="1200" dirty="0" err="1" smtClean="0"/>
            <a:t>Marelová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VY_32_INOVACE_2A_17_Jaro_rostliny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2.třída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1/Primula_veris_0x.JPG/250px-Primula_veris_0x.JPG" TargetMode="External"/><Relationship Id="rId13" Type="http://schemas.openxmlformats.org/officeDocument/2006/relationships/hyperlink" Target="http://upload.wikimedia.org/wikipedia/commons/thumb/d/d8/Lobo_cultivar.jpg/120px-Lobo_cultivar.jpg" TargetMode="External"/><Relationship Id="rId3" Type="http://schemas.openxmlformats.org/officeDocument/2006/relationships/hyperlink" Target="http://commons.wikimedia.org/wiki" TargetMode="External"/><Relationship Id="rId7" Type="http://schemas.openxmlformats.org/officeDocument/2006/relationships/hyperlink" Target="http://upload.wikimedia.org/wikipedia/commons/thumb/e/e1/Crocus_vernus.jpg/120px-Crocus_vernus.jpg" TargetMode="External"/><Relationship Id="rId12" Type="http://schemas.openxmlformats.org/officeDocument/2006/relationships/hyperlink" Target="http://upload.wikimedia.org/wikipedia/commons/thumb/6/6b/Bee_in_apple_blossom.jpg/120px-Bee_in_apple_blossom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2/Leucojum_vernum.JPG/436px-Leucojum_vernum.JPG" TargetMode="External"/><Relationship Id="rId11" Type="http://schemas.openxmlformats.org/officeDocument/2006/relationships/hyperlink" Target="http://upload.wikimedia.org/wikipedia/commons/thumb/0/0c/Viola_odorata1.JPG/800px-Viola_odorata1.JPG" TargetMode="External"/><Relationship Id="rId5" Type="http://schemas.openxmlformats.org/officeDocument/2006/relationships/hyperlink" Target="http://upload.wikimedia.org/wikipedia/commons/thumb/2/23/Galanthus_nivalis.jpg/255px-Galanthus_nivalis.jpg" TargetMode="External"/><Relationship Id="rId15" Type="http://schemas.openxmlformats.org/officeDocument/2006/relationships/hyperlink" Target="http://upload.wikimedia.org/wikipedia/commons/thumb/c/c1/Fuji_apple.jpg/120px-Fuji_apple.jpg" TargetMode="External"/><Relationship Id="rId10" Type="http://schemas.openxmlformats.org/officeDocument/2006/relationships/hyperlink" Target="http://upload.wikimedia.org/wikipedia/commons/thumb/8/84/Narcissus_pseudonarcissus_nobilis.jpg/90px-Narcissus_pseudonarcissus_nobilis.jpg" TargetMode="External"/><Relationship Id="rId4" Type="http://schemas.openxmlformats.org/officeDocument/2006/relationships/hyperlink" Target="http://upload.wikimedia.org/wikipedia/commons/thumb/d/dd/Primula_tiroliensis_Atlas_Alpenflora.jpg/420px-Primula_tiroliensis_Atlas_Alpenflora.jpg" TargetMode="External"/><Relationship Id="rId9" Type="http://schemas.openxmlformats.org/officeDocument/2006/relationships/hyperlink" Target="http://upload.wikimedia.org/wikipedia/commons/thumb/d/dc/Anemone_nemorosa_2_bgiu.jpg/120px-Anemone_nemorosa_2_bgiu.jpg" TargetMode="External"/><Relationship Id="rId14" Type="http://schemas.openxmlformats.org/officeDocument/2006/relationships/hyperlink" Target="http://upload.wikimedia.org/wikipedia/commons/thumb/8/85/Malus_prunifolia.JPG/120px-Malus_prunifolia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6/Apricot_in_bloom.jpg/120px-Apricot_in_bloom.jpg" TargetMode="External"/><Relationship Id="rId3" Type="http://schemas.openxmlformats.org/officeDocument/2006/relationships/hyperlink" Target="http://upload.wikimedia.org/wikipedia/commons/thumb/3/3b/Kosteleck%C3%A9_Horky_-_6.JPG/90px-Kosteleck%C3%A9_Horky_-_6.JPG" TargetMode="External"/><Relationship Id="rId7" Type="http://schemas.openxmlformats.org/officeDocument/2006/relationships/hyperlink" Target="http://upload.wikimedia.org/wikipedia/commons/thumb/f/f9/Apricots.jpg/795px-Apricots.jpg" TargetMode="External"/><Relationship Id="rId2" Type="http://schemas.openxmlformats.org/officeDocument/2006/relationships/hyperlink" Target="http://upload.wikimedia.org/wikipedia/commons/thumb/9/92/Blake%27s_Pride_pears.jpg/120px-Blake%27s_Pride_pear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1/1b/Reife_Zwetschge_am_Baum.JPG/120px-Reife_Zwetschge_am_Baum.JPG" TargetMode="External"/><Relationship Id="rId5" Type="http://schemas.openxmlformats.org/officeDocument/2006/relationships/hyperlink" Target="http://upload.wikimedia.org/wikipedia/commons/thumb/c/c7/Italienische_S%C3%BC%C3%9Fkirschen.JPG/90px-Italienische_S%C3%BC%C3%9Fkirschen.JPG" TargetMode="External"/><Relationship Id="rId10" Type="http://schemas.openxmlformats.org/officeDocument/2006/relationships/hyperlink" Target="http://upload.wikimedia.org/wikipedia/commons/thumb/7/7c/Prunus_persica_%28200804%29.jpg/120px-Prunus_persica_%28200804%29.jpg" TargetMode="External"/><Relationship Id="rId4" Type="http://schemas.openxmlformats.org/officeDocument/2006/relationships/hyperlink" Target="http://upload.wikimedia.org/wikipedia/commons/thumb/1/1c/S%C3%BC%C3%9Fkirsche_Prunus_avium.jpg/90px-S%C3%BC%C3%9Fkirsche_Prunus_avium.jpg" TargetMode="External"/><Relationship Id="rId9" Type="http://schemas.openxmlformats.org/officeDocument/2006/relationships/hyperlink" Target="http://upload.wikimedia.org/wikipedia/commons/thumb/a/a4/Vineyard_peaches_de.jpg/90px-Vineyard_peaches_de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866770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Anotace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Tato prezentace je výukovým materiálem.</a:t>
            </a:r>
          </a:p>
          <a:p>
            <a:pPr marL="0" indent="0">
              <a:buNone/>
            </a:pPr>
            <a:r>
              <a:rPr lang="cs-CZ" dirty="0" smtClean="0"/>
              <a:t>Seznamuje se základními informacemi, které se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ýkají jara, dále s jarními květinami a s částmi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arní květiny.</a:t>
            </a:r>
          </a:p>
          <a:p>
            <a:pPr marL="0" indent="0">
              <a:buNone/>
            </a:pPr>
            <a:r>
              <a:rPr lang="cs-CZ" dirty="0" smtClean="0"/>
              <a:t>Další část je věnována ovocným stromům. </a:t>
            </a:r>
          </a:p>
          <a:p>
            <a:pPr marL="0" indent="0">
              <a:buNone/>
            </a:pPr>
            <a:r>
              <a:rPr lang="cs-CZ" dirty="0" smtClean="0"/>
              <a:t>Pomocí obrázků ukazuje, co se se stromy na jaře 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ěje, popisuje jeho části a nejznámější ovocné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tromy našich zahrad.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Zdroje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ln>
            <a:solidFill>
              <a:srgbClr val="99CC00"/>
            </a:solidFill>
          </a:ln>
        </p:spPr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office.microsoft.com</a:t>
            </a:r>
            <a:r>
              <a:rPr lang="cs-CZ" sz="2400" dirty="0" smtClean="0"/>
              <a:t> – otevřená galerie - kliparty</a:t>
            </a:r>
            <a:endParaRPr lang="cs-CZ" dirty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commons.wikimedia.org/wiki</a:t>
            </a:r>
            <a:endParaRPr lang="cs-CZ" sz="2400" dirty="0" smtClean="0"/>
          </a:p>
          <a:p>
            <a:pPr marL="0" indent="0">
              <a:buNone/>
            </a:pPr>
            <a:r>
              <a:rPr lang="cs-CZ" sz="1100" dirty="0" smtClean="0"/>
              <a:t>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upload.wikimedia.org/wikipedia/commons/thumb/d/dd/Primula_tiroliensis_Atlas_Alpenflora.jpg/420px-Primula_tiroliensis_Atlas_Alpenflora.jpg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upload.wikimedia.org/wikipedia/commons/thumb/2/23/Galanthus_nivalis.jpg/255px-Galanthus_nivalis.jpg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upload.wikimedia.org/wikipedia/commons/thumb/9/92/Leucojum_vernum.JPG/436px-Leucojum_vernum.JPG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upload.wikimedia.org/wikipedia/commons/thumb/e/e1/Crocus_vernus.jpg/120px-Crocus_vernus.jpg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upload.wikimedia.org/wikipedia/commons/thumb/3/31/Primula_veris_0x.JPG/250px-Primula_veris_0x.JPG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upload.wikimedia.org/wikipedia/commons/thumb/d/dc/Anemone_nemorosa_2_bgiu.jpg/120px-Anemone_nemorosa_2_bgiu.jpg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upload.wikimedia.org/wikipedia/commons/thumb/8/84/Narcissus_pseudonarcissus_nobilis.jpg/90px-Narcissus_pseudonarcissus_nobilis.jpg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http://upload.wikimedia.org/wikipedia/commons/thumb/b/be/Fr%C3%BDdlantsk%C3%A1_pahorkatina%2C_Z%C3%A1ti%C5%A1%C3%AD%2C_%C5%BElu%C5%A5%C3%A1sek_01_01.jpg/800px-Fr%C3%BDdlantsk%C3%A1_pahorkatina%2C_Z%C3%A1ti%C5%A1%C3%AD%2C_%</a:t>
            </a:r>
            <a:r>
              <a:rPr lang="cs-CZ" sz="1200" dirty="0" smtClean="0"/>
              <a:t>C5%BElu%C5%A5%C3%A1sek_01_01.jpg</a:t>
            </a:r>
          </a:p>
          <a:p>
            <a:pPr marL="0" indent="0">
              <a:buNone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upload.wikimedia.org/wikipedia/commons/thumb/0/0c/Viola_odorata1.JPG/800px-Viola_odorata1.JPG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upload.wikimedia.org/wikipedia/commons/thumb/6/6b/Bee_in_apple_blossom.jpg/120px-Bee_in_apple_blossom.jpg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upload.wikimedia.org/wikipedia/commons/thumb/d/d8/Lobo_cultivar.jpg/120px-Lobo_cultivar.jpg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upload.wikimedia.org/wikipedia/commons/thumb/8/85/Malus_prunifolia.JPG/120px-Malus_prunifolia.JPG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upload.wikimedia.org/wikipedia/commons/thumb/c/c1/Fuji_apple.jpg/120px-Fuji_apple.jpg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136904" cy="4955203"/>
          </a:xfrm>
          <a:prstGeom prst="rect">
            <a:avLst/>
          </a:prstGeom>
          <a:noFill/>
          <a:ln>
            <a:solidFill>
              <a:srgbClr val="99CC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upload.wikimedia.org/wikipedia/commons/thumb/9/92/Blake%27s_Pride_pears.jpg/120px-Blake%27s_Pride_pears.jpg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http://upload.wikimedia.org/wikipedia/commons/thumb/3/3b/Kosteleck%C3%A9_Horky_-_6.JPG/90px-Kosteleck%C3%A9_Horky_-_</a:t>
            </a:r>
            <a:r>
              <a:rPr lang="cs-CZ" sz="1400" dirty="0" smtClean="0">
                <a:hlinkClick r:id="rId3"/>
              </a:rPr>
              <a:t>6.JPG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upload.wikimedia.org/wikipedia/commons/thumb/1/1c/S%C3%BC%C3%9Fkirsche_Prunus_avium.jpg/90px-S%C3%BC%C3%9Fkirsche_Prunus_avium.jpg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upload.wikimedia.org/wikipedia/commons/thumb/c/c7/Italienische_S%C3%BC%C3%9Fkirschen.JPG/90px-Italienische_S%C3%BC%C3%9Fkirschen.JPG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upload.wikimedia.org/wikipedia/commons/thumb/1/1b/Reife_Zwetschge_am_Baum.JPG/120px-Reife_Zwetschge_am_Baum.JPG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upload.wikimedia.org/wikipedia/commons/thumb/f/f9/Apricots.jpg/795px-Apricots.jpg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upload.wikimedia.org/wikipedia/commons/thumb/1/16/Apricot_in_bloom.jpg/120px-Apricot_in_bloom.jpg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upload.wikimedia.org/wikipedia/commons/thumb/a/a4/Vineyard_peaches_de.jpg/90px-Vineyard_peaches_de.jpg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http://upload.wikimedia.org/wikipedia/commons/thumb/7/7c/Prunus_persica_%28200804%29.jpg/120px-Prunus_persica_%</a:t>
            </a:r>
            <a:r>
              <a:rPr lang="cs-CZ" sz="1400" dirty="0" smtClean="0">
                <a:hlinkClick r:id="rId10"/>
              </a:rPr>
              <a:t>28200804%29.jpg</a:t>
            </a:r>
            <a:endParaRPr lang="cs-CZ" sz="1400" dirty="0" smtClean="0"/>
          </a:p>
          <a:p>
            <a:endParaRPr lang="cs-CZ" sz="1200" dirty="0" smtClean="0"/>
          </a:p>
          <a:p>
            <a:endParaRPr lang="cs-CZ" sz="1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</a:rPr>
              <a:t>Prvouka pro 2.ročník – Nová škola</a:t>
            </a:r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2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 A R 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Jaro začíná </a:t>
            </a:r>
            <a:r>
              <a:rPr lang="cs-CZ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21.března</a:t>
            </a:r>
          </a:p>
          <a:p>
            <a:pPr marL="0" indent="0">
              <a:buNone/>
            </a:pPr>
            <a:r>
              <a:rPr lang="cs-CZ" dirty="0" smtClean="0"/>
              <a:t>Tento den se nazývá </a:t>
            </a:r>
            <a:r>
              <a:rPr lang="cs-CZ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jarní rovnodennost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( den a noc jsou stejně dlouhé 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Jarní měsíce jsou</a:t>
            </a:r>
            <a:r>
              <a:rPr lang="cs-CZ" dirty="0" smtClean="0"/>
              <a:t>: březen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duben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květen</a:t>
            </a:r>
            <a:endParaRPr lang="cs-CZ" dirty="0"/>
          </a:p>
        </p:txBody>
      </p:sp>
      <p:pic>
        <p:nvPicPr>
          <p:cNvPr id="1026" name="Picture 2" descr="C:\Users\Marelova.ZSPSRV\AppData\Local\Microsoft\Windows\Temporary Internet Files\Content.IE5\YMEA81FS\MP90039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2592288" cy="288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855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Květiny na jaře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Během jarních měsíců se začíná všechno zelenat,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příroda se probouzí ze zimního spánku.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Okrasou jarní přírody jsou první jarní květiny: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sněženky, bledule, krokusy, petrklíče, sasanky,</a:t>
            </a:r>
          </a:p>
          <a:p>
            <a:pPr marL="0" indent="0">
              <a:buNone/>
            </a:pPr>
            <a:r>
              <a:rPr lang="cs-CZ" i="1" dirty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</a:t>
            </a:r>
            <a:r>
              <a:rPr lang="cs-CZ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 narcisy, pampelišky, violky …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Nejprve se seznam s částmi jarní květiny.</a:t>
            </a:r>
            <a:endParaRPr lang="cs-CZ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044" y="4581775"/>
            <a:ext cx="1802930" cy="1848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1162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68" t="5561" r="9093" b="3388"/>
          <a:stretch/>
        </p:blipFill>
        <p:spPr bwMode="auto">
          <a:xfrm>
            <a:off x="2411760" y="1470891"/>
            <a:ext cx="3093403" cy="5039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76672"/>
            <a:ext cx="3490917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Č</a:t>
            </a:r>
            <a:r>
              <a:rPr lang="cs-CZ" sz="2800" dirty="0" smtClean="0">
                <a:solidFill>
                  <a:srgbClr val="C00000"/>
                </a:solidFill>
              </a:rPr>
              <a:t>ásti kvetoucí rostliny: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 flipV="1">
            <a:off x="5220072" y="1962412"/>
            <a:ext cx="2016224" cy="130805"/>
          </a:xfrm>
          <a:prstGeom prst="lef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C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80312" y="1700808"/>
            <a:ext cx="93610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i="1" dirty="0" smtClean="0"/>
              <a:t>květ</a:t>
            </a:r>
            <a:endParaRPr lang="cs-CZ" sz="2800" i="1" dirty="0"/>
          </a:p>
        </p:txBody>
      </p:sp>
      <p:sp>
        <p:nvSpPr>
          <p:cNvPr id="5" name="Šipka doprava 4"/>
          <p:cNvSpPr/>
          <p:nvPr/>
        </p:nvSpPr>
        <p:spPr>
          <a:xfrm>
            <a:off x="1835696" y="3294566"/>
            <a:ext cx="1728192" cy="216024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46854" y="3140968"/>
            <a:ext cx="122413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stonek</a:t>
            </a:r>
            <a:endParaRPr lang="cs-CZ" sz="2800" i="1" dirty="0"/>
          </a:p>
        </p:txBody>
      </p:sp>
      <p:sp>
        <p:nvSpPr>
          <p:cNvPr id="7" name="Šipka doleva 6"/>
          <p:cNvSpPr/>
          <p:nvPr/>
        </p:nvSpPr>
        <p:spPr>
          <a:xfrm>
            <a:off x="4499992" y="3664188"/>
            <a:ext cx="1872208" cy="196860"/>
          </a:xfrm>
          <a:prstGeom prst="lef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3418854"/>
            <a:ext cx="86409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i="1" dirty="0" smtClean="0"/>
              <a:t>list</a:t>
            </a:r>
            <a:endParaRPr lang="cs-CZ" sz="2800" i="1" dirty="0"/>
          </a:p>
        </p:txBody>
      </p:sp>
      <p:sp>
        <p:nvSpPr>
          <p:cNvPr id="9" name="Šipka doprava 8"/>
          <p:cNvSpPr/>
          <p:nvPr/>
        </p:nvSpPr>
        <p:spPr>
          <a:xfrm>
            <a:off x="1979712" y="5229200"/>
            <a:ext cx="1584176" cy="144016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05575" y="4869160"/>
            <a:ext cx="122413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i="1" dirty="0" smtClean="0"/>
              <a:t>kořen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745619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489654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Seznam se s jarními květinami: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6" t="5039" r="23529" b="4906"/>
          <a:stretch/>
        </p:blipFill>
        <p:spPr bwMode="auto">
          <a:xfrm>
            <a:off x="669470" y="1196753"/>
            <a:ext cx="3722915" cy="4583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1690" y="5935690"/>
            <a:ext cx="33984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800" i="1" dirty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S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něženka podsněžník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3" t="-1" b="20833"/>
          <a:stretch/>
        </p:blipFill>
        <p:spPr bwMode="auto">
          <a:xfrm>
            <a:off x="4888734" y="1196753"/>
            <a:ext cx="3627444" cy="4583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0741" y="5907692"/>
            <a:ext cx="2239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800" i="1" dirty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B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ledule jarní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7471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71" r="23856"/>
          <a:stretch/>
        </p:blipFill>
        <p:spPr bwMode="auto">
          <a:xfrm>
            <a:off x="636814" y="404664"/>
            <a:ext cx="3791170" cy="506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6814" y="5679620"/>
            <a:ext cx="37911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Šafrán jarní známý jako</a:t>
            </a:r>
          </a:p>
          <a:p>
            <a:r>
              <a:rPr lang="cs-CZ" sz="2800" i="1" dirty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              krokus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20" t="9052" b="1853"/>
          <a:stretch/>
        </p:blipFill>
        <p:spPr bwMode="auto">
          <a:xfrm>
            <a:off x="4932040" y="404664"/>
            <a:ext cx="3655318" cy="5091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5679620"/>
            <a:ext cx="3655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Prvosenka jarní známá </a:t>
            </a:r>
          </a:p>
          <a:p>
            <a:r>
              <a:rPr lang="cs-CZ" sz="2800" i="1" dirty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        jako petrklíč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5689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22" t="286" r="18820" b="13714"/>
          <a:stretch/>
        </p:blipFill>
        <p:spPr bwMode="auto">
          <a:xfrm>
            <a:off x="611560" y="620688"/>
            <a:ext cx="3837215" cy="491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06031" y="580526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 Sasanka hajní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66" t="2704" r="7555" b="9346"/>
          <a:stretch/>
        </p:blipFill>
        <p:spPr bwMode="auto">
          <a:xfrm>
            <a:off x="4860032" y="646585"/>
            <a:ext cx="3674368" cy="4889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17096" y="580526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800" i="1" dirty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N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arcis žlutý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7970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28" t="13429" r="34358"/>
          <a:stretch/>
        </p:blipFill>
        <p:spPr bwMode="auto">
          <a:xfrm>
            <a:off x="539552" y="476672"/>
            <a:ext cx="4131129" cy="4947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5661248"/>
            <a:ext cx="41311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Smetánka lékařská známá</a:t>
            </a:r>
          </a:p>
          <a:p>
            <a:r>
              <a:rPr lang="cs-CZ" sz="2800" i="1" dirty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      jako pampeliška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04" t="679" b="12605"/>
          <a:stretch/>
        </p:blipFill>
        <p:spPr bwMode="auto">
          <a:xfrm>
            <a:off x="4898571" y="476672"/>
            <a:ext cx="3992556" cy="49475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98571" y="5661248"/>
            <a:ext cx="39925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i="1" dirty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V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iolka vonná známá jako</a:t>
            </a:r>
          </a:p>
          <a:p>
            <a:r>
              <a:rPr lang="cs-CZ" sz="2800" i="1" dirty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C00000"/>
                </a:solidFill>
              </a:rPr>
              <a:t>                  fialka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586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Stromy na jaře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677" y="1484784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 stromech nejprve raší pupeny.</a:t>
            </a:r>
          </a:p>
          <a:p>
            <a:pPr marL="0" indent="0">
              <a:buNone/>
            </a:pPr>
            <a:r>
              <a:rPr lang="cs-CZ" dirty="0" smtClean="0"/>
              <a:t>Z nich vyrůstají květy a listy.</a:t>
            </a:r>
          </a:p>
          <a:p>
            <a:pPr marL="0" indent="0">
              <a:buNone/>
            </a:pPr>
            <a:r>
              <a:rPr lang="cs-CZ" dirty="0" smtClean="0"/>
              <a:t>Květy opyluje různý hmyz ( včely, motýli,…)</a:t>
            </a:r>
          </a:p>
          <a:p>
            <a:pPr marL="0" indent="0">
              <a:buNone/>
            </a:pPr>
            <a:r>
              <a:rPr lang="cs-CZ" dirty="0" smtClean="0"/>
              <a:t>Po opylení se z květů začnou vyvíjet plody.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97"/>
          <a:stretch/>
        </p:blipFill>
        <p:spPr bwMode="auto">
          <a:xfrm>
            <a:off x="755576" y="4005064"/>
            <a:ext cx="1974850" cy="1830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12738"/>
            <a:ext cx="2730500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3"/>
          <a:stretch/>
        </p:blipFill>
        <p:spPr bwMode="auto">
          <a:xfrm>
            <a:off x="6075643" y="4005065"/>
            <a:ext cx="2525634" cy="1830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02128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FF0000"/>
                </a:solidFill>
              </a:rPr>
              <a:t>pupeny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6021288"/>
            <a:ext cx="25864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FF0000"/>
                </a:solidFill>
              </a:rPr>
              <a:t>opylovaný květ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224" y="602128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</a:t>
            </a:r>
            <a:r>
              <a:rPr lang="cs-CZ" sz="2800" i="1" dirty="0" smtClean="0">
                <a:ln>
                  <a:solidFill>
                    <a:srgbClr val="99CC00"/>
                  </a:solidFill>
                </a:ln>
                <a:solidFill>
                  <a:srgbClr val="FF0000"/>
                </a:solidFill>
              </a:rPr>
              <a:t>plody</a:t>
            </a:r>
            <a:endParaRPr lang="cs-CZ" sz="2800" i="1" dirty="0">
              <a:ln>
                <a:solidFill>
                  <a:srgbClr val="99CC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6387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/>
        </p:blipFill>
        <p:spPr bwMode="auto">
          <a:xfrm>
            <a:off x="3059832" y="5299720"/>
            <a:ext cx="2536825" cy="1591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7816" y="143054"/>
            <a:ext cx="4032448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Prohlédni si části stromu: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22641" y="2530916"/>
            <a:ext cx="140980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i="1" dirty="0" smtClean="0"/>
              <a:t>koruna</a:t>
            </a:r>
            <a:endParaRPr lang="cs-CZ" sz="28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100029"/>
            <a:ext cx="1224136" cy="954107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květy</a:t>
            </a:r>
          </a:p>
          <a:p>
            <a:r>
              <a:rPr lang="cs-CZ" sz="2800" i="1" dirty="0"/>
              <a:t> </a:t>
            </a:r>
            <a:r>
              <a:rPr lang="cs-CZ" sz="2800" i="1" dirty="0" smtClean="0"/>
              <a:t> a listy</a:t>
            </a:r>
            <a:endParaRPr lang="cs-CZ" sz="28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7816" y="3499691"/>
            <a:ext cx="121587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800" i="1" dirty="0" smtClean="0"/>
              <a:t>větve</a:t>
            </a:r>
            <a:endParaRPr lang="cs-CZ" sz="28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437112"/>
            <a:ext cx="118813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i="1" dirty="0" smtClean="0"/>
              <a:t>kmen</a:t>
            </a:r>
            <a:endParaRPr lang="cs-CZ" sz="2800" i="1" dirty="0"/>
          </a:p>
        </p:txBody>
      </p:sp>
      <p:sp>
        <p:nvSpPr>
          <p:cNvPr id="12" name="Šipka doleva 11"/>
          <p:cNvSpPr/>
          <p:nvPr/>
        </p:nvSpPr>
        <p:spPr>
          <a:xfrm>
            <a:off x="4580264" y="5805264"/>
            <a:ext cx="2079968" cy="290190"/>
          </a:xfrm>
          <a:prstGeom prst="leftArrow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652609" y="5688749"/>
            <a:ext cx="1375775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smtClean="0"/>
              <a:t>kořeny</a:t>
            </a:r>
            <a:endParaRPr lang="cs-CZ" sz="2800" i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05" r="11634" b="3970"/>
          <a:stretch/>
        </p:blipFill>
        <p:spPr bwMode="auto">
          <a:xfrm>
            <a:off x="2163253" y="744033"/>
            <a:ext cx="3760787" cy="4620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1547664" y="2525919"/>
            <a:ext cx="1152128" cy="216024"/>
          </a:xfrm>
          <a:prstGeom prst="rightArrow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765318" y="3617285"/>
            <a:ext cx="2232248" cy="288032"/>
          </a:xfrm>
          <a:prstGeom prst="rightArrow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943708" y="4590710"/>
            <a:ext cx="2024407" cy="216024"/>
          </a:xfrm>
          <a:prstGeom prst="rightArrow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á složená závorka 3"/>
          <p:cNvSpPr/>
          <p:nvPr/>
        </p:nvSpPr>
        <p:spPr>
          <a:xfrm>
            <a:off x="5915050" y="1475249"/>
            <a:ext cx="1207591" cy="2808312"/>
          </a:xfrm>
          <a:prstGeom prst="rightBrace">
            <a:avLst/>
          </a:prstGeom>
          <a:noFill/>
          <a:ln w="76200">
            <a:solidFill>
              <a:srgbClr val="99CC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99CC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3612599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6467983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Nejznámější ovocné stromy a jejich plody: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4" t="9838" r="11509"/>
          <a:stretch/>
        </p:blipFill>
        <p:spPr bwMode="auto">
          <a:xfrm>
            <a:off x="5220072" y="1628800"/>
            <a:ext cx="3286895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196752"/>
            <a:ext cx="4248472" cy="4369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77734" y="5758100"/>
            <a:ext cx="1404157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jabloň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9443" y="5234880"/>
            <a:ext cx="136815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jablko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563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40" r="17736"/>
          <a:stretch/>
        </p:blipFill>
        <p:spPr bwMode="auto">
          <a:xfrm>
            <a:off x="4757584" y="1340768"/>
            <a:ext cx="3867290" cy="4074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3" r="7682" b="7301"/>
          <a:stretch/>
        </p:blipFill>
        <p:spPr bwMode="auto">
          <a:xfrm>
            <a:off x="586596" y="525239"/>
            <a:ext cx="3657600" cy="5288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23308" y="6021288"/>
            <a:ext cx="158417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hrušeň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84167" y="5661248"/>
            <a:ext cx="1399149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hruška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965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96752"/>
            <a:ext cx="3151237" cy="400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2585"/>
            <a:ext cx="4104456" cy="5209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5877272"/>
            <a:ext cx="136815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třešeň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00192" y="5445224"/>
            <a:ext cx="144016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třešeň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08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43" t="8571" r="15928" b="5714"/>
          <a:stretch/>
        </p:blipFill>
        <p:spPr bwMode="auto">
          <a:xfrm>
            <a:off x="4788024" y="1340768"/>
            <a:ext cx="3894850" cy="4043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9479"/>
            <a:ext cx="3528392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27684" y="5949280"/>
            <a:ext cx="158417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švestka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52830" y="5610896"/>
            <a:ext cx="1512168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švestka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3606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86" t="6857" r="3854"/>
          <a:stretch/>
        </p:blipFill>
        <p:spPr bwMode="auto">
          <a:xfrm>
            <a:off x="5220072" y="1556791"/>
            <a:ext cx="3509122" cy="3706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57" t="5714" r="14000" b="5143"/>
          <a:stretch/>
        </p:blipFill>
        <p:spPr bwMode="auto">
          <a:xfrm>
            <a:off x="323528" y="1121296"/>
            <a:ext cx="4608512" cy="4467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5805264"/>
            <a:ext cx="172819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meruňka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0537" y="5445224"/>
            <a:ext cx="172819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meruňka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5142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55" r="10051" b="12716"/>
          <a:stretch/>
        </p:blipFill>
        <p:spPr bwMode="auto">
          <a:xfrm>
            <a:off x="5004048" y="1131172"/>
            <a:ext cx="3846849" cy="4212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78" r="30446"/>
          <a:stretch/>
        </p:blipFill>
        <p:spPr bwMode="auto">
          <a:xfrm>
            <a:off x="467544" y="861054"/>
            <a:ext cx="4239986" cy="475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87437" y="5805264"/>
            <a:ext cx="180020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broskvoň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71388" y="5543654"/>
            <a:ext cx="1512168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broskev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2562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1007</TotalTime>
  <Words>415</Words>
  <Application>Microsoft Office PowerPoint</Application>
  <PresentationFormat>Předvádění na obrazovce (4:3)</PresentationFormat>
  <Paragraphs>106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</vt:lpstr>
      <vt:lpstr>Zdroje</vt:lpstr>
      <vt:lpstr>Prezentace aplikace PowerPoint</vt:lpstr>
      <vt:lpstr>J A R O</vt:lpstr>
      <vt:lpstr>Květiny na jaře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Stromy na jaře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43</cp:revision>
  <dcterms:created xsi:type="dcterms:W3CDTF">2011-08-21T15:31:45Z</dcterms:created>
  <dcterms:modified xsi:type="dcterms:W3CDTF">2013-11-05T12:16:17Z</dcterms:modified>
</cp:coreProperties>
</file>