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8" r:id="rId5"/>
    <p:sldId id="260" r:id="rId6"/>
    <p:sldId id="261" r:id="rId7"/>
    <p:sldId id="265" r:id="rId8"/>
    <p:sldId id="263" r:id="rId9"/>
    <p:sldId id="266" r:id="rId10"/>
    <p:sldId id="264" r:id="rId11"/>
    <p:sldId id="262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00FF00"/>
    <a:srgbClr val="00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VY_32_INOVACE_2A_18_Jaro_zvířata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VY_32_INOVACE_2A_18_Jaro_zvířata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 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4/Belted_galloway_bull.jpg/120px-Belted_galloway_bull.jpg" TargetMode="External"/><Relationship Id="rId13" Type="http://schemas.openxmlformats.org/officeDocument/2006/relationships/hyperlink" Target="http://upload.wikimedia.org/wikipedia/commons/thumb/7/7f/Kr%C3%A1l%C3%ADk_novoz%C3%A9landsk%C3%BD_b%C3%ADl%C3%BD.jpg/220px-Kr%C3%A1l%C3%ADk_novoz%C3%A9landsk%C3%BD_b%C3%ADl%C3%BD.jpg" TargetMode="External"/><Relationship Id="rId3" Type="http://schemas.openxmlformats.org/officeDocument/2006/relationships/hyperlink" Target="http://upload.wikimedia.org/wikipedia/commons/thumb/5/57/7weeks_old.JPG/120px-7weeks_old.JPG" TargetMode="External"/><Relationship Id="rId7" Type="http://schemas.openxmlformats.org/officeDocument/2006/relationships/hyperlink" Target="http://upload.wikimedia.org/wikipedia/commons/thumb/d/d4/Cow_with_calf.jpg/250px-Cow_with_calf.jpg" TargetMode="External"/><Relationship Id="rId12" Type="http://schemas.openxmlformats.org/officeDocument/2006/relationships/hyperlink" Target="http://upload.wikimedia.org/wikipedia/commons/thumb/2/28/Prase_v_pra%C5%BEsk%C3%A9_ZOO_(3).jpg/120px-Prase_v_pra%C5%BEsk%C3%A9_ZOO_(3).jpg" TargetMode="External"/><Relationship Id="rId2" Type="http://schemas.openxmlformats.org/officeDocument/2006/relationships/hyperlink" Target="http://commons.wikimedia.org/wiki" TargetMode="External"/><Relationship Id="rId16" Type="http://schemas.openxmlformats.org/officeDocument/2006/relationships/hyperlink" Target="http://upload.wikimedia.org/wikipedia/commons/thumb/1/1b/Rooster-1.jpg/800px-Rooster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a/Schafbock_Bretonisches_Zwergschaf.JPG/120px-Schafbock_Bretonisches_Zwergschaf.JPG" TargetMode="External"/><Relationship Id="rId11" Type="http://schemas.openxmlformats.org/officeDocument/2006/relationships/hyperlink" Target="http://upload.wikimedia.org/wikipedia/commons/thumb/5/59/Sow_with_piglet.jpg/258px-Sow_with_piglet.jpg" TargetMode="External"/><Relationship Id="rId5" Type="http://schemas.openxmlformats.org/officeDocument/2006/relationships/hyperlink" Target="http://upload.wikimedia.org/wikipedia/commons/thumb/1/1b/Faar_med_lam.jpg/800px-Faar_med_lam.jpg" TargetMode="External"/><Relationship Id="rId15" Type="http://schemas.openxmlformats.org/officeDocument/2006/relationships/hyperlink" Target="http://upload.wikimedia.org/wikipedia/commons/thumb/3/33/Mother_hen_with_chicks02.jpg/800px-Mother_hen_with_chicks02.jpg" TargetMode="External"/><Relationship Id="rId10" Type="http://schemas.openxmlformats.org/officeDocument/2006/relationships/hyperlink" Target="http://upload.wikimedia.org/wikipedia/commons/thumb/e/ee/Dwarf_he-goat_J1.jpg/120px-Dwarf_he-goat_J1.jpg" TargetMode="External"/><Relationship Id="rId4" Type="http://schemas.openxmlformats.org/officeDocument/2006/relationships/hyperlink" Target="http://upload.wikimedia.org/wikipedia/commons/thumb/3/37/719_Dark_Ynte_neu.jpg/120px-719_Dark_Ynte_neu.jpg" TargetMode="External"/><Relationship Id="rId9" Type="http://schemas.openxmlformats.org/officeDocument/2006/relationships/hyperlink" Target="http://upload.wikimedia.org/wikipedia/commons/thumb/6/6b/ZOO_Chleby,_koza_s_ml%C3%A1d%C4%9Btem_(01).jpg/120px-ZOO_Chleby,_koza_s_ml%C3%A1d%C4%9Btem_(01).jpg" TargetMode="External"/><Relationship Id="rId14" Type="http://schemas.openxmlformats.org/officeDocument/2006/relationships/hyperlink" Target="http://upload.wikimedia.org/wikipedia/commons/thumb/6/61/Zoo_Praha_2011-01-16_-_4051.jpg/120px-Zoo_Praha_2011-01-16_-_4051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0/Krocan_(zoo_vy%C5%A1kov_cz.).JPG/800px-Krocan_(zoo_vy%C5%A1kov_cz.).JPG" TargetMode="External"/><Relationship Id="rId13" Type="http://schemas.openxmlformats.org/officeDocument/2006/relationships/hyperlink" Target="http://upload.wikimedia.org/wikipedia/commons/2/28/Golden-retriever-1.jpg" TargetMode="External"/><Relationship Id="rId18" Type="http://schemas.openxmlformats.org/officeDocument/2006/relationships/hyperlink" Target="http://upload.wikimedia.org/wikipedia/commons/thumb/8/8e/So_shy_Mini_Lop.jpg/800px-So_shy_Mini_Lop.jpg" TargetMode="External"/><Relationship Id="rId3" Type="http://schemas.openxmlformats.org/officeDocument/2006/relationships/hyperlink" Target="http://upload.wikimedia.org/wikipedia/commons/thumb/6/6d/Duck_1024.jpg/800px-Duck_1024.jpg" TargetMode="External"/><Relationship Id="rId7" Type="http://schemas.openxmlformats.org/officeDocument/2006/relationships/hyperlink" Target="http://upload.wikimedia.org/wikipedia/commons/thumb/6/61/Biella-Tacchino_presso_Piverone.jpg/800px-Biella-Tacchino_presso_Piverone.jpg" TargetMode="External"/><Relationship Id="rId12" Type="http://schemas.openxmlformats.org/officeDocument/2006/relationships/hyperlink" Target="http://upload.wikimedia.org/wikipedia/commons/thumb/2/26/YellowLabradorLooking_new.jpg/120px-YellowLabradorLooking_new.jpg" TargetMode="External"/><Relationship Id="rId17" Type="http://schemas.openxmlformats.org/officeDocument/2006/relationships/hyperlink" Target="http://upload.wikimedia.org/wikipedia/commons/5/5d/Mor%C4%8De.jpg" TargetMode="External"/><Relationship Id="rId2" Type="http://schemas.openxmlformats.org/officeDocument/2006/relationships/hyperlink" Target="http://upload.wikimedia.org/wikipedia/commons/thumb/0/0b/White_duck.jpg/800px-White_duck.jpg" TargetMode="External"/><Relationship Id="rId16" Type="http://schemas.openxmlformats.org/officeDocument/2006/relationships/hyperlink" Target="http://upload.wikimedia.org/wikipedia/commons/thumb/b/b2/Hamster6_-_Colour_Corrected.jpg/485px-Hamster6_-_Colour_Correct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5/5e/Baby_goose.jpg/120px-Baby_goose.jpg" TargetMode="External"/><Relationship Id="rId11" Type="http://schemas.openxmlformats.org/officeDocument/2006/relationships/hyperlink" Target="http://upload.wikimedia.org/wikipedia/commons/thumb/4/44/Junge_Haustauben.jpg/120px-Junge_Haustauben.jpg" TargetMode="External"/><Relationship Id="rId5" Type="http://schemas.openxmlformats.org/officeDocument/2006/relationships/hyperlink" Target="http://upload.wikimedia.org/wikipedia/commons/3/39/Domestic_Goose.jpg" TargetMode="External"/><Relationship Id="rId15" Type="http://schemas.openxmlformats.org/officeDocument/2006/relationships/hyperlink" Target="http://upload.wikimedia.org/wikipedia/commons/thumb/b/b9/Katter_(6061863741).jpg/800px-Katter_(6061863741).jpg" TargetMode="External"/><Relationship Id="rId10" Type="http://schemas.openxmlformats.org/officeDocument/2006/relationships/hyperlink" Target="http://upload.wikimedia.org/wikipedia/commons/thumb/a/a6/2010-10-29_(22)_Stra%C3%9Fentaube,_Street_pigeon,_Columba_livia_f._domestica.JPG/120px-2010-10-29_(22)_Stra%C3%9Fentaube,_Street_pigeon,_Columba_livia_f._domestica.JPG" TargetMode="External"/><Relationship Id="rId19" Type="http://schemas.openxmlformats.org/officeDocument/2006/relationships/hyperlink" Target="http://upload.wikimedia.org/wikipedia/commons/5/54/Neonka_obecna_paracheirodon_innesi.jpg" TargetMode="External"/><Relationship Id="rId4" Type="http://schemas.openxmlformats.org/officeDocument/2006/relationships/hyperlink" Target="http://upload.wikimedia.org/wikipedia/commons/thumb/5/55/Ente_in_NRW_Deutschland_-_Duck_in_North_Rhine-Westphalia_Germany.jpg/800px-Ente_in_NRW_Deutschland_-_Duck_in_North_Rhine-Westphalia_Germany.jpg" TargetMode="External"/><Relationship Id="rId9" Type="http://schemas.openxmlformats.org/officeDocument/2006/relationships/hyperlink" Target="http://upload.wikimedia.org/wikipedia/commons/a/a4/Blue_Rock_Pigeon_I2_IMG_7877.jpg" TargetMode="External"/><Relationship Id="rId14" Type="http://schemas.openxmlformats.org/officeDocument/2006/relationships/hyperlink" Target="http://upload.wikimedia.org/wikipedia/commons/8/8a/Laitche-P013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8270309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Anotace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výukovým materiálem. </a:t>
            </a:r>
          </a:p>
          <a:p>
            <a:pPr marL="0" indent="0">
              <a:buNone/>
            </a:pPr>
            <a:r>
              <a:rPr lang="cs-CZ" dirty="0" smtClean="0"/>
              <a:t>Je zaměřena na hospodářská a domácí zvířata a</a:t>
            </a:r>
          </a:p>
          <a:p>
            <a:pPr marL="0" indent="0">
              <a:buNone/>
            </a:pPr>
            <a:r>
              <a:rPr lang="cs-CZ" dirty="0" smtClean="0"/>
              <a:t>jejich mláďata.</a:t>
            </a:r>
          </a:p>
          <a:p>
            <a:pPr marL="0" indent="0">
              <a:buNone/>
            </a:pPr>
            <a:r>
              <a:rPr lang="cs-CZ" dirty="0" smtClean="0"/>
              <a:t>Děti se seznamují s jejich názvy a učí se je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oznávat podle obrázků.</a:t>
            </a:r>
          </a:p>
          <a:p>
            <a:pPr marL="0" indent="0">
              <a:buNone/>
            </a:pPr>
            <a:r>
              <a:rPr lang="cs-CZ" dirty="0" smtClean="0"/>
              <a:t>Toto učivo se dá využít k dalším činnostem.</a:t>
            </a:r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  <a:ln>
            <a:solidFill>
              <a:srgbClr val="C000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commons.wikimedia.org/wiki</a:t>
            </a:r>
            <a:endParaRPr lang="cs-CZ" dirty="0" smtClean="0"/>
          </a:p>
          <a:p>
            <a:pPr marL="0" indent="0">
              <a:buNone/>
            </a:pP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upload.wikimedia.org/wikipedia/commons/thumb/5/57/7weeks_old.JPG/120px-7weeks_old.JPG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upload.wikimedia.org/wikipedia/commons/thumb/3/37/719_Dark_Ynte_neu.jpg/120px-719_Dark_Ynte_neu.jpg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upload.wikimedia.org/wikipedia/commons/thumb/1/1b/Faar_med_lam.jpg/800px-Faar_med_lam.jpg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upload.wikimedia.org/wikipedia/commons/thumb/1/1a/Schafbock_Bretonisches_Zwergschaf.JPG/120px-Schafbock_Bretonisches_Zwergschaf.JPG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upload.wikimedia.org/wikipedia/commons/thumb/d/d4/Cow_with_calf.jpg/250px-Cow_with_calf.jpg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upload.wikimedia.org/wikipedia/commons/thumb/f/f4/Belted_galloway_bull.jpg/120px-Belted_galloway_bull.jpg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9"/>
              </a:rPr>
              <a:t>http://upload.wikimedia.org/wikipedia/commons/thumb/6/6b/ZOO_Chleby%2C_koza_s_ml%C3%A1d%C4%9Btem_%2801%29.jpg/120px-ZOO_Chleby%2C_koza_s_ml%C3%A1d%C4%9Btem_%</a:t>
            </a:r>
            <a:r>
              <a:rPr lang="cs-CZ" sz="1200" dirty="0" smtClean="0">
                <a:hlinkClick r:id="rId9"/>
              </a:rPr>
              <a:t>2801%29.jpg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upload.wikimedia.org/wikipedia/commons/thumb/e/ee/Dwarf_he-goat_J1.jpg/120px-Dwarf_he-goat_J1.jpg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upload.wikimedia.org/wikipedia/commons/thumb/5/59/Sow_with_piglet.jpg/258px-Sow_with_piglet.jpg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2"/>
              </a:rPr>
              <a:t>http://upload.wikimedia.org/wikipedia/commons/thumb/2/28/Prase_v_pra%C5%BEsk%C3%A9_ZOO_%283%29.jpg/120px-Prase_v_pra%C5%BEsk%C3%A9_ZOO_%</a:t>
            </a:r>
            <a:r>
              <a:rPr lang="cs-CZ" sz="1200" dirty="0" smtClean="0">
                <a:hlinkClick r:id="rId12"/>
              </a:rPr>
              <a:t>283%29.jpg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upload.wikimedia.org/wikipedia/commons/thumb/7/7f/Kr%C3%A1l%C3%ADk_novoz%C3%A9landsk%C3%BD_b%C3%ADl%C3%BD.jpg/220px-Kr%C3%A1l%C3%ADk_novoz%C3%A9landsk%C3%BD_b%C3%ADl%C3%BD.jpg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4"/>
              </a:rPr>
              <a:t>http://upload.wikimedia.org/wikipedia/commons/thumb/6/61/Zoo_Praha_2011-01-16_-_4051.jpg/120px-Zoo_Praha_2011-01-16_-_</a:t>
            </a:r>
            <a:r>
              <a:rPr lang="cs-CZ" sz="1200" dirty="0" smtClean="0">
                <a:hlinkClick r:id="rId14"/>
              </a:rPr>
              <a:t>4051.jpg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upload.wikimedia.org/wikipedia/commons/thumb/3/33/Mother_hen_with_chicks02.jpg/800px-Mother_hen_with_chicks02.jpg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upload.wikimedia.org/wikipedia/commons/thumb/1/1b/Rooster-1.jpg/800px-Rooster-1.jpg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900" dirty="0" smtClean="0"/>
              <a:t>Prvouka pro 2. ročník – Nová škola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5354" y="404664"/>
            <a:ext cx="763284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http://upload.wikimedia.org/wikipedia/commons/thumb/0/0b/White_duck.jpg/800px-White_duck.jpg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http://upload.wikimedia.org/wikipedia/commons/thumb/6/6d/Duck_1024.jpg/800px-Duck_1024.jpg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http://upload.wikimedia.org/wikipedia/commons/thumb/5/55/Ente_in_NRW_Deutschland_-_Duck_in_North_Rhine-Westphalia_Germany.jpg/800px-Ente_in_NRW_Deutschland_-_Duck_in_North_Rhine-Westphalia_Germany.jpg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http://upload.wikimedia.org/wikipedia/commons/3/39/Domestic_Goose.jpg</a:t>
            </a:r>
            <a:endParaRPr lang="cs-CZ" sz="1200" dirty="0" smtClean="0"/>
          </a:p>
          <a:p>
            <a:r>
              <a:rPr lang="cs-CZ" sz="1200" dirty="0" smtClean="0">
                <a:solidFill>
                  <a:srgbClr val="0070C0"/>
                </a:solidFill>
              </a:rPr>
              <a:t>http://upload.wikimedia.org/wikipedia/commons/thumb/d/db/%C3%81nsar_com%C3%BAn_%28Anser_anser%29%2C_Tierpark_Hellabrunn%2C_M%C3%BAnich%2C_Alemania%2C_2012-06-17%2C_DD_01.JPG/120px-%C3%81nsar_com%C3%BAn_%28Anser_anser%29%2C_Tierpark_Hellabrunn%2C_M%C3%BAnich%2C_Alemania%2C_2012-06-17%2C_DD_01.JPG</a:t>
            </a:r>
          </a:p>
          <a:p>
            <a:r>
              <a:rPr lang="cs-CZ" sz="1200" dirty="0" smtClean="0">
                <a:solidFill>
                  <a:srgbClr val="0070C0"/>
                </a:solidFill>
                <a:hlinkClick r:id="rId6"/>
              </a:rPr>
              <a:t>http://upload.wikime</a:t>
            </a:r>
            <a:r>
              <a:rPr lang="cs-CZ" sz="1200" dirty="0" smtClean="0">
                <a:hlinkClick r:id="rId6"/>
              </a:rPr>
              <a:t>dia.org/wikipedia/commons/thumb/5/5e/Baby_goose.jpg/120px-Baby_goose.jpg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http://upload.wikimedia.org/wikipedia/commons/thumb/6/61/Biella-Tacchino_presso_Piverone.jpg/800px-Biella-Tacchino_presso_Piverone.jpg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http://upload.wikimedia.org/wikipedia/commons/thumb/6/60/Krocan_%28zoo_vy%C5%A1kov_cz.%29.JPG/800px-Krocan_%28zoo_vy%C5%A1kov_cz.%</a:t>
            </a:r>
            <a:r>
              <a:rPr lang="cs-CZ" sz="1200" dirty="0" smtClean="0">
                <a:hlinkClick r:id="rId8"/>
              </a:rPr>
              <a:t>29.JPG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upload.wikimedia.org/wikipedia/commons/a/a4/Blue_Rock_Pigeon_I2_IMG_7877.jpg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http://upload.wikimedia.org/wikipedia/commons/thumb/a/a6/2010-10-29_%2822%29_Stra%C3%9Fentaube%2C_Street_pigeon%2C_Columba_livia_f._domestica.JPG/120px-2010-10-29_%2822%29_Stra%C3%9Fentaube%2C_Street_pigeon%2C_Columba_livia_f._</a:t>
            </a:r>
            <a:r>
              <a:rPr lang="cs-CZ" sz="1200" dirty="0" smtClean="0">
                <a:hlinkClick r:id="rId10"/>
              </a:rPr>
              <a:t>domestica.JPG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upload.wikimedia.org/wikipedia/commons/thumb/4/44/Junge_Haustauben.jpg/120px-Junge_Haustauben.jpg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upload.wikimedia.org/wikipedia/commons/thumb/2/26/YellowLabradorLooking_new.jpg/120px-YellowLabradorLooking_new.jpg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upload.wikimedia.org/wikipedia/commons/2/28/Golden-retriever-1.jpg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upload.wikimedia.org/wikipedia/commons/8/8a/Laitche-P013.jpg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http://upload.wikimedia.org/wikipedia/commons/thumb/b/b9/Katter_%286061863741%29.jpg/800px-Katter_%</a:t>
            </a:r>
            <a:r>
              <a:rPr lang="cs-CZ" sz="1200" dirty="0" smtClean="0">
                <a:hlinkClick r:id="rId15"/>
              </a:rPr>
              <a:t>286061863741%29.jpg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http://upload.wikimedia.org/wikipedia/commons/thumb/b/b2/Hamster6_-_Colour_Corrected.jpg/485px-Hamster6_-_</a:t>
            </a:r>
            <a:r>
              <a:rPr lang="cs-CZ" sz="1200" dirty="0" smtClean="0">
                <a:hlinkClick r:id="rId16"/>
              </a:rPr>
              <a:t>Colour_Corrected.jpg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upload.wikimedia.org/wikipedia/commons/5/5d/Mor%C4%8De.jpg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upload.wikimedia.org/wikipedia/commons/thumb/8/8e/So_shy_Mini_Lop.jpg/800px-So_shy_Mini_Lop.jpg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upload.wikimedia.org/wikipedia/commons/5/54/Neonka_obecna_paracheirodon_innesi.jpg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004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Hospodářská zvířata a jejich mláďata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80520"/>
          </a:xfrm>
          <a:noFill/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 jaru také patří rození mláďat.</a:t>
            </a:r>
          </a:p>
          <a:p>
            <a:pPr marL="0" indent="0">
              <a:buNone/>
            </a:pPr>
            <a:r>
              <a:rPr lang="cs-CZ" dirty="0" smtClean="0"/>
              <a:t>Seznámíme se s hospodářskými zvířaty, která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hováme pro náš užitek. Nejčastěji pro maso,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léko a kůži. Některá využíváme na práci.</a:t>
            </a:r>
          </a:p>
          <a:p>
            <a:pPr marL="0" indent="0">
              <a:buNone/>
            </a:pPr>
            <a:r>
              <a:rPr lang="cs-CZ" dirty="0" smtClean="0"/>
              <a:t>Domácí zvířata </a:t>
            </a:r>
            <a:r>
              <a:rPr lang="cs-CZ" dirty="0" smtClean="0"/>
              <a:t>(mazlíčky) chováme </a:t>
            </a:r>
            <a:r>
              <a:rPr lang="cs-CZ" dirty="0" smtClean="0"/>
              <a:t>pro radost.</a:t>
            </a:r>
          </a:p>
          <a:p>
            <a:pPr marL="0" indent="0">
              <a:buNone/>
            </a:pPr>
            <a:endParaRPr lang="cs-CZ" dirty="0">
              <a:ln>
                <a:solidFill>
                  <a:srgbClr val="009900"/>
                </a:solidFill>
              </a:ln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009900"/>
                  </a:solidFill>
                </a:ln>
                <a:solidFill>
                  <a:srgbClr val="C00000"/>
                </a:solidFill>
              </a:rPr>
              <a:t>O všechna tato zvířata bychom se měli dobře a</a:t>
            </a:r>
          </a:p>
          <a:p>
            <a:pPr marL="0" indent="0">
              <a:buNone/>
            </a:pPr>
            <a:r>
              <a:rPr lang="cs-CZ" dirty="0">
                <a:ln>
                  <a:solidFill>
                    <a:srgbClr val="009900"/>
                  </a:solidFill>
                </a:ln>
                <a:solidFill>
                  <a:srgbClr val="C00000"/>
                </a:solidFill>
              </a:rPr>
              <a:t>p</a:t>
            </a:r>
            <a:r>
              <a:rPr lang="cs-CZ" dirty="0" smtClean="0">
                <a:ln>
                  <a:solidFill>
                    <a:srgbClr val="009900"/>
                  </a:solidFill>
                </a:ln>
                <a:solidFill>
                  <a:srgbClr val="C00000"/>
                </a:solidFill>
              </a:rPr>
              <a:t>ravidelně starat!</a:t>
            </a:r>
          </a:p>
        </p:txBody>
      </p:sp>
    </p:spTree>
    <p:extLst>
      <p:ext uri="{BB962C8B-B14F-4D97-AF65-F5344CB8AC3E}">
        <p14:creationId xmlns:p14="http://schemas.microsoft.com/office/powerpoint/2010/main" xmlns="" val="827757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28" r="12076"/>
          <a:stretch/>
        </p:blipFill>
        <p:spPr bwMode="auto">
          <a:xfrm>
            <a:off x="4776676" y="1340768"/>
            <a:ext cx="4050390" cy="4306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72" r="16944" b="15681"/>
          <a:stretch/>
        </p:blipFill>
        <p:spPr bwMode="auto">
          <a:xfrm>
            <a:off x="467544" y="1196752"/>
            <a:ext cx="3888432" cy="4094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04664"/>
            <a:ext cx="2232247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</a:t>
            </a:r>
            <a:r>
              <a:rPr lang="cs-CZ" sz="2800" dirty="0" smtClean="0">
                <a:solidFill>
                  <a:srgbClr val="C00000"/>
                </a:solidFill>
              </a:rPr>
              <a:t>Tur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8315" y="5411165"/>
            <a:ext cx="108012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býk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7755" y="5805264"/>
            <a:ext cx="208823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kráva a tele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4578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43" t="8000" r="13571" b="8858"/>
          <a:stretch/>
        </p:blipFill>
        <p:spPr bwMode="auto">
          <a:xfrm>
            <a:off x="683568" y="1268760"/>
            <a:ext cx="392032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230425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Ovce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31660" y="5013176"/>
            <a:ext cx="122413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beran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5274786"/>
            <a:ext cx="223224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ovce a jehně</a:t>
            </a:r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44348"/>
            <a:ext cx="3871909" cy="3503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0418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1189" y="1700808"/>
            <a:ext cx="3992563" cy="3614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15" r="11857"/>
          <a:stretch/>
        </p:blipFill>
        <p:spPr bwMode="auto">
          <a:xfrm>
            <a:off x="467544" y="1264501"/>
            <a:ext cx="3954135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04664"/>
            <a:ext cx="2253445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Koza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6539" y="5298507"/>
            <a:ext cx="129614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kozel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87350" y="5577155"/>
            <a:ext cx="216024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koza a kůzle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4582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86" r="12714"/>
          <a:stretch/>
        </p:blipFill>
        <p:spPr bwMode="auto">
          <a:xfrm>
            <a:off x="4788024" y="1628800"/>
            <a:ext cx="3918474" cy="346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571" t="11429" r="21715" b="19142"/>
          <a:stretch/>
        </p:blipFill>
        <p:spPr bwMode="auto">
          <a:xfrm>
            <a:off x="334584" y="1112979"/>
            <a:ext cx="4245428" cy="3967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584" y="404664"/>
            <a:ext cx="236520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Prase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65996" y="5301208"/>
            <a:ext cx="118260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kanec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5301208"/>
            <a:ext cx="252028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prasnice a sele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95141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96044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72816"/>
            <a:ext cx="4098032" cy="3320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76672"/>
            <a:ext cx="237626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Králík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4852" y="5301208"/>
            <a:ext cx="295232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králice a králíčata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17694" y="5039598"/>
            <a:ext cx="111612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králík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92205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846" r="10840" b="11755"/>
          <a:stretch/>
        </p:blipFill>
        <p:spPr bwMode="auto">
          <a:xfrm>
            <a:off x="5004047" y="1844824"/>
            <a:ext cx="3909961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804" y="1359262"/>
            <a:ext cx="440913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3130" y="404664"/>
            <a:ext cx="216024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</a:t>
            </a:r>
            <a:r>
              <a:rPr lang="cs-CZ" sz="2800" dirty="0" smtClean="0">
                <a:solidFill>
                  <a:srgbClr val="C00000"/>
                </a:solidFill>
              </a:rPr>
              <a:t>Kůň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5089773"/>
            <a:ext cx="161177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hřebec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9771" y="5541193"/>
            <a:ext cx="237626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klisna a hříbě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5476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Domácí ptáci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>
            <a:solidFill>
              <a:srgbClr val="C0000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Pro užitek chováme i některé domácí ptáky.</a:t>
            </a:r>
          </a:p>
          <a:p>
            <a:pPr marL="0" indent="0">
              <a:buNone/>
            </a:pPr>
            <a:r>
              <a:rPr lang="cs-CZ" dirty="0" smtClean="0"/>
              <a:t>Využíváme je pro maso, peří a vejce.</a:t>
            </a:r>
          </a:p>
          <a:p>
            <a:pPr marL="0" indent="0">
              <a:buNone/>
            </a:pPr>
            <a:r>
              <a:rPr lang="cs-CZ" dirty="0" smtClean="0"/>
              <a:t>Patří sem: kur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kachna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husa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krocan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holub (dříve pro maso, dnes pro okrasu)</a:t>
            </a:r>
          </a:p>
          <a:p>
            <a:pPr marL="0" indent="0">
              <a:buNone/>
            </a:pPr>
            <a:r>
              <a:rPr lang="cs-CZ" dirty="0" smtClean="0"/>
              <a:t>Seznam se s nimi na dalších obrázcích.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763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71" t="5428" r="28143"/>
          <a:stretch/>
        </p:blipFill>
        <p:spPr bwMode="auto">
          <a:xfrm>
            <a:off x="683568" y="1268760"/>
            <a:ext cx="3923422" cy="4230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71" r="17428"/>
          <a:stretch/>
        </p:blipFill>
        <p:spPr bwMode="auto">
          <a:xfrm>
            <a:off x="4860032" y="1700808"/>
            <a:ext cx="397772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208823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Kur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5199" y="5610755"/>
            <a:ext cx="144016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kohout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16748" y="5525622"/>
            <a:ext cx="266429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slepice a kuřata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96889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266429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Kachna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201" y="5784875"/>
            <a:ext cx="129614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kačer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5733256"/>
            <a:ext cx="2828239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kachna a kachně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7" y="594266"/>
            <a:ext cx="4399239" cy="3079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86" t="18518" r="10786" b="14086"/>
          <a:stretch/>
        </p:blipFill>
        <p:spPr bwMode="auto">
          <a:xfrm>
            <a:off x="5508104" y="3773143"/>
            <a:ext cx="2869169" cy="1714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00" t="4976" r="25772"/>
          <a:stretch/>
        </p:blipFill>
        <p:spPr bwMode="auto">
          <a:xfrm>
            <a:off x="327268" y="1053760"/>
            <a:ext cx="3757512" cy="4658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27000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2504" y="692696"/>
            <a:ext cx="2991966" cy="3957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93456"/>
            <a:ext cx="4015119" cy="3863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02" r="13401"/>
          <a:stretch/>
        </p:blipFill>
        <p:spPr bwMode="auto">
          <a:xfrm>
            <a:off x="6948264" y="3651139"/>
            <a:ext cx="1990166" cy="1998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04664"/>
            <a:ext cx="237626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Husa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8576" y="5373216"/>
            <a:ext cx="154817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houser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5896436"/>
            <a:ext cx="232038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husa a house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70911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300"/>
          <a:stretch/>
        </p:blipFill>
        <p:spPr bwMode="auto">
          <a:xfrm>
            <a:off x="4716016" y="908720"/>
            <a:ext cx="3670300" cy="3192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86" r="15714" b="10000"/>
          <a:stretch/>
        </p:blipFill>
        <p:spPr bwMode="auto">
          <a:xfrm>
            <a:off x="395536" y="1180070"/>
            <a:ext cx="4147661" cy="4049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85" t="7046" r="30115" b="15246"/>
          <a:stretch/>
        </p:blipFill>
        <p:spPr bwMode="auto">
          <a:xfrm>
            <a:off x="7092280" y="3573016"/>
            <a:ext cx="1692796" cy="2092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76672"/>
            <a:ext cx="252028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>
                <a:solidFill>
                  <a:srgbClr val="C00000"/>
                </a:solidFill>
              </a:rPr>
              <a:t>K</a:t>
            </a:r>
            <a:r>
              <a:rPr lang="cs-CZ" sz="2800" dirty="0" smtClean="0">
                <a:solidFill>
                  <a:srgbClr val="C00000"/>
                </a:solidFill>
              </a:rPr>
              <a:t>rocan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55676" y="5373216"/>
            <a:ext cx="147616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krocan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44616" y="5765148"/>
            <a:ext cx="230425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krůta a krůtě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358146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4098032" cy="3890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" t="5532" r="28143"/>
          <a:stretch/>
        </p:blipFill>
        <p:spPr bwMode="auto">
          <a:xfrm>
            <a:off x="4860032" y="548680"/>
            <a:ext cx="3706530" cy="3482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0053" y="3717032"/>
            <a:ext cx="2258372" cy="2040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548680"/>
            <a:ext cx="244827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Holub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8508" y="5445224"/>
            <a:ext cx="122413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holub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5968444"/>
            <a:ext cx="313046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holubice a holoubě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856299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solidFill>
            <a:srgbClr val="99CC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Domácí zvířata chovaná pro radost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56792"/>
            <a:ext cx="8208912" cy="501675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Mezi nejčastěji chovaná domácí zvířata patří</a:t>
            </a:r>
          </a:p>
          <a:p>
            <a:r>
              <a:rPr lang="cs-CZ" sz="3200" dirty="0">
                <a:solidFill>
                  <a:srgbClr val="C00000"/>
                </a:solidFill>
              </a:rPr>
              <a:t>p</a:t>
            </a:r>
            <a:r>
              <a:rPr lang="cs-CZ" sz="3200" dirty="0" smtClean="0">
                <a:solidFill>
                  <a:srgbClr val="C00000"/>
                </a:solidFill>
              </a:rPr>
              <a:t>es a kočka.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Dalšími domácími mazlíčky mohou být morčata,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řečci, zakrslí králíci, rybičky, papoušci,…</a:t>
            </a:r>
          </a:p>
          <a:p>
            <a:endParaRPr lang="cs-CZ" sz="3200" dirty="0" smtClean="0"/>
          </a:p>
          <a:p>
            <a:r>
              <a:rPr lang="cs-CZ" sz="3200" dirty="0" smtClean="0"/>
              <a:t>I tato zvířata potřebují vhodný příbytek, potravu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 vodu, některá pravidelný pohyb.</a:t>
            </a:r>
          </a:p>
          <a:p>
            <a:r>
              <a:rPr lang="cs-CZ" sz="3200" dirty="0" smtClean="0"/>
              <a:t>Seznam se s nimi, </a:t>
            </a:r>
            <a:r>
              <a:rPr lang="cs-CZ" sz="3200" dirty="0"/>
              <a:t>u</a:t>
            </a:r>
            <a:r>
              <a:rPr lang="cs-CZ" sz="3200" dirty="0" smtClean="0"/>
              <a:t> psa a kočky i s jejich mláďaty.</a:t>
            </a:r>
          </a:p>
        </p:txBody>
      </p:sp>
    </p:spTree>
    <p:extLst>
      <p:ext uri="{BB962C8B-B14F-4D97-AF65-F5344CB8AC3E}">
        <p14:creationId xmlns:p14="http://schemas.microsoft.com/office/powerpoint/2010/main" xmlns="" val="27361043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420" y="1412776"/>
            <a:ext cx="3961556" cy="3461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64704"/>
            <a:ext cx="3600621" cy="2966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83" t="4941"/>
          <a:stretch/>
        </p:blipFill>
        <p:spPr bwMode="auto">
          <a:xfrm>
            <a:off x="5760031" y="3314701"/>
            <a:ext cx="1662478" cy="2346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76672"/>
            <a:ext cx="208823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Pes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43150" y="4997505"/>
            <a:ext cx="864096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pes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47154" y="5870376"/>
            <a:ext cx="208823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fena a štěně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280308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04" t="444" r="3584"/>
          <a:stretch/>
        </p:blipFill>
        <p:spPr bwMode="auto">
          <a:xfrm>
            <a:off x="4644008" y="1818911"/>
            <a:ext cx="3935682" cy="3608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244827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Kočka domácí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5762712"/>
            <a:ext cx="1368152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kocour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23717" y="5608404"/>
            <a:ext cx="237626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kočka a koťata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28" t="4000" b="7288"/>
          <a:stretch/>
        </p:blipFill>
        <p:spPr bwMode="auto">
          <a:xfrm>
            <a:off x="427889" y="1151166"/>
            <a:ext cx="3835993" cy="44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236591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71" t="5641" r="3344" b="5068"/>
          <a:stretch/>
        </p:blipFill>
        <p:spPr bwMode="auto">
          <a:xfrm>
            <a:off x="323528" y="559939"/>
            <a:ext cx="3840426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4" t="9142" r="19143" b="8000"/>
          <a:stretch/>
        </p:blipFill>
        <p:spPr bwMode="auto">
          <a:xfrm>
            <a:off x="4317200" y="1001368"/>
            <a:ext cx="4595263" cy="3775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95669" y="5445224"/>
            <a:ext cx="129614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křeček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66759" y="5013176"/>
            <a:ext cx="1296144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morče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396309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42" t="7143" r="26000" b="17714"/>
          <a:stretch/>
        </p:blipFill>
        <p:spPr bwMode="auto">
          <a:xfrm>
            <a:off x="395536" y="692696"/>
            <a:ext cx="3951514" cy="429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32" r="6700"/>
          <a:stretch/>
        </p:blipFill>
        <p:spPr bwMode="auto">
          <a:xfrm>
            <a:off x="4504652" y="1484784"/>
            <a:ext cx="4325288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5169" y="5301208"/>
            <a:ext cx="2232248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zakrslý králík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7216" y="5562818"/>
            <a:ext cx="1440160" cy="523220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rybičky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72603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963</TotalTime>
  <Words>526</Words>
  <Application>Microsoft Office PowerPoint</Application>
  <PresentationFormat>Předvádění na obrazovce (4:3)</PresentationFormat>
  <Paragraphs>121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Anotace</vt:lpstr>
      <vt:lpstr>Zdroje</vt:lpstr>
      <vt:lpstr>Snímek 4</vt:lpstr>
      <vt:lpstr>Hospodářská zvířata a jejich mláďata</vt:lpstr>
      <vt:lpstr>Snímek 6</vt:lpstr>
      <vt:lpstr>Snímek 7</vt:lpstr>
      <vt:lpstr>Snímek 8</vt:lpstr>
      <vt:lpstr>Snímek 9</vt:lpstr>
      <vt:lpstr>Snímek 10</vt:lpstr>
      <vt:lpstr>Snímek 11</vt:lpstr>
      <vt:lpstr>Domácí ptáci</vt:lpstr>
      <vt:lpstr>Snímek 13</vt:lpstr>
      <vt:lpstr>Snímek 14</vt:lpstr>
      <vt:lpstr>Snímek 15</vt:lpstr>
      <vt:lpstr>Snímek 16</vt:lpstr>
      <vt:lpstr>Snímek 17</vt:lpstr>
      <vt:lpstr>Domácí zvířata chovaná pro radost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42</cp:revision>
  <dcterms:created xsi:type="dcterms:W3CDTF">2011-08-21T15:31:45Z</dcterms:created>
  <dcterms:modified xsi:type="dcterms:W3CDTF">2013-11-18T12:57:23Z</dcterms:modified>
</cp:coreProperties>
</file>