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VY_32_INOVACE_2A_19_Lidské_tělo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Radana </a:t>
          </a:r>
          <a:r>
            <a:rPr lang="cs-CZ" sz="1800" kern="1200" dirty="0" err="1" smtClean="0"/>
            <a:t>Marelová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VY_32_INOVACE_2A_19_Lidské_tělo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 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5/Sanitka_ZZSZK_VW_T5_klasicky.JPG/120px-Sanitka_ZZSZK_VW_T5_klasicky.JPG" TargetMode="External"/><Relationship Id="rId5" Type="http://schemas.openxmlformats.org/officeDocument/2006/relationships/hyperlink" Target="http://upload.wikimedia.org/wikipedia/commons/thumb/3/30/Hand_-_Fingers.jpg/120px-Hand_-_Fingers.jpg" TargetMode="External"/><Relationship Id="rId4" Type="http://schemas.openxmlformats.org/officeDocument/2006/relationships/hyperlink" Target="http://upload.wikimedia.org/wikipedia/commons/thumb/3/3a/Niemowle.JPG/120px-Niemowl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036199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Anotace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Kapitola je věnovaná lidskému tělu. Je to </a:t>
            </a:r>
          </a:p>
          <a:p>
            <a:pPr marL="0" indent="0">
              <a:buNone/>
            </a:pPr>
            <a:r>
              <a:rPr lang="cs-CZ" dirty="0" smtClean="0"/>
              <a:t>výuková prezentace. Učí děti všímat si, čím se 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idé liší, popisuje části těla, hlavy a ruky.</a:t>
            </a:r>
          </a:p>
          <a:p>
            <a:pPr marL="0" indent="0">
              <a:buNone/>
            </a:pPr>
            <a:r>
              <a:rPr lang="cs-CZ" dirty="0" smtClean="0"/>
              <a:t>Seznamuje, jak si udržet zdraví. Rozlišuje nemoc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úraz. Učí, jaké máme dodržovat zásady při</a:t>
            </a:r>
          </a:p>
          <a:p>
            <a:pPr marL="0" indent="0">
              <a:buNone/>
            </a:pPr>
            <a:r>
              <a:rPr lang="cs-CZ" dirty="0"/>
              <a:t>ú</a:t>
            </a:r>
            <a:r>
              <a:rPr lang="cs-CZ" dirty="0" smtClean="0"/>
              <a:t>razech.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Zdroje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office.microsoft.com</a:t>
            </a:r>
            <a:r>
              <a:rPr lang="cs-CZ" sz="2400" dirty="0" smtClean="0"/>
              <a:t> – </a:t>
            </a:r>
            <a:r>
              <a:rPr lang="cs-CZ" sz="2400" dirty="0" smtClean="0">
                <a:solidFill>
                  <a:srgbClr val="0000FF"/>
                </a:solidFill>
              </a:rPr>
              <a:t>otevřené galerie - kliparty</a:t>
            </a:r>
            <a:endParaRPr lang="cs-CZ" sz="2400" dirty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hlinkClick r:id="rId3"/>
              </a:rPr>
              <a:t>http</a:t>
            </a:r>
            <a:r>
              <a:rPr lang="cs-CZ" sz="2400" dirty="0" smtClean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commons.wikimedia.org/wiki</a:t>
            </a:r>
            <a:endParaRPr lang="cs-CZ" sz="2400" dirty="0" smtClean="0"/>
          </a:p>
          <a:p>
            <a:pPr marL="0" indent="0">
              <a:buNone/>
            </a:pP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upload.wikimedia.org/wikipedia/commons/thumb/3/3a/Niemowle.JPG/120px-Niemowle.JPG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5"/>
              </a:rPr>
              <a:t>http://upload.wikimedia.org/wikipedia/commons/thumb/3/30/Hand_-_Fingers.jpg/120px-Hand_-_</a:t>
            </a:r>
            <a:r>
              <a:rPr lang="cs-CZ" sz="1400" dirty="0" smtClean="0">
                <a:hlinkClick r:id="rId5"/>
              </a:rPr>
              <a:t>Fingers.jpg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upload.wikimedia.org/wikipedia/commons/thumb/6/65/Sanitka_ZZSZK_VW_T5_klasicky.JPG/120px-Sanitka_ZZSZK_VW_T5_klasicky.JPG</a:t>
            </a:r>
            <a:endParaRPr lang="cs-CZ" sz="14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0000FF"/>
                </a:solidFill>
              </a:rPr>
              <a:t>Prvouka pro 2.ročník – Nová škola</a:t>
            </a:r>
            <a:endParaRPr lang="cs-CZ" sz="24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Lidské tělo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ln>
            <a:solidFill>
              <a:srgbClr val="FFCC66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Každý člověk vypadá jinak.</a:t>
            </a:r>
          </a:p>
          <a:p>
            <a:r>
              <a:rPr lang="cs-CZ" sz="3600" dirty="0" smtClean="0"/>
              <a:t>Lišíme se velikostí, barvou očí, vlasů, pleti …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</a:t>
            </a:r>
          </a:p>
          <a:p>
            <a:pPr marL="0" indent="0">
              <a:buNone/>
            </a:pPr>
            <a:r>
              <a:rPr lang="cs-CZ" sz="3600" dirty="0" smtClean="0"/>
              <a:t>        </a:t>
            </a:r>
          </a:p>
          <a:p>
            <a:pPr marL="0" indent="0">
              <a:buNone/>
            </a:pPr>
            <a:r>
              <a:rPr lang="cs-CZ" sz="3600" dirty="0" smtClean="0"/>
              <a:t>                         </a:t>
            </a:r>
          </a:p>
          <a:p>
            <a:r>
              <a:rPr lang="cs-CZ" sz="3600" dirty="0" smtClean="0"/>
              <a:t>Části těla: hlava </a:t>
            </a:r>
          </a:p>
          <a:p>
            <a:pPr marL="0" indent="0">
              <a:buNone/>
            </a:pPr>
            <a:r>
              <a:rPr lang="cs-CZ" sz="3600" dirty="0" smtClean="0"/>
              <a:t>                      krk</a:t>
            </a:r>
          </a:p>
          <a:p>
            <a:pPr marL="0" indent="0">
              <a:buNone/>
            </a:pPr>
            <a:r>
              <a:rPr lang="cs-CZ" sz="3600" dirty="0" smtClean="0"/>
              <a:t>                      trup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horní a dolní končetiny</a:t>
            </a:r>
          </a:p>
        </p:txBody>
      </p:sp>
      <p:pic>
        <p:nvPicPr>
          <p:cNvPr id="1026" name="Picture 2" descr="C:\Users\Marelova.ZSPSRV\AppData\Local\Microsoft\Windows\Temporary Internet Files\Content.IE5\FXX0Z471\MP9004422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08919"/>
            <a:ext cx="4248472" cy="283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258" y="116632"/>
            <a:ext cx="792163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7986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Části těla</a:t>
            </a:r>
            <a:endParaRPr lang="cs-CZ" i="1" dirty="0">
              <a:solidFill>
                <a:srgbClr val="002060"/>
              </a:solidFill>
            </a:endParaRPr>
          </a:p>
        </p:txBody>
      </p:sp>
      <p:pic>
        <p:nvPicPr>
          <p:cNvPr id="3078" name="Picture 6" descr="C:\Users\Marelova.ZSPSRV\AppData\Local\Microsoft\Windows\Temporary Internet Files\Content.IE5\YMEA81FS\MP90044840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48" t="24164"/>
          <a:stretch/>
        </p:blipFill>
        <p:spPr bwMode="auto">
          <a:xfrm>
            <a:off x="2771799" y="1484784"/>
            <a:ext cx="3382133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4788024" y="2420888"/>
            <a:ext cx="1656184" cy="144016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73405" y="2195572"/>
            <a:ext cx="1188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hlava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835696" y="3717032"/>
            <a:ext cx="2436628" cy="1440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69252" y="344064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    trup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5292080" y="3356992"/>
            <a:ext cx="1152128" cy="144016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473405" y="3178339"/>
            <a:ext cx="17710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2060"/>
                </a:solidFill>
              </a:rPr>
              <a:t>h</a:t>
            </a:r>
            <a:r>
              <a:rPr lang="cs-CZ" sz="2800" dirty="0" smtClean="0">
                <a:solidFill>
                  <a:srgbClr val="002060"/>
                </a:solidFill>
              </a:rPr>
              <a:t>orní končetina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2256100" y="5163074"/>
            <a:ext cx="2016224" cy="1440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39813" y="4941168"/>
            <a:ext cx="17281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   dolní končetina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2256100" y="2996951"/>
            <a:ext cx="1883852" cy="18138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66034" y="2704563"/>
            <a:ext cx="14839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       krk 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39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Části hlavy</a:t>
            </a:r>
            <a:endParaRPr lang="cs-CZ" i="1" dirty="0">
              <a:solidFill>
                <a:srgbClr val="00206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65" t="5038" r="26926" b="22267"/>
          <a:stretch/>
        </p:blipFill>
        <p:spPr bwMode="auto">
          <a:xfrm>
            <a:off x="2195737" y="1641257"/>
            <a:ext cx="3960438" cy="4788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4932040" y="2276872"/>
            <a:ext cx="2160240" cy="144016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1984484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 vlasy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4932040" y="3745955"/>
            <a:ext cx="1800200" cy="119099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3453567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oko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332192" y="3958073"/>
            <a:ext cx="1368152" cy="112563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645023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1192" y="3665685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002060"/>
                </a:solidFill>
              </a:rPr>
              <a:t>ucho</a:t>
            </a:r>
          </a:p>
        </p:txBody>
      </p:sp>
      <p:sp>
        <p:nvSpPr>
          <p:cNvPr id="20" name="Šipka doleva 19"/>
          <p:cNvSpPr/>
          <p:nvPr/>
        </p:nvSpPr>
        <p:spPr>
          <a:xfrm>
            <a:off x="4498120" y="4301210"/>
            <a:ext cx="2786611" cy="152120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399998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nos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1835696" y="4797152"/>
            <a:ext cx="2016224" cy="16344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4504764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 ústa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736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Prsty</a:t>
            </a:r>
            <a:endParaRPr lang="cs-CZ" i="1" dirty="0">
              <a:solidFill>
                <a:srgbClr val="00206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9" r="5170"/>
          <a:stretch/>
        </p:blipFill>
        <p:spPr bwMode="auto">
          <a:xfrm rot="16200000">
            <a:off x="2256525" y="1930014"/>
            <a:ext cx="4649510" cy="4253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6336943" y="3717032"/>
            <a:ext cx="1444143" cy="144016"/>
          </a:xfrm>
          <a:prstGeom prst="left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740352" y="351107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palec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5364088" y="2420888"/>
            <a:ext cx="1376930" cy="144016"/>
          </a:xfrm>
          <a:prstGeom prst="left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741018" y="2212326"/>
            <a:ext cx="2151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ukazováček</a:t>
            </a:r>
            <a:endParaRPr lang="cs-CZ" sz="2800" dirty="0"/>
          </a:p>
        </p:txBody>
      </p:sp>
      <p:sp>
        <p:nvSpPr>
          <p:cNvPr id="9" name="Šipka doprava 8"/>
          <p:cNvSpPr/>
          <p:nvPr/>
        </p:nvSpPr>
        <p:spPr>
          <a:xfrm flipV="1">
            <a:off x="2339752" y="2212325"/>
            <a:ext cx="1656184" cy="166171"/>
          </a:xfrm>
          <a:prstGeom prst="right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977092"/>
            <a:ext cx="21946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prostředníček</a:t>
            </a:r>
            <a:endParaRPr lang="cs-CZ" sz="2800" dirty="0"/>
          </a:p>
        </p:txBody>
      </p:sp>
      <p:sp>
        <p:nvSpPr>
          <p:cNvPr id="11" name="Šipka doprava 10"/>
          <p:cNvSpPr/>
          <p:nvPr/>
        </p:nvSpPr>
        <p:spPr>
          <a:xfrm>
            <a:off x="2195736" y="2996952"/>
            <a:ext cx="1080120" cy="144016"/>
          </a:xfrm>
          <a:prstGeom prst="right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68558" y="273534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prsteníček</a:t>
            </a:r>
            <a:endParaRPr lang="cs-CZ" sz="2800" dirty="0"/>
          </a:p>
        </p:txBody>
      </p:sp>
      <p:sp>
        <p:nvSpPr>
          <p:cNvPr id="13" name="Šipka doprava 12"/>
          <p:cNvSpPr/>
          <p:nvPr/>
        </p:nvSpPr>
        <p:spPr>
          <a:xfrm>
            <a:off x="2051720" y="3947864"/>
            <a:ext cx="936104" cy="108707"/>
          </a:xfrm>
          <a:prstGeom prst="right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34369" y="3698806"/>
            <a:ext cx="1693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malíček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58809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Naše zdraví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K udržení zdraví bychom měli dodržovat: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základní zásady hygieny ( mýt se, česat se,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čistit si zuby, nosit čisté oblečení,…)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jíst pestrou stravu (jíst méně, ale častěji)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pít dostatek tekutin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pravidelně se hýbat 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dostatečně odpočívat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9247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Nemoc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Nejčastější příznaky nemoci jsou: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rýma 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kašel 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bolesti hlavy a krku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zvýšená teplota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únava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Nejčastějšími nemocemi jsou: </a:t>
            </a:r>
            <a:r>
              <a:rPr lang="cs-CZ" dirty="0" smtClean="0"/>
              <a:t>chřipka a angína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1959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Úraz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Pokud si poraníme některou část těla, pak se nám stal úraz.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Nejčastější úrazy jsou: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odřenina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zlomenina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vykloubení kloubu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otřes mozku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pořezání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popálení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530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136904" cy="5570756"/>
          </a:xfrm>
          <a:prstGeom prst="rect">
            <a:avLst/>
          </a:prstGeom>
          <a:noFill/>
          <a:ln>
            <a:solidFill>
              <a:srgbClr val="FFCC66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Při úrazu dodržujeme tyto zásady:</a:t>
            </a:r>
          </a:p>
          <a:p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 Okamžitě zavoláme dospělého</a:t>
            </a:r>
          </a:p>
          <a:p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 T</a:t>
            </a:r>
            <a:r>
              <a:rPr lang="cs-CZ" sz="3200" dirty="0" smtClean="0"/>
              <a:t>en poskytne zraněnému první pomoc</a:t>
            </a:r>
          </a:p>
          <a:p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 P</a:t>
            </a:r>
            <a:r>
              <a:rPr lang="cs-CZ" sz="3200" dirty="0" smtClean="0"/>
              <a:t>okud je úraz vážný, přivoláme záchrannou</a:t>
            </a:r>
          </a:p>
          <a:p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   službu na čísle </a:t>
            </a:r>
            <a:r>
              <a:rPr lang="cs-CZ" sz="3200" dirty="0" smtClean="0">
                <a:solidFill>
                  <a:srgbClr val="7030A0"/>
                </a:solidFill>
              </a:rPr>
              <a:t>155</a:t>
            </a:r>
            <a:r>
              <a:rPr lang="cs-CZ" sz="3200" dirty="0" smtClean="0"/>
              <a:t> !!</a:t>
            </a:r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11638"/>
            <a:ext cx="2991200" cy="2241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72542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323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Zdroje</vt:lpstr>
      <vt:lpstr>Lidské tělo</vt:lpstr>
      <vt:lpstr>Části těla</vt:lpstr>
      <vt:lpstr>Části hlavy</vt:lpstr>
      <vt:lpstr>Prsty</vt:lpstr>
      <vt:lpstr>Naše zdraví</vt:lpstr>
      <vt:lpstr>Nemoc</vt:lpstr>
      <vt:lpstr>Úraz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33</cp:revision>
  <dcterms:created xsi:type="dcterms:W3CDTF">2011-08-21T15:31:45Z</dcterms:created>
  <dcterms:modified xsi:type="dcterms:W3CDTF">2013-11-05T13:21:46Z</dcterms:modified>
</cp:coreProperties>
</file>