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  <a:srgbClr val="99CC00"/>
    <a:srgbClr val="E88D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Radana </a:t>
          </a:r>
          <a:r>
            <a:rPr lang="cs-CZ" dirty="0" err="1" smtClean="0"/>
            <a:t>Marelová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VY_32_INOVACE_2A_20_Lidské_tělo_opakování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 2.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Mgr. Radana </a:t>
          </a:r>
          <a:r>
            <a:rPr lang="cs-CZ" sz="1500" kern="1200" dirty="0" err="1" smtClean="0"/>
            <a:t>Marelová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VY_32_INOVACE_2A_20_Lidské_tělo_opakování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Prvouka  2. 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3/30/Hand_-_Fingers.jpg/120px-Hand_-_Fingers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697207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FF3300"/>
                </a:solidFill>
              </a:rPr>
              <a:t>Anotace</a:t>
            </a:r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slouží k opakování učiva.</a:t>
            </a:r>
          </a:p>
          <a:p>
            <a:pPr marL="0" indent="0">
              <a:buNone/>
            </a:pPr>
            <a:r>
              <a:rPr lang="cs-CZ" dirty="0" smtClean="0"/>
              <a:t>Děti aktivně vyhledávají schovaná slova, popisují</a:t>
            </a:r>
          </a:p>
          <a:p>
            <a:pPr marL="0" indent="0">
              <a:buNone/>
            </a:pPr>
            <a:r>
              <a:rPr lang="cs-CZ" dirty="0" smtClean="0"/>
              <a:t>části těla, doplňují tajenku, přiřazují slova z </a:t>
            </a:r>
          </a:p>
          <a:p>
            <a:pPr marL="0" indent="0">
              <a:buNone/>
            </a:pPr>
            <a:r>
              <a:rPr lang="cs-CZ" dirty="0" smtClean="0"/>
              <a:t>nápovědy a z testu vybírají správné odpovědi.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FF3300"/>
                </a:solidFill>
              </a:rPr>
              <a:t>Zdroje</a:t>
            </a:r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/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office.microsoft.com</a:t>
            </a:r>
            <a:r>
              <a:rPr lang="cs-CZ" sz="2400" dirty="0" smtClean="0"/>
              <a:t> – </a:t>
            </a:r>
            <a:r>
              <a:rPr lang="cs-CZ" sz="2400" dirty="0" smtClean="0">
                <a:solidFill>
                  <a:srgbClr val="0000FF"/>
                </a:solidFill>
              </a:rPr>
              <a:t>otevřená galerie - kliparty</a:t>
            </a:r>
            <a:endParaRPr lang="cs-CZ" sz="2400" dirty="0">
              <a:solidFill>
                <a:srgbClr val="0000FF"/>
              </a:solidFill>
            </a:endParaRPr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commons.wikimedia.org/wiki</a:t>
            </a:r>
            <a:endParaRPr lang="cs-CZ" sz="2400" dirty="0" smtClean="0"/>
          </a:p>
          <a:p>
            <a:pPr marL="0" indent="0">
              <a:buNone/>
            </a:pPr>
            <a:r>
              <a:rPr lang="cs-CZ" sz="1400" dirty="0" smtClean="0">
                <a:hlinkClick r:id="rId4"/>
              </a:rPr>
              <a:t> http</a:t>
            </a:r>
            <a:r>
              <a:rPr lang="cs-CZ" sz="1400" dirty="0" smtClean="0">
                <a:hlinkClick r:id="rId4"/>
              </a:rPr>
              <a:t>://upload.wikimedia.org/wikipedia/commons/thumb/3/30/Hand_-_Fingers.jpg/120px-Hand_-_Fingers.jpg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>
                <a:solidFill>
                  <a:srgbClr val="0000FF"/>
                </a:solidFill>
              </a:rPr>
              <a:t>Prvouka pro 2.ročník – Nová škola</a:t>
            </a:r>
            <a:endParaRPr lang="cs-CZ" sz="24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3300"/>
                </a:solidFill>
              </a:rPr>
              <a:t>Lidské tělo - opakování</a:t>
            </a:r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Najdi ve slovech různé části lidského těla a zakroužkuj je: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podnos                 pokoj           strup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nohavice         ústava       suchozemský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krkavec           paruka           hlavatý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vlasatice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631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0261" y="261806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Vyluštěná slova doplň k obrázkům: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000" dirty="0" smtClean="0"/>
              <a:t>jedno vyluštěné slovo musíš dát do jiného tvaru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5" t="2992" r="11234"/>
          <a:stretch/>
        </p:blipFill>
        <p:spPr bwMode="auto">
          <a:xfrm>
            <a:off x="1285595" y="1303550"/>
            <a:ext cx="2579915" cy="4955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3" t="3618" r="10959" b="9902"/>
          <a:stretch/>
        </p:blipFill>
        <p:spPr bwMode="auto">
          <a:xfrm>
            <a:off x="5436096" y="1646801"/>
            <a:ext cx="2988129" cy="3872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539552" y="2276872"/>
            <a:ext cx="1512168" cy="14401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95536" y="3429000"/>
            <a:ext cx="1440160" cy="15392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39552" y="5229200"/>
            <a:ext cx="1656184" cy="7200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2699792" y="2708920"/>
            <a:ext cx="1512168" cy="45719"/>
          </a:xfrm>
          <a:prstGeom prst="lef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2612571" y="3429000"/>
            <a:ext cx="1743405" cy="153928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860032" y="2348880"/>
            <a:ext cx="1872208" cy="45719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213583" y="3800469"/>
            <a:ext cx="1440160" cy="45719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7596336" y="3582928"/>
            <a:ext cx="1368152" cy="45719"/>
          </a:xfrm>
          <a:prstGeom prst="lef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7013629" y="4001667"/>
            <a:ext cx="1818304" cy="108012"/>
          </a:xfrm>
          <a:prstGeom prst="lef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220072" y="4509120"/>
            <a:ext cx="1512168" cy="72008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86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Vylušti tajenku: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3517"/>
              </p:ext>
            </p:extLst>
          </p:nvPr>
        </p:nvGraphicFramePr>
        <p:xfrm>
          <a:off x="971600" y="1340768"/>
          <a:ext cx="6669860" cy="402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443786"/>
                <a:gridCol w="443786"/>
                <a:gridCol w="443786"/>
                <a:gridCol w="443786"/>
                <a:gridCol w="443786"/>
                <a:gridCol w="443786"/>
                <a:gridCol w="443786"/>
                <a:gridCol w="443786"/>
                <a:gridCol w="443786"/>
                <a:gridCol w="443786"/>
              </a:tblGrid>
              <a:tr h="79200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1.Psací potřeba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 Na nebi jsou</a:t>
                      </a:r>
                    </a:p>
                    <a:p>
                      <a:r>
                        <a:rPr lang="cs-CZ" sz="2400" baseline="0" dirty="0" smtClean="0"/>
                        <a:t>     černé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 Dravý pták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 Král zvířat je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5. Jehličnatý </a:t>
                      </a:r>
                    </a:p>
                    <a:p>
                      <a:r>
                        <a:rPr lang="cs-CZ" sz="2400" baseline="0" dirty="0" smtClean="0"/>
                        <a:t>       strom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971600" y="566124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Tajenka :_____________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3294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 Přiřaď správně prsty. Použij slova z nápovědy: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71" t="3296" r="4552"/>
          <a:stretch/>
        </p:blipFill>
        <p:spPr bwMode="auto">
          <a:xfrm>
            <a:off x="1043608" y="1348549"/>
            <a:ext cx="3888432" cy="506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38530" y="2564904"/>
            <a:ext cx="2232248" cy="461665"/>
          </a:xfrm>
          <a:prstGeom prst="rect">
            <a:avLst/>
          </a:prstGeom>
          <a:solidFill>
            <a:srgbClr val="99CC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prostředníček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38530" y="3212976"/>
            <a:ext cx="1116124" cy="461665"/>
          </a:xfrm>
          <a:prstGeom prst="rect">
            <a:avLst/>
          </a:prstGeom>
          <a:solidFill>
            <a:srgbClr val="99CC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palec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38530" y="3878730"/>
            <a:ext cx="1440160" cy="461665"/>
          </a:xfrm>
          <a:prstGeom prst="rect">
            <a:avLst/>
          </a:prstGeom>
          <a:solidFill>
            <a:srgbClr val="99CC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malíček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38530" y="4509120"/>
            <a:ext cx="1800200" cy="461665"/>
          </a:xfrm>
          <a:prstGeom prst="rect">
            <a:avLst/>
          </a:prstGeom>
          <a:solidFill>
            <a:srgbClr val="99CC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ukazováček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38530" y="5157192"/>
            <a:ext cx="1800200" cy="461665"/>
          </a:xfrm>
          <a:prstGeom prst="rect">
            <a:avLst/>
          </a:prstGeom>
          <a:solidFill>
            <a:srgbClr val="99CC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prsteníček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38530" y="2060848"/>
            <a:ext cx="1237726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Nápověda: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630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136904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5. Naše zdraví:  </a:t>
            </a:r>
            <a:r>
              <a:rPr lang="cs-CZ" sz="2400" dirty="0" smtClean="0">
                <a:solidFill>
                  <a:srgbClr val="0070C0"/>
                </a:solidFill>
              </a:rPr>
              <a:t>(vyber a zakroužkuj správnou odpověď)    </a:t>
            </a:r>
            <a:endParaRPr lang="cs-CZ" sz="2400" dirty="0">
              <a:solidFill>
                <a:srgbClr val="0070C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3300"/>
                </a:solidFill>
              </a:rPr>
              <a:t>Češu se</a:t>
            </a:r>
            <a:r>
              <a:rPr lang="cs-CZ" sz="2400" dirty="0" smtClean="0"/>
              <a:t> : a) jednou za týden</a:t>
            </a:r>
          </a:p>
          <a:p>
            <a:r>
              <a:rPr lang="cs-CZ" sz="2400" dirty="0" smtClean="0"/>
              <a:t>                        b) každý den</a:t>
            </a:r>
          </a:p>
          <a:p>
            <a:r>
              <a:rPr lang="cs-CZ" sz="2400" dirty="0" smtClean="0"/>
              <a:t>                        c) nečešu se, radši je ostříhám</a:t>
            </a:r>
          </a:p>
          <a:p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3300"/>
                </a:solidFill>
              </a:rPr>
              <a:t>Zuby si čistím</a:t>
            </a:r>
            <a:r>
              <a:rPr lang="cs-CZ" sz="2400" dirty="0" smtClean="0"/>
              <a:t>: a) jen před návštěvou zubaře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b) vůbec si je nečistím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c) 2krát denně</a:t>
            </a:r>
          </a:p>
          <a:p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3300"/>
                </a:solidFill>
              </a:rPr>
              <a:t>Strava</a:t>
            </a:r>
            <a:r>
              <a:rPr lang="cs-CZ" sz="2400" dirty="0" smtClean="0"/>
              <a:t>: a) jím méně, ale pravidelně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b) jím jen večer a pořádně se nacpu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c) nejím vůbec, je to zbytečné</a:t>
            </a:r>
          </a:p>
          <a:p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3300"/>
                </a:solidFill>
              </a:rPr>
              <a:t>Pohyb</a:t>
            </a:r>
            <a:r>
              <a:rPr lang="cs-CZ" sz="2400" dirty="0" smtClean="0"/>
              <a:t>: a) nehýbu se, bolí z toho tělo</a:t>
            </a:r>
          </a:p>
          <a:p>
            <a:r>
              <a:rPr lang="cs-CZ" sz="2400" dirty="0" smtClean="0"/>
              <a:t>                    b) pravidelně mám pohyb, sportuji</a:t>
            </a:r>
          </a:p>
          <a:p>
            <a:r>
              <a:rPr lang="cs-CZ" sz="2400" dirty="0" smtClean="0"/>
              <a:t>                    c)  pohybuji se jen při tělocviku ve škole </a:t>
            </a:r>
            <a:endParaRPr lang="cs-CZ" sz="2400" dirty="0"/>
          </a:p>
        </p:txBody>
      </p:sp>
      <p:pic>
        <p:nvPicPr>
          <p:cNvPr id="1027" name="Picture 3" descr="C:\Users\Marelova.ZSPSRV\AppData\Local\Microsoft\Windows\Temporary Internet Files\Content.IE5\D42RX4Z9\MC900440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21088"/>
            <a:ext cx="608900" cy="57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15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6672"/>
            <a:ext cx="849694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6. Nemoc a úraz:</a:t>
            </a:r>
          </a:p>
          <a:p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u="sng" dirty="0" smtClean="0">
                <a:solidFill>
                  <a:srgbClr val="FF3300"/>
                </a:solidFill>
              </a:rPr>
              <a:t>Vyber a podtrhni nejčastější příznaky nemoci: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sledování televize, bolest hlavy, mlsání, rýma, kašel,</a:t>
            </a:r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běhání, únava, čtení knížky, zvýšená teplota, plavání </a:t>
            </a:r>
          </a:p>
          <a:p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u="sng" dirty="0" smtClean="0">
                <a:solidFill>
                  <a:srgbClr val="FF3300"/>
                </a:solidFill>
              </a:rPr>
              <a:t>Označ hvězdičkou nejčastější úrazy:</a:t>
            </a:r>
          </a:p>
          <a:p>
            <a:endParaRPr lang="cs-CZ" sz="2800" dirty="0"/>
          </a:p>
          <a:p>
            <a:r>
              <a:rPr lang="cs-CZ" sz="2800" dirty="0" smtClean="0"/>
              <a:t>      chřipka                         zlomenina                nachlazení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odřenina                      rýma                          popálení</a:t>
            </a:r>
          </a:p>
          <a:p>
            <a:endParaRPr lang="cs-CZ" sz="2800" dirty="0" smtClean="0"/>
          </a:p>
          <a:p>
            <a:r>
              <a:rPr lang="cs-CZ" sz="2800" dirty="0" smtClean="0"/>
              <a:t>      bolest v krku               otřes mozku              kašel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413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51013" y="332656"/>
            <a:ext cx="8208912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7. Zásady, které dodržujeme, pokud jsme svědky úrazu:</a:t>
            </a:r>
          </a:p>
          <a:p>
            <a:r>
              <a:rPr lang="cs-CZ" sz="2400" dirty="0" smtClean="0"/>
              <a:t>      </a:t>
            </a:r>
            <a:r>
              <a:rPr lang="cs-CZ" sz="2400" dirty="0" smtClean="0">
                <a:solidFill>
                  <a:srgbClr val="0070C0"/>
                </a:solidFill>
              </a:rPr>
              <a:t>(vyber správnou možnost a barevně ji označ)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 zavoláme kamaráda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zavoláme dospělého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raději uteču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/>
              <a:t> </a:t>
            </a:r>
            <a:r>
              <a:rPr lang="cs-CZ" sz="2400" dirty="0" smtClean="0"/>
              <a:t>dospělý poskytne zraněnému první pomoc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dospělý nepřijde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dospělý uteče i s dětmi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/>
              <a:t> </a:t>
            </a:r>
            <a:r>
              <a:rPr lang="cs-CZ" sz="2400" dirty="0" smtClean="0"/>
              <a:t>pokud je potřeba, pak voláme  - domů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- kamarádovi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- záchrannou službu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/>
              <a:t> </a:t>
            </a:r>
            <a:r>
              <a:rPr lang="cs-CZ" sz="2400" dirty="0" smtClean="0"/>
              <a:t>záchranná služba má číslo  - 255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- 355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- 155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2164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444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Zdroje</vt:lpstr>
      <vt:lpstr>Lidské tělo - opakování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26</cp:revision>
  <dcterms:created xsi:type="dcterms:W3CDTF">2011-08-21T15:31:45Z</dcterms:created>
  <dcterms:modified xsi:type="dcterms:W3CDTF">2013-11-18T12:54:04Z</dcterms:modified>
</cp:coreProperties>
</file>