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7" r:id="rId2"/>
    <p:sldId id="289" r:id="rId3"/>
    <p:sldId id="285" r:id="rId4"/>
    <p:sldId id="266" r:id="rId5"/>
    <p:sldId id="267" r:id="rId6"/>
    <p:sldId id="268" r:id="rId7"/>
    <p:sldId id="271" r:id="rId8"/>
    <p:sldId id="270" r:id="rId9"/>
    <p:sldId id="276" r:id="rId10"/>
    <p:sldId id="278" r:id="rId11"/>
    <p:sldId id="282" r:id="rId12"/>
    <p:sldId id="281" r:id="rId13"/>
    <p:sldId id="286" r:id="rId14"/>
  </p:sldIdLst>
  <p:sldSz cx="9144000" cy="6858000" type="screen4x3"/>
  <p:notesSz cx="7099300" cy="10234613"/>
  <p:custDataLst>
    <p:tags r:id="rId16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214D1BD-5EB7-43D7-88CD-22DA8AFE6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6A53CC-6BE8-49BE-B862-6C5E8EEB6DD5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E817D1-89F1-4336-8B21-45990518D6FE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  <a:defRPr/>
            </a:pPr>
            <a:endParaRPr lang="cs-CZ" dirty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6AFF492-790E-49F1-9333-E96E07AF0FB2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457200" indent="-457200"/>
            <a:endParaRPr lang="cs-CZ" dirty="0" smtClean="0">
              <a:latin typeface="Calibri" pitchFamily="34" charset="0"/>
            </a:endParaRPr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623A074-19BD-4261-80B4-845A1D7AB523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lvl="6">
              <a:buFontTx/>
              <a:buChar char="-"/>
            </a:pPr>
            <a:endParaRPr lang="cs-CZ" dirty="0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5A1AB14-4630-41AC-9DB1-B8575C1C5FCC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Char char="-"/>
            </a:pPr>
            <a:endParaRPr lang="cs-CZ" dirty="0" smtClean="0">
              <a:latin typeface="Calibri" pitchFamily="34" charset="0"/>
            </a:endParaRPr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2E07B3-BC33-4E47-AA4E-965ED964B335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>
              <a:latin typeface="Calibri" pitchFamily="34" charset="0"/>
            </a:endParaRPr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420F1D-C403-492B-AE19-FAC3B08DBC3F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9DAEAA-3EE1-47C4-A7CB-C09999A07BDB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671C5B7-8668-4C30-B5E2-984C646AA80C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F5E77A-A142-4DBC-A0EB-61C8CBD9EB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9BEB57-9FB8-423F-B62F-BF497CFE1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9EB01A-6C99-4BDA-8F11-E9AAB1158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48091F-2553-4C4D-A5B4-8CC7D433D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D52750-7933-461B-BFCD-1528C7F47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00B32-7727-47B5-8258-A0F5E4C6F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A378E-A89E-4C57-9F31-955610294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5651A3-3308-48D9-8FA7-B3296265E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8824BE-CDC5-41B3-A6B4-D80122C4B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13062-8110-4C63-8FED-A607E975C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1100AC-634E-4280-A5EE-B62513BB4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8D0169A-ADF4-4E59-8969-7E85CC9D6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VY_52_INOVACE_07_</a:t>
                      </a:r>
                      <a:r>
                        <a:rPr lang="cs-CZ" sz="1800" cap="all" dirty="0" smtClean="0">
                          <a:latin typeface="Calibri" pitchFamily="34" charset="0"/>
                        </a:rPr>
                        <a:t>LÁTKOVÁ </a:t>
                      </a:r>
                      <a:r>
                        <a:rPr lang="cs-CZ" sz="1800" cap="all" dirty="0" smtClean="0">
                          <a:latin typeface="Calibri" pitchFamily="34" charset="0"/>
                        </a:rPr>
                        <a:t>KONCENTRACE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LÁTKOVÁ KONCENTRACE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1835696" y="3284984"/>
            <a:ext cx="5472980" cy="1368425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5.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Látková koncentrace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5068888"/>
          </a:xfr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chemické látky, které urychlují či umožňují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reakce nazýváme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katalyzátory</a:t>
            </a: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jsou nezbytné jak v živých organismech, tak i v řadě chemických či potravinářských odvětví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aktivační energie </a:t>
            </a:r>
            <a:r>
              <a:rPr lang="cs-CZ" sz="2400" dirty="0" smtClean="0">
                <a:latin typeface="Calibri" pitchFamily="34" charset="0"/>
              </a:rPr>
              <a:t>– </a:t>
            </a:r>
            <a:r>
              <a:rPr lang="cs-CZ" sz="2400" dirty="0" err="1" smtClean="0">
                <a:latin typeface="Calibri" pitchFamily="34" charset="0"/>
              </a:rPr>
              <a:t>energie</a:t>
            </a:r>
            <a:r>
              <a:rPr lang="cs-CZ" sz="2400" dirty="0" smtClean="0">
                <a:latin typeface="Calibri" pitchFamily="34" charset="0"/>
              </a:rPr>
              <a:t> potřebná k tomu, aby reakce mohla začít probíhat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 bwMode="auto">
          <a:xfrm>
            <a:off x="457200" y="274638"/>
            <a:ext cx="8229600" cy="922337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 eaLnBrk="0" hangingPunct="0">
              <a:defRPr/>
            </a:pPr>
            <a:r>
              <a:rPr lang="cs-CZ" sz="3800" b="1" kern="0" dirty="0">
                <a:latin typeface="Calibri" pitchFamily="34" charset="0"/>
              </a:rPr>
              <a:t>Opakování - katalyzátory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chemické reakce probíhají </a:t>
            </a:r>
            <a:r>
              <a:rPr lang="cs-CZ" sz="2400" b="1" dirty="0" smtClean="0">
                <a:latin typeface="Calibri" pitchFamily="34" charset="0"/>
              </a:rPr>
              <a:t>různou rychlostí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máme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reakce velmi rychlé </a:t>
            </a:r>
            <a:r>
              <a:rPr lang="cs-CZ" sz="2400" dirty="0" smtClean="0">
                <a:latin typeface="Calibri" pitchFamily="34" charset="0"/>
              </a:rPr>
              <a:t>(exploze)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 ale také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reakce velmi pomalé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(koroze)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rychlost </a:t>
            </a:r>
            <a:r>
              <a:rPr lang="cs-CZ" sz="2400" dirty="0" err="1" smtClean="0">
                <a:latin typeface="Calibri" pitchFamily="34" charset="0"/>
              </a:rPr>
              <a:t>chem</a:t>
            </a:r>
            <a:r>
              <a:rPr lang="cs-CZ" sz="2400" dirty="0" smtClean="0">
                <a:latin typeface="Calibri" pitchFamily="34" charset="0"/>
              </a:rPr>
              <a:t>. reakcí je velmi důležitá veličina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Reakce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56490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chemická reakce může proběhnou, pokud dojde ke srážce jednotlivých částic reaktantů</a:t>
            </a: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endParaRPr lang="cs-CZ" sz="2400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musí být splněno:</a:t>
            </a: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Částice musí mít dostatečnou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aktivační energii</a:t>
            </a: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Částice musí být k sobě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vhodně natočeny</a:t>
            </a:r>
          </a:p>
          <a:p>
            <a:pPr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 algn="ctr">
              <a:buFontTx/>
              <a:buNone/>
              <a:defRPr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Vliv koncentrace chemické látky na rychlost reakce</a:t>
            </a:r>
          </a:p>
          <a:p>
            <a:pPr marL="457200" indent="-457200">
              <a:buFontTx/>
              <a:buNone/>
              <a:defRPr/>
            </a:pPr>
            <a:r>
              <a:rPr lang="cs-CZ" sz="2400" b="1" u="sng" dirty="0" smtClean="0">
                <a:latin typeface="Calibri" pitchFamily="34" charset="0"/>
              </a:rPr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 smtClean="0">
                <a:latin typeface="Calibri" pitchFamily="34" charset="0"/>
              </a:rPr>
              <a:t>Máme dvě </a:t>
            </a:r>
            <a:r>
              <a:rPr lang="cs-CZ" sz="2400" dirty="0" err="1" smtClean="0">
                <a:latin typeface="Calibri" pitchFamily="34" charset="0"/>
              </a:rPr>
              <a:t>Petriho</a:t>
            </a:r>
            <a:r>
              <a:rPr lang="cs-CZ" sz="2400" dirty="0" smtClean="0">
                <a:latin typeface="Calibri" pitchFamily="34" charset="0"/>
              </a:rPr>
              <a:t> misky, do jedné nalijeme 10ml 5% </a:t>
            </a:r>
            <a:r>
              <a:rPr lang="cs-CZ" sz="2400" dirty="0" err="1" smtClean="0">
                <a:latin typeface="Calibri" pitchFamily="34" charset="0"/>
              </a:rPr>
              <a:t>HCl</a:t>
            </a:r>
            <a:r>
              <a:rPr lang="cs-CZ" sz="2400" dirty="0" smtClean="0">
                <a:latin typeface="Calibri" pitchFamily="34" charset="0"/>
              </a:rPr>
              <a:t>, </a:t>
            </a: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latin typeface="Calibri" pitchFamily="34" charset="0"/>
              </a:rPr>
              <a:t>      do druhé 10ml 20% </a:t>
            </a:r>
            <a:r>
              <a:rPr lang="cs-CZ" sz="2400" dirty="0" err="1" smtClean="0">
                <a:latin typeface="Calibri" pitchFamily="34" charset="0"/>
              </a:rPr>
              <a:t>HCl</a:t>
            </a: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 startAt="2"/>
              <a:defRPr/>
            </a:pPr>
            <a:r>
              <a:rPr lang="cs-CZ" sz="2400" dirty="0" smtClean="0">
                <a:latin typeface="Calibri" pitchFamily="34" charset="0"/>
              </a:rPr>
              <a:t>Vhodíme současně do obou kousek zinku</a:t>
            </a:r>
          </a:p>
          <a:p>
            <a:pPr marL="457200" indent="-457200">
              <a:buFontTx/>
              <a:buNone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  <a:defRPr/>
            </a:pPr>
            <a:r>
              <a:rPr lang="cs-CZ" sz="2400" b="1" u="sng" dirty="0" smtClean="0">
                <a:latin typeface="Calibri" pitchFamily="34" charset="0"/>
              </a:rPr>
              <a:t>Závěr</a:t>
            </a:r>
            <a:r>
              <a:rPr lang="cs-CZ" sz="2400" dirty="0" smtClean="0">
                <a:latin typeface="Calibri" pitchFamily="34" charset="0"/>
              </a:rPr>
              <a:t>:</a:t>
            </a:r>
          </a:p>
          <a:p>
            <a:pPr marL="457200" indent="-457200">
              <a:buFontTx/>
              <a:buNone/>
              <a:defRPr/>
            </a:pPr>
            <a:r>
              <a:rPr lang="cs-CZ" sz="2000" dirty="0" smtClean="0">
                <a:latin typeface="Calibri" pitchFamily="34" charset="0"/>
              </a:rPr>
              <a:t>Ve které misce probíhá reakce rychleji? Proč?</a:t>
            </a:r>
          </a:p>
          <a:p>
            <a:pPr marL="457200" indent="-457200">
              <a:buFontTx/>
              <a:buNone/>
              <a:defRPr/>
            </a:pP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</a:rPr>
              <a:t>- koncentrace ve druhé misce je větší, reakce probíhá rychleji</a:t>
            </a:r>
          </a:p>
          <a:p>
            <a:pPr marL="457200" indent="-457200">
              <a:buFontTx/>
              <a:buNone/>
              <a:defRPr/>
            </a:pPr>
            <a:r>
              <a:rPr lang="cs-CZ" sz="2000" dirty="0" smtClean="0">
                <a:latin typeface="Calibri" pitchFamily="34" charset="0"/>
              </a:rPr>
              <a:t>Jak se jmenuje plyn, </a:t>
            </a:r>
            <a:r>
              <a:rPr lang="cs-CZ" sz="2000" dirty="0" err="1" smtClean="0">
                <a:latin typeface="Calibri" pitchFamily="34" charset="0"/>
              </a:rPr>
              <a:t>kt</a:t>
            </a:r>
            <a:r>
              <a:rPr lang="cs-CZ" sz="2000" dirty="0" smtClean="0">
                <a:latin typeface="Calibri" pitchFamily="34" charset="0"/>
              </a:rPr>
              <a:t>. zde vzniká? </a:t>
            </a:r>
          </a:p>
          <a:p>
            <a:pPr marL="457200" indent="-457200">
              <a:buNone/>
              <a:defRPr/>
            </a:pPr>
            <a:r>
              <a:rPr lang="cs-CZ" sz="2000" dirty="0" smtClean="0">
                <a:solidFill>
                  <a:srgbClr val="FF0000"/>
                </a:solidFill>
                <a:latin typeface="Calibri" pitchFamily="34" charset="0"/>
              </a:rPr>
              <a:t>- vodík </a:t>
            </a:r>
          </a:p>
          <a:p>
            <a:pPr marL="457200" indent="-457200">
              <a:buFontTx/>
              <a:buChar char="-"/>
              <a:defRPr/>
            </a:pPr>
            <a:endParaRPr lang="cs-CZ" sz="2000" dirty="0" smtClean="0">
              <a:latin typeface="Calibri" pitchFamily="34" charset="0"/>
            </a:endParaRPr>
          </a:p>
          <a:p>
            <a:pPr marL="457200" indent="-457200">
              <a:buFontTx/>
              <a:buAutoNum type="arabicPeriod"/>
              <a:defRPr/>
            </a:pPr>
            <a:endParaRPr lang="cs-CZ" sz="2400" dirty="0" smtClean="0"/>
          </a:p>
          <a:p>
            <a:pPr>
              <a:buFontTx/>
              <a:buNone/>
              <a:defRPr/>
            </a:pPr>
            <a:endParaRPr lang="cs-CZ" sz="24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Experiment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důležitým faktorem ovlivňujícím rychlost chemické reakce 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látková (molární) koncentrace </a:t>
            </a:r>
            <a:r>
              <a:rPr lang="cs-CZ" sz="2400" dirty="0" smtClean="0">
                <a:latin typeface="Calibri" pitchFamily="34" charset="0"/>
              </a:rPr>
              <a:t>reaktantů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udává počet molů rozpuštěné látky v objemu roztoku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značka: </a:t>
            </a:r>
            <a:r>
              <a:rPr lang="cs-CZ" sz="2400" b="1" u="sng" dirty="0" smtClean="0">
                <a:solidFill>
                  <a:srgbClr val="FF0000"/>
                </a:solidFill>
                <a:latin typeface="Calibri" pitchFamily="34" charset="0"/>
              </a:rPr>
              <a:t>c</a:t>
            </a:r>
          </a:p>
          <a:p>
            <a:pPr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                           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vypočet:</a:t>
            </a: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jednotka: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mol/dm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 , mol/l</a:t>
            </a:r>
          </a:p>
          <a:p>
            <a:pPr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Látková (molární) koncentrace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4437063"/>
            <a:ext cx="1008062" cy="7874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335713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Vliv koncentrace na rychlost chemické reakce</a:t>
            </a: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čím vyšší je koncentrace reaktantů, tím je vyšší šance, že dojde ke srážce jejich částic a tím i k chemické reakci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zvyšováním koncentrace reaktantů se zvyšuje i rychlost chemické reakce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pic>
        <p:nvPicPr>
          <p:cNvPr id="4" name="Picture 2" descr="chemie,knihy,kursy,lahvičky,molekuly,texty,třídy,učebnice,vědy,vybavení laboratoř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717032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113"/>
            <a:ext cx="8229600" cy="47529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AutoNum type="arabicPeriod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udává určitou hodnotu koncentrace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rozhoduje, zda chemická reakce proběhne či neproběhne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       důsledkem sloučení vodíku a kyslíku je exploze, přesto při vhození zinku ke kyselině chlorovodíkové, kdy vzniká vodík ve třídě k výbuchu nedošlo. Proč?</a:t>
            </a: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</a:rPr>
              <a:t>nevzniklo potřebné množství vodíku, aby daná reakce s kyslíkem, obsaženým ve vzduchu proběhla</a:t>
            </a: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Mezní koncentrace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468313" y="765175"/>
            <a:ext cx="8229600" cy="58324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</a:t>
            </a:r>
          </a:p>
          <a:p>
            <a:pPr algn="ctr">
              <a:buFontTx/>
              <a:buNone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Co znamená pojem koncentrát např. na pracích prostředcích, avivážích, šťávách atd.?</a:t>
            </a:r>
          </a:p>
          <a:p>
            <a:pPr algn="ctr">
              <a:buFontTx/>
              <a:buNone/>
            </a:pPr>
            <a:endParaRPr lang="cs-CZ" sz="28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800" dirty="0" smtClean="0">
                <a:latin typeface="Calibri" pitchFamily="34" charset="0"/>
              </a:rPr>
              <a:t>- zhuštěný roztok, který je třeba před použití naředit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látková koncentrace udává počet molů rozpuštěné látky v celkovém objemu roztoku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značí se </a:t>
            </a:r>
            <a:r>
              <a:rPr lang="cs-CZ" sz="2400" b="1" u="sng" dirty="0" smtClean="0">
                <a:solidFill>
                  <a:srgbClr val="FF0000"/>
                </a:solidFill>
                <a:latin typeface="Calibri" pitchFamily="34" charset="0"/>
              </a:rPr>
              <a:t>c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jednotkou je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mol/dm</a:t>
            </a:r>
            <a:r>
              <a:rPr lang="cs-CZ" sz="2400" b="1" baseline="30000" dirty="0" smtClean="0">
                <a:solidFill>
                  <a:srgbClr val="FF0000"/>
                </a:solidFill>
                <a:latin typeface="Calibri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, mol/l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zvýšením látkové koncentrace reaktantů se zvyšuje rychlost chemické reakce</a:t>
            </a:r>
          </a:p>
          <a:p>
            <a:pPr marL="457200" indent="-457200">
              <a:buFontTx/>
              <a:buChar char="-"/>
              <a:defRPr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  <a:defRPr/>
            </a:pPr>
            <a:r>
              <a:rPr lang="cs-CZ" sz="2400" dirty="0" smtClean="0">
                <a:latin typeface="Calibri" pitchFamily="34" charset="0"/>
              </a:rPr>
              <a:t>častěji dochází ke </a:t>
            </a: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srážkám </a:t>
            </a:r>
            <a:r>
              <a:rPr lang="cs-CZ" sz="2400" b="1" smtClean="0">
                <a:solidFill>
                  <a:srgbClr val="FF0000"/>
                </a:solidFill>
                <a:latin typeface="Calibri" pitchFamily="34" charset="0"/>
              </a:rPr>
              <a:t>reagujících částic</a:t>
            </a: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None/>
              <a:defRPr/>
            </a:pPr>
            <a:r>
              <a:rPr lang="cs-CZ" sz="2400" dirty="0" smtClean="0">
                <a:latin typeface="Calibri" pitchFamily="34" charset="0"/>
              </a:rPr>
              <a:t> </a:t>
            </a:r>
          </a:p>
          <a:p>
            <a:pPr>
              <a:buFontTx/>
              <a:buNone/>
              <a:defRPr/>
            </a:pPr>
            <a:endParaRPr lang="cs-CZ" sz="2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FontTx/>
              <a:buNone/>
              <a:defRPr/>
            </a:pPr>
            <a:endParaRPr lang="cs-CZ" sz="28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Souhrn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2011-09-10] </a:t>
            </a:r>
            <a:r>
              <a:rPr lang="cs-CZ" sz="2400" i="1" dirty="0" smtClean="0"/>
              <a:t>www.office.</a:t>
            </a:r>
            <a:r>
              <a:rPr lang="cs-CZ" sz="2400" i="1" dirty="0" err="1" smtClean="0"/>
              <a:t>microsoft.com</a:t>
            </a:r>
            <a:endParaRPr lang="cs-CZ" sz="2400" i="1" dirty="0" smtClean="0"/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500</Words>
  <Application>Microsoft Office PowerPoint</Application>
  <PresentationFormat>Předvádění na obrazovce (4:3)</PresentationFormat>
  <Paragraphs>108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Snímek 1</vt:lpstr>
      <vt:lpstr>Anotace</vt:lpstr>
      <vt:lpstr>Snímek 3</vt:lpstr>
      <vt:lpstr>Snímek 4</vt:lpstr>
      <vt:lpstr>Reakce</vt:lpstr>
      <vt:lpstr>Reakce</vt:lpstr>
      <vt:lpstr>Experiment</vt:lpstr>
      <vt:lpstr>Látková (molární) koncentrace</vt:lpstr>
      <vt:lpstr>Snímek 9</vt:lpstr>
      <vt:lpstr>Mezní koncentrace</vt:lpstr>
      <vt:lpstr>Snímek 11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65</cp:revision>
  <dcterms:created xsi:type="dcterms:W3CDTF">2010-08-25T07:10:17Z</dcterms:created>
  <dcterms:modified xsi:type="dcterms:W3CDTF">2012-01-21T11:10:12Z</dcterms:modified>
</cp:coreProperties>
</file>