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6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1BD846-8D92-409F-B3C2-7957101B2362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1EF18F-0CC2-4141-B0F4-5D0527488D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30038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VY_32_INOVACE_06_Souhlásky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znělé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a neznělé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SOUHLÁSKY ZNĚLÉ A NEZNĚLÉ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( šestý ročník)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596336" y="6165304"/>
            <a:ext cx="1221904" cy="547488"/>
          </a:xfrm>
        </p:spPr>
        <p:txBody>
          <a:bodyPr>
            <a:normAutofit/>
          </a:bodyPr>
          <a:lstStyle/>
          <a:p>
            <a:r>
              <a:rPr lang="cs-CZ" sz="1050" dirty="0" smtClean="0"/>
              <a:t>Šárka FULÍNOVÁ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7693"/>
            <a:ext cx="7811754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Souhlásky znělé a neznělé:</a:t>
            </a:r>
          </a:p>
          <a:p>
            <a:endParaRPr lang="cs-CZ" sz="3600" b="1" i="1" u="sng" dirty="0" smtClean="0">
              <a:solidFill>
                <a:srgbClr val="002060"/>
              </a:solidFill>
            </a:endParaRPr>
          </a:p>
          <a:p>
            <a:pPr marL="742950" indent="-742950">
              <a:buAutoNum type="alphaLcParenR"/>
            </a:pPr>
            <a:r>
              <a:rPr lang="cs-CZ" sz="3600" b="1" dirty="0" smtClean="0"/>
              <a:t>při výslovnosti se hlasivky chvějí</a:t>
            </a:r>
          </a:p>
          <a:p>
            <a:pPr marL="742950" indent="-742950">
              <a:buAutoNum type="alphaLcParenR"/>
            </a:pPr>
            <a:endParaRPr lang="cs-CZ" sz="3600" b="1" dirty="0" smtClean="0"/>
          </a:p>
          <a:p>
            <a:pPr marL="742950" indent="-742950"/>
            <a:r>
              <a:rPr lang="cs-CZ" sz="3600" b="1" dirty="0" smtClean="0"/>
              <a:t>                       </a:t>
            </a:r>
          </a:p>
          <a:p>
            <a:pPr marL="742950" indent="-742950"/>
            <a:r>
              <a:rPr lang="cs-CZ" sz="3600" b="1" dirty="0" smtClean="0">
                <a:solidFill>
                  <a:srgbClr val="FF0000"/>
                </a:solidFill>
              </a:rPr>
              <a:t>			ZNĚLÉ   SOUHLÁSKY</a:t>
            </a:r>
            <a:endParaRPr lang="cs-CZ" sz="3600" b="1" dirty="0" smtClean="0"/>
          </a:p>
          <a:p>
            <a:pPr marL="742950" indent="-742950">
              <a:buAutoNum type="alphaLcParenR" startAt="2"/>
            </a:pPr>
            <a:r>
              <a:rPr lang="cs-CZ" sz="3600" b="1" dirty="0" smtClean="0"/>
              <a:t>při výslovnosti se hlasivky nechvějí</a:t>
            </a:r>
          </a:p>
          <a:p>
            <a:pPr marL="742950" indent="-742950">
              <a:buAutoNum type="alphaLcParenR" startAt="2"/>
            </a:pPr>
            <a:endParaRPr lang="cs-CZ" sz="3600" b="1" dirty="0" smtClean="0"/>
          </a:p>
          <a:p>
            <a:pPr marL="742950" indent="-742950"/>
            <a:endParaRPr lang="cs-CZ" sz="3600" b="1" dirty="0" smtClean="0"/>
          </a:p>
          <a:p>
            <a:pPr marL="742950" indent="-742950"/>
            <a:r>
              <a:rPr lang="cs-CZ" sz="3600" b="1" dirty="0" smtClean="0"/>
              <a:t>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NEZNĚLÉ  SOUHLÁSKY</a:t>
            </a:r>
            <a:endParaRPr lang="cs-CZ" sz="3600" b="1" dirty="0" smtClean="0"/>
          </a:p>
          <a:p>
            <a:pPr marL="742950" indent="-742950">
              <a:buAutoNum type="alphaLcParenR"/>
            </a:pPr>
            <a:endParaRPr lang="cs-CZ" sz="3600" b="1" dirty="0" smtClean="0"/>
          </a:p>
          <a:p>
            <a:pPr marL="742950" indent="-742950"/>
            <a:endParaRPr lang="cs-CZ" sz="3600" b="1" dirty="0" smtClean="0"/>
          </a:p>
          <a:p>
            <a:pPr marL="742950" indent="-742950"/>
            <a:r>
              <a:rPr lang="cs-CZ" sz="3600" b="1" dirty="0" smtClean="0"/>
              <a:t>                            </a:t>
            </a:r>
          </a:p>
          <a:p>
            <a:pPr marL="742950" indent="-742950"/>
            <a:endParaRPr lang="cs-CZ" sz="3600" b="1" dirty="0" smtClean="0"/>
          </a:p>
        </p:txBody>
      </p:sp>
      <p:sp>
        <p:nvSpPr>
          <p:cNvPr id="7" name="Šipka dolů 6"/>
          <p:cNvSpPr/>
          <p:nvPr/>
        </p:nvSpPr>
        <p:spPr>
          <a:xfrm>
            <a:off x="3995936" y="1916832"/>
            <a:ext cx="504056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4067944" y="4149080"/>
            <a:ext cx="576064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98327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/>
              <a:t>Některé souhlásky </a:t>
            </a:r>
            <a:r>
              <a:rPr lang="cs-CZ" sz="3600" b="1" u="sng" dirty="0" smtClean="0">
                <a:solidFill>
                  <a:srgbClr val="FF0000"/>
                </a:solidFill>
              </a:rPr>
              <a:t>znělé a neznělé</a:t>
            </a:r>
          </a:p>
          <a:p>
            <a:r>
              <a:rPr lang="cs-CZ" sz="3600" b="1" dirty="0" smtClean="0">
                <a:solidFill>
                  <a:srgbClr val="7030A0"/>
                </a:solidFill>
              </a:rPr>
              <a:t>tvoří páry:</a:t>
            </a:r>
          </a:p>
          <a:p>
            <a:endParaRPr lang="cs-CZ" sz="3600" b="1" dirty="0" smtClean="0"/>
          </a:p>
          <a:p>
            <a:r>
              <a:rPr lang="cs-CZ" sz="3600" b="1" dirty="0" smtClean="0">
                <a:solidFill>
                  <a:srgbClr val="00B050"/>
                </a:solidFill>
              </a:rPr>
              <a:t>znělé</a:t>
            </a:r>
            <a:r>
              <a:rPr lang="cs-CZ" sz="3600" b="1" dirty="0" smtClean="0"/>
              <a:t>      </a:t>
            </a:r>
            <a:r>
              <a:rPr lang="cs-CZ" sz="3600" b="1" dirty="0" smtClean="0">
                <a:solidFill>
                  <a:srgbClr val="00B0F0"/>
                </a:solidFill>
              </a:rPr>
              <a:t>neznělé </a:t>
            </a:r>
            <a:r>
              <a:rPr lang="cs-CZ" sz="3600" b="1" dirty="0" smtClean="0"/>
              <a:t>             </a:t>
            </a:r>
            <a:r>
              <a:rPr lang="cs-CZ" sz="3600" b="1" dirty="0" smtClean="0">
                <a:solidFill>
                  <a:srgbClr val="00B050"/>
                </a:solidFill>
              </a:rPr>
              <a:t>znělé</a:t>
            </a:r>
            <a:r>
              <a:rPr lang="cs-CZ" sz="3600" b="1" dirty="0" smtClean="0"/>
              <a:t>       </a:t>
            </a:r>
            <a:r>
              <a:rPr lang="cs-CZ" sz="3600" b="1" dirty="0" smtClean="0">
                <a:solidFill>
                  <a:srgbClr val="00B0F0"/>
                </a:solidFill>
              </a:rPr>
              <a:t>neznělé</a:t>
            </a:r>
          </a:p>
          <a:p>
            <a:r>
              <a:rPr lang="cs-CZ" sz="3600" b="1" dirty="0" smtClean="0"/>
              <a:t>  </a:t>
            </a:r>
          </a:p>
          <a:p>
            <a:r>
              <a:rPr lang="cs-CZ" sz="3600" b="1" dirty="0" smtClean="0"/>
              <a:t>   b                p                           z                   s</a:t>
            </a:r>
          </a:p>
          <a:p>
            <a:r>
              <a:rPr lang="cs-CZ" sz="3600" b="1" dirty="0" smtClean="0"/>
              <a:t>   v                f                             ž                   š</a:t>
            </a:r>
          </a:p>
          <a:p>
            <a:r>
              <a:rPr lang="cs-CZ" sz="3600" b="1" dirty="0" smtClean="0"/>
              <a:t>   d                t                            g                   k</a:t>
            </a:r>
          </a:p>
          <a:p>
            <a:r>
              <a:rPr lang="cs-CZ" sz="3600" b="1" dirty="0" smtClean="0"/>
              <a:t>   ď                ť                            h                   ch</a:t>
            </a:r>
          </a:p>
          <a:p>
            <a:endParaRPr lang="cs-CZ" sz="3600" b="1" dirty="0" smtClean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403648" y="328498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403648" y="3861048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331640" y="436510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403648" y="494116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724128" y="3284984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724128" y="386104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796136" y="443711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796136" y="494116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8473666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i="1" dirty="0" smtClean="0">
              <a:solidFill>
                <a:srgbClr val="7030A0"/>
              </a:solidFill>
            </a:endParaRPr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r>
              <a:rPr lang="cs-CZ" sz="36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Nepárové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souhlásky 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znělé:  </a:t>
            </a:r>
            <a:r>
              <a:rPr lang="cs-CZ" sz="3600" b="1" dirty="0" smtClean="0"/>
              <a:t>r, l,m,n,ň,j</a:t>
            </a:r>
          </a:p>
          <a:p>
            <a:endParaRPr lang="cs-CZ" sz="3600" b="1" dirty="0" smtClean="0"/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r>
              <a:rPr lang="cs-CZ" sz="36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Nepárové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souhlásky </a:t>
            </a:r>
            <a:r>
              <a:rPr lang="cs-CZ" sz="36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neznělé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36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b="1" i="1" dirty="0" smtClean="0"/>
              <a:t>c,č</a:t>
            </a:r>
          </a:p>
          <a:p>
            <a:endParaRPr lang="cs-CZ" sz="3600" b="1" dirty="0" smtClean="0"/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endParaRPr lang="cs-CZ" sz="3600" b="1" i="1" dirty="0" smtClean="0">
              <a:solidFill>
                <a:srgbClr val="7030A0"/>
              </a:solidFill>
            </a:endParaRPr>
          </a:p>
          <a:p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461979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Hláska  </a:t>
            </a:r>
            <a:r>
              <a:rPr lang="cs-CZ" sz="3600" b="1" u="sng" dirty="0" smtClean="0">
                <a:solidFill>
                  <a:srgbClr val="FF0000"/>
                </a:solidFill>
              </a:rPr>
              <a:t>ř </a:t>
            </a:r>
            <a:r>
              <a:rPr lang="cs-CZ" sz="3600" b="1" u="sng" dirty="0" smtClean="0"/>
              <a:t> může být  </a:t>
            </a:r>
            <a:r>
              <a:rPr lang="cs-CZ" sz="3600" b="1" u="sng" dirty="0" smtClean="0">
                <a:solidFill>
                  <a:srgbClr val="00B050"/>
                </a:solidFill>
              </a:rPr>
              <a:t>znělá </a:t>
            </a:r>
          </a:p>
          <a:p>
            <a:r>
              <a:rPr lang="cs-CZ" sz="3600" b="1" dirty="0" smtClean="0"/>
              <a:t>(v sousedství samohlásky nebo znělé</a:t>
            </a:r>
          </a:p>
          <a:p>
            <a:r>
              <a:rPr lang="cs-CZ" sz="3600" b="1" dirty="0" smtClean="0"/>
              <a:t>souhlásky)</a:t>
            </a:r>
          </a:p>
          <a:p>
            <a:r>
              <a:rPr lang="cs-CZ" sz="3600" b="1" dirty="0" smtClean="0"/>
              <a:t>                               v </a:t>
            </a:r>
            <a:r>
              <a:rPr lang="cs-CZ" sz="3600" b="1" dirty="0" smtClean="0">
                <a:solidFill>
                  <a:srgbClr val="FF0000"/>
                </a:solidFill>
              </a:rPr>
              <a:t>ř</a:t>
            </a:r>
            <a:r>
              <a:rPr lang="cs-CZ" sz="3600" b="1" dirty="0" smtClean="0"/>
              <a:t> e s</a:t>
            </a:r>
          </a:p>
          <a:p>
            <a:endParaRPr lang="cs-CZ" sz="3600" b="1" dirty="0" smtClean="0"/>
          </a:p>
          <a:p>
            <a:r>
              <a:rPr lang="cs-CZ" sz="3600" b="1" u="sng" dirty="0" smtClean="0"/>
              <a:t>Hláska  </a:t>
            </a:r>
            <a:r>
              <a:rPr lang="cs-CZ" sz="3600" b="1" u="sng" dirty="0" smtClean="0">
                <a:solidFill>
                  <a:srgbClr val="FF0000"/>
                </a:solidFill>
              </a:rPr>
              <a:t>ř  </a:t>
            </a:r>
            <a:r>
              <a:rPr lang="cs-CZ" sz="3600" b="1" u="sng" dirty="0" smtClean="0"/>
              <a:t>může být </a:t>
            </a:r>
            <a:r>
              <a:rPr lang="cs-CZ" sz="3600" b="1" u="sng" dirty="0" smtClean="0">
                <a:solidFill>
                  <a:srgbClr val="00B0F0"/>
                </a:solidFill>
              </a:rPr>
              <a:t>neznělá</a:t>
            </a:r>
            <a:endParaRPr lang="cs-CZ" sz="3600" b="1" dirty="0" smtClean="0">
              <a:solidFill>
                <a:srgbClr val="00B0F0"/>
              </a:solidFill>
            </a:endParaRPr>
          </a:p>
          <a:p>
            <a:r>
              <a:rPr lang="cs-CZ" sz="3600" b="1" dirty="0" smtClean="0"/>
              <a:t>( v sousedství neznělých souhlásek</a:t>
            </a:r>
          </a:p>
          <a:p>
            <a:r>
              <a:rPr lang="cs-CZ" sz="3600" b="1" dirty="0" smtClean="0"/>
              <a:t>a na konci slova)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                               t </a:t>
            </a:r>
            <a:r>
              <a:rPr lang="cs-CZ" sz="3600" b="1" dirty="0" smtClean="0">
                <a:solidFill>
                  <a:srgbClr val="FF0000"/>
                </a:solidFill>
              </a:rPr>
              <a:t>ř</a:t>
            </a:r>
            <a:r>
              <a:rPr lang="cs-CZ" sz="3600" b="1" dirty="0" smtClean="0"/>
              <a:t> i,  k e </a:t>
            </a:r>
            <a:r>
              <a:rPr lang="cs-CZ" sz="3600" b="1" dirty="0" smtClean="0">
                <a:solidFill>
                  <a:srgbClr val="FF0000"/>
                </a:solidFill>
              </a:rPr>
              <a:t>ř</a:t>
            </a:r>
          </a:p>
          <a:p>
            <a:r>
              <a:rPr lang="cs-CZ" sz="3600" b="1" dirty="0" smtClean="0"/>
              <a:t>                    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                        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821646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PROCVIČOVÁNÍ</a:t>
            </a:r>
          </a:p>
          <a:p>
            <a:endParaRPr lang="cs-CZ" sz="3200" b="1" i="1" u="sng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1</a:t>
            </a:r>
            <a:r>
              <a:rPr lang="cs-CZ" sz="3200" b="1" dirty="0" smtClean="0"/>
              <a:t>. Podtrhněte ve slovech souhlásky a určete,</a:t>
            </a:r>
          </a:p>
          <a:p>
            <a:r>
              <a:rPr lang="cs-CZ" sz="3200" b="1" dirty="0" smtClean="0"/>
              <a:t>     zda jsou </a:t>
            </a:r>
            <a:r>
              <a:rPr lang="cs-CZ" sz="3200" b="1" dirty="0" smtClean="0">
                <a:solidFill>
                  <a:srgbClr val="00B050"/>
                </a:solidFill>
              </a:rPr>
              <a:t>znělé</a:t>
            </a:r>
            <a:r>
              <a:rPr lang="cs-CZ" sz="3200" b="1" dirty="0" smtClean="0"/>
              <a:t> nebo </a:t>
            </a:r>
            <a:r>
              <a:rPr lang="cs-CZ" sz="3200" b="1" dirty="0" smtClean="0">
                <a:solidFill>
                  <a:srgbClr val="0070C0"/>
                </a:solidFill>
              </a:rPr>
              <a:t>neznělé: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              Celý den bylo teplo.</a:t>
            </a:r>
          </a:p>
          <a:p>
            <a:endParaRPr lang="cs-CZ" sz="3200" b="1" dirty="0" smtClean="0"/>
          </a:p>
          <a:p>
            <a:r>
              <a:rPr lang="cs-CZ" sz="3200" dirty="0" smtClean="0"/>
              <a:t>2</a:t>
            </a:r>
            <a:r>
              <a:rPr lang="cs-CZ" sz="3200" b="1" dirty="0" smtClean="0"/>
              <a:t>. Rozlište v daných slovech, kdy se jedná</a:t>
            </a:r>
          </a:p>
          <a:p>
            <a:r>
              <a:rPr lang="cs-CZ" sz="3200" b="1" dirty="0" smtClean="0"/>
              <a:t>     o </a:t>
            </a:r>
            <a:r>
              <a:rPr lang="cs-CZ" sz="3200" b="1" dirty="0" smtClean="0">
                <a:solidFill>
                  <a:srgbClr val="FF0000"/>
                </a:solidFill>
              </a:rPr>
              <a:t>dvojhlásku</a:t>
            </a:r>
            <a:r>
              <a:rPr lang="cs-CZ" sz="3200" b="1" dirty="0" smtClean="0"/>
              <a:t> a kdy o </a:t>
            </a:r>
            <a:r>
              <a:rPr lang="cs-CZ" sz="3200" b="1" dirty="0" smtClean="0">
                <a:solidFill>
                  <a:srgbClr val="7030A0"/>
                </a:solidFill>
              </a:rPr>
              <a:t>spojení dvou samohlásek</a:t>
            </a:r>
            <a:r>
              <a:rPr lang="cs-CZ" sz="3200" b="1" dirty="0" smtClean="0"/>
              <a:t>:</a:t>
            </a:r>
          </a:p>
          <a:p>
            <a:endParaRPr lang="cs-CZ" sz="3200" dirty="0" smtClean="0"/>
          </a:p>
          <a:p>
            <a:r>
              <a:rPr lang="cs-CZ" sz="3200" b="1" dirty="0" smtClean="0"/>
              <a:t>    auto, použít, doučovat, doufat, pousmát se,</a:t>
            </a:r>
          </a:p>
          <a:p>
            <a:r>
              <a:rPr lang="cs-CZ" sz="3200" b="1" dirty="0" smtClean="0"/>
              <a:t>    nesouhlas, pouvažovat, neutěšený, proužek. </a:t>
            </a:r>
          </a:p>
          <a:p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8938665" cy="79714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ŘEŠENÍ</a:t>
            </a:r>
          </a:p>
          <a:p>
            <a:r>
              <a:rPr lang="cs-CZ" sz="3200" b="1" dirty="0" smtClean="0"/>
              <a:t>1. souhlásky </a:t>
            </a:r>
            <a:r>
              <a:rPr lang="cs-CZ" sz="3200" b="1" dirty="0" smtClean="0">
                <a:solidFill>
                  <a:srgbClr val="00B050"/>
                </a:solidFill>
              </a:rPr>
              <a:t>znělé - z</a:t>
            </a:r>
            <a:endParaRPr lang="cs-CZ" sz="3200" b="1" dirty="0" smtClean="0"/>
          </a:p>
          <a:p>
            <a:r>
              <a:rPr lang="cs-CZ" sz="3200" b="1" dirty="0" smtClean="0"/>
              <a:t>     souhlásky </a:t>
            </a:r>
            <a:r>
              <a:rPr lang="cs-CZ" sz="3200" b="1" dirty="0" smtClean="0">
                <a:solidFill>
                  <a:srgbClr val="0070C0"/>
                </a:solidFill>
              </a:rPr>
              <a:t>neznělé - n</a:t>
            </a:r>
            <a:endParaRPr lang="cs-CZ" sz="3200" b="1" dirty="0" smtClean="0"/>
          </a:p>
          <a:p>
            <a:r>
              <a:rPr lang="cs-CZ" sz="3200" b="1" dirty="0" smtClean="0"/>
              <a:t>          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</a:t>
            </a:r>
            <a:r>
              <a:rPr lang="cs-CZ" sz="3200" b="1" dirty="0" smtClean="0"/>
              <a:t>C e l ý    d e n    b y l o    t e p l o.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n</a:t>
            </a:r>
            <a:r>
              <a:rPr lang="cs-CZ" sz="3200" b="1" dirty="0" smtClean="0"/>
              <a:t>    </a:t>
            </a:r>
            <a:r>
              <a:rPr lang="cs-CZ" sz="3200" b="1" dirty="0" smtClean="0">
                <a:solidFill>
                  <a:srgbClr val="00B050"/>
                </a:solidFill>
              </a:rPr>
              <a:t>z       </a:t>
            </a:r>
            <a:r>
              <a:rPr lang="cs-CZ" sz="3200" b="1" dirty="0" err="1" smtClean="0">
                <a:solidFill>
                  <a:srgbClr val="00B050"/>
                </a:solidFill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</a:rPr>
              <a:t>     </a:t>
            </a:r>
            <a:r>
              <a:rPr lang="cs-CZ" sz="3200" b="1" dirty="0" err="1" smtClean="0">
                <a:solidFill>
                  <a:srgbClr val="00B050"/>
                </a:solidFill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</a:rPr>
              <a:t>    </a:t>
            </a:r>
            <a:r>
              <a:rPr lang="cs-CZ" sz="3200" b="1" dirty="0" err="1" smtClean="0">
                <a:solidFill>
                  <a:srgbClr val="00B050"/>
                </a:solidFill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</a:rPr>
              <a:t>     </a:t>
            </a:r>
            <a:r>
              <a:rPr lang="cs-CZ" sz="3200" b="1" dirty="0" err="1" smtClean="0">
                <a:solidFill>
                  <a:srgbClr val="00B050"/>
                </a:solidFill>
              </a:rPr>
              <a:t>z</a:t>
            </a:r>
            <a:r>
              <a:rPr lang="cs-CZ" sz="3200" b="1" dirty="0" smtClean="0"/>
              <a:t>       </a:t>
            </a:r>
            <a:r>
              <a:rPr lang="cs-CZ" sz="3200" b="1" dirty="0" smtClean="0">
                <a:solidFill>
                  <a:srgbClr val="0070C0"/>
                </a:solidFill>
              </a:rPr>
              <a:t>n</a:t>
            </a:r>
            <a:r>
              <a:rPr lang="cs-CZ" sz="3200" b="1" dirty="0" smtClean="0"/>
              <a:t>   </a:t>
            </a:r>
            <a:r>
              <a:rPr lang="cs-CZ" sz="3200" b="1" dirty="0" err="1" smtClean="0">
                <a:solidFill>
                  <a:srgbClr val="0070C0"/>
                </a:solidFill>
              </a:rPr>
              <a:t>n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z</a:t>
            </a: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/>
              <a:t>2.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u="sng" dirty="0" smtClean="0">
                <a:solidFill>
                  <a:srgbClr val="FF0000"/>
                </a:solidFill>
              </a:rPr>
              <a:t>dvojhláska </a:t>
            </a:r>
            <a:r>
              <a:rPr lang="cs-CZ" sz="3200" b="1" u="sng" dirty="0" smtClean="0"/>
              <a:t>a spojení </a:t>
            </a:r>
            <a:r>
              <a:rPr lang="cs-CZ" sz="3200" b="1" u="sng" dirty="0" smtClean="0">
                <a:solidFill>
                  <a:srgbClr val="7030A0"/>
                </a:solidFill>
              </a:rPr>
              <a:t>dvou samohlásek: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  </a:t>
            </a:r>
            <a:r>
              <a:rPr lang="cs-CZ" sz="3200" b="1" dirty="0" smtClean="0"/>
              <a:t>auto,   použít    doučovat,   doufat,   pousmát se,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  au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r>
              <a:rPr lang="cs-CZ" sz="3200" b="1" dirty="0" smtClean="0"/>
              <a:t>, </a:t>
            </a:r>
            <a:r>
              <a:rPr lang="cs-CZ" sz="3200" b="1" dirty="0" smtClean="0">
                <a:solidFill>
                  <a:srgbClr val="7030A0"/>
                </a:solidFill>
              </a:rPr>
              <a:t>po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7030A0"/>
                </a:solidFill>
              </a:rPr>
              <a:t>užít, do</a:t>
            </a:r>
            <a:r>
              <a:rPr lang="cs-CZ" sz="3200" b="1" dirty="0" smtClean="0"/>
              <a:t>-</a:t>
            </a:r>
            <a:r>
              <a:rPr lang="cs-CZ" sz="3200" b="1" dirty="0" err="1" smtClean="0">
                <a:solidFill>
                  <a:srgbClr val="7030A0"/>
                </a:solidFill>
              </a:rPr>
              <a:t>učovat</a:t>
            </a:r>
            <a:r>
              <a:rPr lang="cs-CZ" sz="3200" b="1" dirty="0" smtClean="0"/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dou</a:t>
            </a:r>
            <a:r>
              <a:rPr lang="cs-CZ" sz="3200" b="1" dirty="0" smtClean="0"/>
              <a:t>-</a:t>
            </a:r>
            <a:r>
              <a:rPr lang="cs-CZ" sz="3200" b="1" dirty="0" err="1" smtClean="0">
                <a:solidFill>
                  <a:srgbClr val="FF0000"/>
                </a:solidFill>
              </a:rPr>
              <a:t>fat</a:t>
            </a:r>
            <a:r>
              <a:rPr lang="cs-CZ" sz="3200" b="1" dirty="0" smtClean="0"/>
              <a:t>, </a:t>
            </a:r>
            <a:r>
              <a:rPr lang="cs-CZ" sz="3200" b="1" dirty="0" smtClean="0">
                <a:solidFill>
                  <a:srgbClr val="7030A0"/>
                </a:solidFill>
              </a:rPr>
              <a:t>po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7030A0"/>
                </a:solidFill>
              </a:rPr>
              <a:t>usmát se,</a:t>
            </a:r>
          </a:p>
          <a:p>
            <a:r>
              <a:rPr lang="cs-CZ" sz="3200" b="1" dirty="0" smtClean="0"/>
              <a:t>  </a:t>
            </a:r>
          </a:p>
          <a:p>
            <a:r>
              <a:rPr lang="cs-CZ" sz="3200" b="1" dirty="0" smtClean="0"/>
              <a:t>Nesouhlas,  pouvažovat,  neutěšený, proužek.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nesou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FF0000"/>
                </a:solidFill>
              </a:rPr>
              <a:t>hlas</a:t>
            </a:r>
            <a:r>
              <a:rPr lang="cs-CZ" sz="3200" b="1" dirty="0" smtClean="0"/>
              <a:t>, </a:t>
            </a:r>
            <a:r>
              <a:rPr lang="cs-CZ" sz="3200" b="1" dirty="0" smtClean="0">
                <a:solidFill>
                  <a:srgbClr val="7030A0"/>
                </a:solidFill>
              </a:rPr>
              <a:t>po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7030A0"/>
                </a:solidFill>
              </a:rPr>
              <a:t>uvažovat, ne</a:t>
            </a:r>
            <a:r>
              <a:rPr lang="cs-CZ" sz="3200" b="1" dirty="0" smtClean="0"/>
              <a:t>-</a:t>
            </a:r>
            <a:r>
              <a:rPr lang="cs-CZ" sz="3200" b="1" dirty="0" smtClean="0">
                <a:solidFill>
                  <a:srgbClr val="7030A0"/>
                </a:solidFill>
              </a:rPr>
              <a:t>utěšený</a:t>
            </a:r>
            <a:r>
              <a:rPr lang="cs-CZ" sz="3200" b="1" dirty="0" smtClean="0"/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prou</a:t>
            </a:r>
            <a:r>
              <a:rPr lang="cs-CZ" sz="3200" b="1" dirty="0" err="1" smtClean="0"/>
              <a:t>-</a:t>
            </a:r>
            <a:r>
              <a:rPr lang="cs-CZ" sz="3200" b="1" dirty="0" err="1" smtClean="0">
                <a:solidFill>
                  <a:srgbClr val="FF0000"/>
                </a:solidFill>
              </a:rPr>
              <a:t>žek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7030A0"/>
              </a:solidFill>
            </a:endParaRP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4088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44818" y="2582551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67944" y="2582551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2589312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87824" y="2591036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39752" y="259276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90598" y="256490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60232" y="4473826"/>
            <a:ext cx="2304256" cy="527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24838" y="4473826"/>
            <a:ext cx="1319370" cy="527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4473826"/>
            <a:ext cx="1884986" cy="527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615006" y="4473826"/>
            <a:ext cx="1253210" cy="527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5536" y="4461183"/>
            <a:ext cx="1080120" cy="527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9512" y="5949280"/>
            <a:ext cx="2062099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5949280"/>
            <a:ext cx="23090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5949280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76256" y="5949280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66175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sz="14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Styblík, V.: Český jazyk. Praha, SPN 1998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Kvačková, J.: Opakujeme češtinu v 6. ročníku, Brno, Nová škola 2006</a:t>
            </a: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Špuláková, I., Janáčková, Z.: Opakujeme češtinu ve 3.-5. ročníku. Brno, </a:t>
            </a:r>
            <a:r>
              <a:rPr lang="cs-CZ" sz="1200" b="1" smtClean="0">
                <a:latin typeface="Arial" pitchFamily="34" charset="0"/>
                <a:cs typeface="Arial" pitchFamily="34" charset="0"/>
              </a:rPr>
              <a:t>Nová škola 2001</a:t>
            </a:r>
            <a:endParaRPr lang="cs-CZ" sz="1200" b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81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930</TotalTime>
  <Words>329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SOUHLÁSKY ZNĚLÉ A NEZNĚLÉ ( šestý ročník)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ZVUKOVÁ  STRÁNKA   JAZYKA</dc:title>
  <dc:creator>OEM</dc:creator>
  <cp:lastModifiedBy>OEM</cp:lastModifiedBy>
  <cp:revision>34</cp:revision>
  <dcterms:created xsi:type="dcterms:W3CDTF">2010-06-29T06:51:26Z</dcterms:created>
  <dcterms:modified xsi:type="dcterms:W3CDTF">2011-11-18T11:12:27Z</dcterms:modified>
</cp:coreProperties>
</file>