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95" r:id="rId2"/>
    <p:sldId id="296" r:id="rId3"/>
    <p:sldId id="293" r:id="rId4"/>
    <p:sldId id="266" r:id="rId5"/>
    <p:sldId id="268" r:id="rId6"/>
    <p:sldId id="288" r:id="rId7"/>
    <p:sldId id="271" r:id="rId8"/>
    <p:sldId id="285" r:id="rId9"/>
    <p:sldId id="297" r:id="rId10"/>
    <p:sldId id="286" r:id="rId11"/>
    <p:sldId id="298" r:id="rId12"/>
    <p:sldId id="287" r:id="rId13"/>
    <p:sldId id="291" r:id="rId14"/>
    <p:sldId id="281" r:id="rId15"/>
    <p:sldId id="294" r:id="rId16"/>
  </p:sldIdLst>
  <p:sldSz cx="9144000" cy="6858000" type="screen4x3"/>
  <p:notesSz cx="7099300" cy="10234613"/>
  <p:custDataLst>
    <p:tags r:id="rId18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842" autoAdjust="0"/>
  </p:normalViewPr>
  <p:slideViewPr>
    <p:cSldViewPr>
      <p:cViewPr varScale="1">
        <p:scale>
          <a:sx n="74" d="100"/>
          <a:sy n="74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gs" Target="tags/tag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AB1CDC28-2515-4EC9-83AC-4DE954477E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F6DAE85-D2D6-4DD1-BD33-5A0A2A91BD36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C2055BE-F699-468C-ABBE-5412284E1CAD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D90621-D671-474F-9F0D-1B590E4A6DD2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smtClean="0">
              <a:latin typeface="Calibri" pitchFamily="34" charset="0"/>
            </a:endParaRPr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5D971A1-7941-4745-A2A8-F86CDF491955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9BA67F-ABBA-4134-A7F8-91EAC28D2728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9BA67F-ABBA-4134-A7F8-91EAC28D2728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922BDB8-92B2-48E7-AADD-2592E8F26F1D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922BDB8-92B2-48E7-AADD-2592E8F26F1D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dirty="0" smtClean="0">
              <a:latin typeface="Calibri" pitchFamily="34" charset="0"/>
            </a:endParaRPr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0DAC5F7-3EEE-44B0-82EC-DA7DC81D90EF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smtClean="0">
              <a:latin typeface="Calibri" pitchFamily="34" charset="0"/>
            </a:endParaRPr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20DD14-981E-4913-B16F-77C402BDCEE9}" type="slidenum">
              <a:rPr lang="cs-CZ" smtClean="0"/>
              <a:pPr/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CAB8D66-8A36-4D00-A257-88E556267D3C}" type="slidenum">
              <a:rPr lang="cs-CZ" smtClean="0"/>
              <a:pPr/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2D239-EA28-4169-B63A-4720D4031837}" type="slidenum">
              <a:rPr lang="cs-CZ" smtClean="0"/>
              <a:pPr/>
              <a:t>15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BD5A82-05D9-4211-A195-4EC4777D3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06AB4E-3912-471B-95F0-AA9545FE5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E9E939-6592-4A63-AEAD-5725D17863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E78D09-0D4E-460C-834F-8B459EA7EC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63BA31-B1FA-4AEC-AF3A-F5EBC63317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6079DF-6E6C-4CB3-951C-1426C9EE85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9A2FE5-925F-4A63-937A-46198ACDF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774FA4-E9D1-4D97-8F00-8BB969E131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433B64-A45B-4248-B3D8-9FA31942B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F6CB51-D0BD-4008-BC69-872ECC49F4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5C8159-9EBA-43E6-817C-C317BAB32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B3A7DAE-0C1D-4BB8-9B6A-BBDD1D0F70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AUTOR: </a:t>
                      </a:r>
                      <a:r>
                        <a:rPr lang="cs-CZ" dirty="0" smtClean="0">
                          <a:latin typeface="Calibri" pitchFamily="34" charset="0"/>
                        </a:rPr>
                        <a:t>RNDr.</a:t>
                      </a:r>
                      <a:r>
                        <a:rPr lang="cs-CZ" baseline="0" dirty="0" smtClean="0">
                          <a:latin typeface="Calibri" pitchFamily="34" charset="0"/>
                        </a:rPr>
                        <a:t> Adéla </a:t>
                      </a:r>
                      <a:r>
                        <a:rPr lang="cs-CZ" baseline="0" dirty="0" err="1" smtClean="0">
                          <a:latin typeface="Calibri" pitchFamily="34" charset="0"/>
                        </a:rPr>
                        <a:t>Lipšová</a:t>
                      </a:r>
                      <a:endParaRPr lang="cs-CZ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NÁZEV</a:t>
                      </a:r>
                      <a:r>
                        <a:rPr lang="cs-CZ" sz="2000" dirty="0" smtClean="0">
                          <a:latin typeface="Calibri" pitchFamily="34" charset="0"/>
                        </a:rPr>
                        <a:t>: </a:t>
                      </a:r>
                      <a:r>
                        <a:rPr lang="cs-CZ" sz="1800" dirty="0" smtClean="0">
                          <a:latin typeface="Calibri" pitchFamily="34" charset="0"/>
                        </a:rPr>
                        <a:t>VY_52_INOVACE_11_</a:t>
                      </a:r>
                      <a:r>
                        <a:rPr lang="cs-CZ" sz="1800" cap="all" dirty="0" smtClean="0">
                          <a:latin typeface="Calibri" pitchFamily="34" charset="0"/>
                        </a:rPr>
                        <a:t>REDOXNÍ</a:t>
                      </a:r>
                      <a:r>
                        <a:rPr lang="cs-CZ" sz="1800" cap="all" baseline="0" dirty="0" smtClean="0">
                          <a:latin typeface="Calibri" pitchFamily="34" charset="0"/>
                        </a:rPr>
                        <a:t> REAKCE</a:t>
                      </a:r>
                      <a:endParaRPr lang="cs-CZ" sz="1800" cap="all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TÉMA: </a:t>
                      </a:r>
                      <a:r>
                        <a:rPr lang="cs-CZ" sz="1800" b="0" dirty="0" smtClean="0">
                          <a:latin typeface="Calibri" pitchFamily="34" charset="0"/>
                        </a:rPr>
                        <a:t>REDOXNÍ</a:t>
                      </a:r>
                      <a:r>
                        <a:rPr lang="cs-CZ" sz="1800" b="0" baseline="0" dirty="0" smtClean="0">
                          <a:latin typeface="Calibri" pitchFamily="34" charset="0"/>
                        </a:rPr>
                        <a:t> </a:t>
                      </a:r>
                      <a:r>
                        <a:rPr lang="cs-CZ" sz="1800" b="0" baseline="0" dirty="0" smtClean="0">
                          <a:latin typeface="Calibri" pitchFamily="34" charset="0"/>
                        </a:rPr>
                        <a:t>REAKCE</a:t>
                      </a:r>
                      <a:endParaRPr lang="cs-CZ" sz="20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Calibri" pitchFamily="34" charset="0"/>
                        </a:rPr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>
                <a:latin typeface="Calibri" pitchFamily="34" charset="0"/>
              </a:rPr>
              <a:t>Anotace</a:t>
            </a:r>
            <a:endParaRPr lang="cs-CZ" sz="38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</a:t>
            </a: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Jedná </a:t>
            </a: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     Obsahem 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     Na začátku je uveden souhrn opakování látky předchozí a na konci souhrn látky probrané . </a:t>
            </a:r>
          </a:p>
          <a:p>
            <a:pPr>
              <a:lnSpc>
                <a:spcPct val="90000"/>
              </a:lnSpc>
              <a:buNone/>
            </a:pPr>
            <a:endParaRPr lang="cs-CZ" sz="2600" dirty="0" smtClean="0">
              <a:solidFill>
                <a:srgbClr val="000000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rgbClr val="000000"/>
                </a:solidFill>
                <a:latin typeface="Calibri" pitchFamily="34" charset="0"/>
              </a:rPr>
              <a:t>    Text je určen pro žáky 9. tříd základních škol.</a:t>
            </a:r>
            <a:endParaRPr lang="cs-CZ" sz="26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4"/>
          <p:cNvSpPr txBox="1">
            <a:spLocks/>
          </p:cNvSpPr>
          <p:nvPr/>
        </p:nvSpPr>
        <p:spPr bwMode="auto">
          <a:xfrm>
            <a:off x="755576" y="3284984"/>
            <a:ext cx="7560840" cy="1800200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ct val="20000"/>
              </a:spcBef>
              <a:defRPr/>
            </a:pPr>
            <a:r>
              <a:rPr lang="cs-CZ" sz="3200" kern="0" dirty="0">
                <a:solidFill>
                  <a:schemeClr val="tx1"/>
                </a:solidFill>
                <a:latin typeface="Calibri" pitchFamily="34" charset="0"/>
              </a:rPr>
              <a:t>7. část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3200" b="1" kern="0" dirty="0">
                <a:solidFill>
                  <a:schemeClr val="tx1"/>
                </a:solidFill>
                <a:latin typeface="Calibri" pitchFamily="34" charset="0"/>
              </a:rPr>
              <a:t>Redoxní </a:t>
            </a:r>
            <a:r>
              <a:rPr lang="cs-CZ" sz="3200" b="1" kern="0" dirty="0" smtClean="0">
                <a:solidFill>
                  <a:schemeClr val="tx1"/>
                </a:solidFill>
                <a:latin typeface="Calibri" pitchFamily="34" charset="0"/>
              </a:rPr>
              <a:t>děje</a:t>
            </a:r>
            <a:endParaRPr lang="cs-CZ" sz="3200" b="1" kern="0" dirty="0">
              <a:solidFill>
                <a:schemeClr val="tx1"/>
              </a:solidFill>
              <a:latin typeface="Calibri" pitchFamily="34" charset="0"/>
            </a:endParaRPr>
          </a:p>
          <a:p>
            <a:pPr algn="ctr">
              <a:spcBef>
                <a:spcPct val="20000"/>
              </a:spcBef>
              <a:defRPr/>
            </a:pPr>
            <a:r>
              <a:rPr lang="cs-CZ" sz="3200" b="1" kern="0" dirty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sz="3200" b="1" kern="0" dirty="0" smtClean="0">
                <a:solidFill>
                  <a:schemeClr val="tx1"/>
                </a:solidFill>
                <a:latin typeface="Calibri" pitchFamily="34" charset="0"/>
              </a:rPr>
              <a:t>oxidačně-redukční reakce)</a:t>
            </a:r>
            <a:endParaRPr lang="cs-CZ" sz="3200" b="1" kern="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301208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Nadpis 1"/>
          <p:cNvSpPr txBox="1">
            <a:spLocks/>
          </p:cNvSpPr>
          <p:nvPr/>
        </p:nvSpPr>
        <p:spPr bwMode="auto">
          <a:xfrm>
            <a:off x="683568" y="1052736"/>
            <a:ext cx="7772400" cy="1470025"/>
          </a:xfrm>
          <a:prstGeom prst="rect">
            <a:avLst/>
          </a:prstGeom>
          <a:solidFill>
            <a:srgbClr val="FFC000"/>
          </a:solidFill>
          <a:ln w="25400" cap="flat" cmpd="sng" algn="ctr">
            <a:solidFill>
              <a:schemeClr val="accent6">
                <a:shade val="50000"/>
              </a:schemeClr>
            </a:solidFill>
            <a:prstDash val="solid"/>
            <a:miter lim="800000"/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0" cap="none" spc="0" normalizeH="0" baseline="0" noProof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Chemické reakce a děje</a:t>
            </a:r>
            <a:endParaRPr kumimoji="0" lang="cs-CZ" sz="4400" b="1" i="0" u="none" strike="noStrike" kern="0" cap="none" spc="0" normalizeH="0" baseline="0" noProof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5068888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None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None/>
              <a:defRPr/>
            </a:pPr>
            <a:r>
              <a:rPr lang="cs-CZ" sz="2500" b="1" u="sng" dirty="0" smtClean="0">
                <a:latin typeface="Calibri" pitchFamily="34" charset="0"/>
              </a:rPr>
              <a:t>Rychlost chemické reakce lze zvýšit:</a:t>
            </a:r>
          </a:p>
          <a:p>
            <a:pPr marL="457200" indent="-457200">
              <a:buFontTx/>
              <a:buNone/>
              <a:defRPr/>
            </a:pPr>
            <a:endParaRPr lang="cs-CZ" sz="2400" b="1" u="sng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latin typeface="Calibri" pitchFamily="34" charset="0"/>
              </a:rPr>
              <a:t>zvýšením </a:t>
            </a:r>
            <a:r>
              <a:rPr lang="cs-CZ" sz="2400" b="1" dirty="0" smtClean="0">
                <a:latin typeface="Calibri" pitchFamily="34" charset="0"/>
              </a:rPr>
              <a:t>koncentrace </a:t>
            </a:r>
            <a:r>
              <a:rPr lang="cs-CZ" sz="2400" dirty="0" smtClean="0">
                <a:latin typeface="Calibri" pitchFamily="34" charset="0"/>
              </a:rPr>
              <a:t>reaktantů</a:t>
            </a: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latin typeface="Calibri" pitchFamily="34" charset="0"/>
              </a:rPr>
              <a:t>zvýšením </a:t>
            </a:r>
            <a:r>
              <a:rPr lang="cs-CZ" sz="2400" b="1" dirty="0" smtClean="0">
                <a:latin typeface="Calibri" pitchFamily="34" charset="0"/>
              </a:rPr>
              <a:t>teploty</a:t>
            </a:r>
            <a:r>
              <a:rPr lang="cs-CZ" sz="2400" dirty="0" smtClean="0">
                <a:latin typeface="Calibri" pitchFamily="34" charset="0"/>
              </a:rPr>
              <a:t> reakční směsi</a:t>
            </a: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latin typeface="Calibri" pitchFamily="34" charset="0"/>
              </a:rPr>
              <a:t>zvýšením </a:t>
            </a:r>
            <a:r>
              <a:rPr lang="cs-CZ" sz="2400" b="1" dirty="0" smtClean="0">
                <a:latin typeface="Calibri" pitchFamily="34" charset="0"/>
              </a:rPr>
              <a:t>plošného obsahu povrchu </a:t>
            </a:r>
            <a:r>
              <a:rPr lang="cs-CZ" sz="2400" dirty="0" smtClean="0">
                <a:latin typeface="Calibri" pitchFamily="34" charset="0"/>
              </a:rPr>
              <a:t>reaktantů </a:t>
            </a: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latin typeface="Calibri" pitchFamily="34" charset="0"/>
              </a:rPr>
              <a:t>přítomnost </a:t>
            </a:r>
            <a:r>
              <a:rPr lang="cs-CZ" sz="2400" b="1" dirty="0" smtClean="0">
                <a:latin typeface="Calibri" pitchFamily="34" charset="0"/>
              </a:rPr>
              <a:t>katalyzátoru</a:t>
            </a:r>
          </a:p>
          <a:p>
            <a:pPr marL="457200" indent="-457200">
              <a:buFontTx/>
              <a:buChar char="-"/>
              <a:defRPr/>
            </a:pPr>
            <a:r>
              <a:rPr lang="cs-CZ" sz="2400" b="1" dirty="0" smtClean="0">
                <a:latin typeface="Calibri" pitchFamily="34" charset="0"/>
              </a:rPr>
              <a:t>mícháním</a:t>
            </a:r>
          </a:p>
          <a:p>
            <a:pPr>
              <a:buFontTx/>
              <a:buChar char="-"/>
              <a:defRPr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457200" y="274638"/>
            <a:ext cx="8229600" cy="922337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 eaLnBrk="0" hangingPunct="0">
              <a:defRPr/>
            </a:pPr>
            <a:r>
              <a:rPr lang="cs-CZ" sz="3800" b="1" kern="0" dirty="0">
                <a:latin typeface="Calibri" pitchFamily="34" charset="0"/>
              </a:rPr>
              <a:t>Opakování – rychlost </a:t>
            </a:r>
            <a:r>
              <a:rPr lang="cs-CZ" sz="3800" b="1" kern="0" dirty="0" err="1">
                <a:latin typeface="Calibri" pitchFamily="34" charset="0"/>
              </a:rPr>
              <a:t>chem.reakce</a:t>
            </a:r>
            <a:endParaRPr lang="cs-CZ" sz="3800" b="1" kern="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AutoNum type="arabicPeriod"/>
            </a:pPr>
            <a:r>
              <a:rPr lang="cs-CZ" sz="2400" u="sng" dirty="0" smtClean="0">
                <a:latin typeface="Calibri" pitchFamily="34" charset="0"/>
              </a:rPr>
              <a:t>zkumavka: 15ml 10% roztoku </a:t>
            </a:r>
            <a:r>
              <a:rPr lang="cs-CZ" sz="2400" u="sng" dirty="0" err="1" smtClean="0">
                <a:latin typeface="Calibri" pitchFamily="34" charset="0"/>
              </a:rPr>
              <a:t>HCl</a:t>
            </a:r>
            <a:r>
              <a:rPr lang="cs-CZ" sz="2400" u="sng" dirty="0" smtClean="0">
                <a:latin typeface="Calibri" pitchFamily="34" charset="0"/>
              </a:rPr>
              <a:t> + granulka zinku</a:t>
            </a:r>
          </a:p>
          <a:p>
            <a:pPr marL="457200" indent="-457200" algn="ctr">
              <a:buFontTx/>
              <a:buAutoNum type="arabicPeriod"/>
            </a:pPr>
            <a:endParaRPr lang="cs-CZ" sz="2400" b="1" dirty="0" smtClean="0">
              <a:latin typeface="Calibri" pitchFamily="34" charset="0"/>
            </a:endParaRPr>
          </a:p>
          <a:p>
            <a:pPr marL="457200" indent="-457200" algn="ctr">
              <a:buFontTx/>
              <a:buNone/>
            </a:pPr>
            <a:r>
              <a:rPr lang="cs-CZ" sz="2800" b="1" dirty="0" err="1" smtClean="0">
                <a:solidFill>
                  <a:srgbClr val="FF0000"/>
                </a:solidFill>
                <a:latin typeface="Calibri" pitchFamily="34" charset="0"/>
              </a:rPr>
              <a:t>Zn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 + 2HCl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 ZnCl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 + H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</a:p>
          <a:p>
            <a:pPr marL="457200" indent="-457200" algn="ctr">
              <a:buFontTx/>
              <a:buNone/>
            </a:pPr>
            <a:endParaRPr lang="cs-CZ" sz="2800" b="1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Zn</a:t>
            </a:r>
            <a:r>
              <a:rPr lang="cs-CZ" sz="2400" b="1" baseline="30000" dirty="0" smtClean="0">
                <a:solidFill>
                  <a:srgbClr val="FF0000"/>
                </a:solidFill>
                <a:latin typeface="Calibri" pitchFamily="34" charset="0"/>
              </a:rPr>
              <a:t>0</a:t>
            </a:r>
            <a:r>
              <a:rPr lang="cs-CZ" sz="2400" b="1" dirty="0" smtClean="0">
                <a:latin typeface="Calibri" pitchFamily="34" charset="0"/>
              </a:rPr>
              <a:t> + 2 H</a:t>
            </a:r>
            <a:r>
              <a:rPr lang="cs-CZ" sz="2400" b="1" baseline="30000" dirty="0" smtClean="0">
                <a:solidFill>
                  <a:srgbClr val="FF0000"/>
                </a:solidFill>
                <a:latin typeface="Calibri" pitchFamily="34" charset="0"/>
              </a:rPr>
              <a:t>+</a:t>
            </a:r>
            <a:r>
              <a:rPr lang="cs-CZ" sz="2400" b="1" baseline="30000" dirty="0" err="1" smtClean="0">
                <a:solidFill>
                  <a:srgbClr val="FF0000"/>
                </a:solidFill>
                <a:latin typeface="Calibri" pitchFamily="34" charset="0"/>
              </a:rPr>
              <a:t>I</a:t>
            </a:r>
            <a:r>
              <a:rPr lang="cs-CZ" sz="2400" b="1" dirty="0" err="1" smtClean="0">
                <a:latin typeface="Calibri" pitchFamily="34" charset="0"/>
              </a:rPr>
              <a:t>Cl</a:t>
            </a:r>
            <a:r>
              <a:rPr lang="cs-CZ" sz="2400" b="1" baseline="30000" dirty="0" smtClean="0">
                <a:solidFill>
                  <a:srgbClr val="FF0000"/>
                </a:solidFill>
                <a:latin typeface="Calibri" pitchFamily="34" charset="0"/>
              </a:rPr>
              <a:t>-I</a:t>
            </a:r>
            <a:r>
              <a:rPr lang="cs-CZ" sz="2400" b="1" dirty="0" smtClean="0">
                <a:latin typeface="Calibri" pitchFamily="34" charset="0"/>
              </a:rPr>
              <a:t>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 </a:t>
            </a:r>
            <a:r>
              <a:rPr lang="cs-CZ" sz="2400" b="1" dirty="0" err="1" smtClean="0">
                <a:latin typeface="Calibri" pitchFamily="34" charset="0"/>
                <a:sym typeface="Wingdings" pitchFamily="2" charset="2"/>
              </a:rPr>
              <a:t>Zn</a:t>
            </a:r>
            <a:r>
              <a:rPr lang="cs-CZ" sz="2400" b="1" baseline="30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+II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 Cl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baseline="30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-I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+ H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sz="2400" b="1" baseline="30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0</a:t>
            </a:r>
          </a:p>
          <a:p>
            <a:pPr marL="457200" indent="-457200" algn="ctr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 startAt="2"/>
            </a:pPr>
            <a:r>
              <a:rPr lang="cs-CZ" sz="2400" u="sng" dirty="0" smtClean="0">
                <a:latin typeface="Calibri" pitchFamily="34" charset="0"/>
              </a:rPr>
              <a:t>zkumavka: 15ml 10% roztoku </a:t>
            </a:r>
            <a:r>
              <a:rPr lang="cs-CZ" sz="2400" u="sng" dirty="0" err="1" smtClean="0">
                <a:latin typeface="Calibri" pitchFamily="34" charset="0"/>
              </a:rPr>
              <a:t>HCl</a:t>
            </a:r>
            <a:r>
              <a:rPr lang="cs-CZ" sz="2400" u="sng" dirty="0" smtClean="0">
                <a:latin typeface="Calibri" pitchFamily="34" charset="0"/>
              </a:rPr>
              <a:t> + kousek vápence</a:t>
            </a:r>
          </a:p>
          <a:p>
            <a:pPr marL="457200" indent="-457200" algn="ctr">
              <a:buFontTx/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CaCO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</a:rPr>
              <a:t>3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 + 2HCl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 CaCl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+ CO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 + H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O</a:t>
            </a:r>
          </a:p>
          <a:p>
            <a:pPr marL="457200" indent="-457200" algn="ctr">
              <a:buFontTx/>
              <a:buNone/>
            </a:pPr>
            <a:endParaRPr lang="cs-CZ" sz="28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457200" indent="-457200" algn="ctr">
              <a:buFontTx/>
              <a:buNone/>
            </a:pPr>
            <a:r>
              <a:rPr lang="cs-CZ" sz="2800" b="1" dirty="0" smtClean="0">
                <a:latin typeface="Calibri" pitchFamily="34" charset="0"/>
              </a:rPr>
              <a:t>Ca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</a:rPr>
              <a:t>+II</a:t>
            </a:r>
            <a:r>
              <a:rPr lang="cs-CZ" sz="2800" b="1" dirty="0" smtClean="0">
                <a:latin typeface="Calibri" pitchFamily="34" charset="0"/>
              </a:rPr>
              <a:t>C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</a:rPr>
              <a:t>+IV</a:t>
            </a:r>
            <a:r>
              <a:rPr lang="cs-CZ" sz="2800" b="1" dirty="0" smtClean="0">
                <a:latin typeface="Calibri" pitchFamily="34" charset="0"/>
              </a:rPr>
              <a:t>O</a:t>
            </a:r>
            <a:r>
              <a:rPr lang="cs-CZ" sz="2800" b="1" baseline="-25000" dirty="0" smtClean="0">
                <a:latin typeface="Calibri" pitchFamily="34" charset="0"/>
              </a:rPr>
              <a:t>3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</a:rPr>
              <a:t>-II</a:t>
            </a:r>
            <a:r>
              <a:rPr lang="cs-CZ" sz="2800" b="1" dirty="0" smtClean="0">
                <a:latin typeface="Calibri" pitchFamily="34" charset="0"/>
              </a:rPr>
              <a:t> + 2H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</a:rPr>
              <a:t>+</a:t>
            </a:r>
            <a:r>
              <a:rPr lang="cs-CZ" sz="2800" b="1" baseline="30000" dirty="0" err="1" smtClean="0">
                <a:solidFill>
                  <a:srgbClr val="FF0000"/>
                </a:solidFill>
                <a:latin typeface="Calibri" pitchFamily="34" charset="0"/>
              </a:rPr>
              <a:t>I</a:t>
            </a:r>
            <a:r>
              <a:rPr lang="cs-CZ" sz="2800" b="1" dirty="0" err="1" smtClean="0">
                <a:latin typeface="Calibri" pitchFamily="34" charset="0"/>
              </a:rPr>
              <a:t>Cl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</a:rPr>
              <a:t>-I 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 Ca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+II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Cl</a:t>
            </a:r>
            <a:r>
              <a:rPr lang="cs-CZ" sz="2800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-I 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+ C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+IV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O</a:t>
            </a:r>
            <a:r>
              <a:rPr lang="cs-CZ" sz="2800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-II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 + H</a:t>
            </a:r>
            <a:r>
              <a:rPr lang="cs-CZ" sz="2800" b="1" baseline="-25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+I</a:t>
            </a:r>
            <a:r>
              <a:rPr lang="cs-CZ" sz="2800" b="1" dirty="0" smtClean="0">
                <a:latin typeface="Calibri" pitchFamily="34" charset="0"/>
                <a:sym typeface="Wingdings" pitchFamily="2" charset="2"/>
              </a:rPr>
              <a:t>O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-II</a:t>
            </a:r>
          </a:p>
          <a:p>
            <a:pPr marL="457200" indent="-457200" algn="ctr">
              <a:buFontTx/>
              <a:buNone/>
            </a:pPr>
            <a:endParaRPr lang="cs-CZ" sz="2800" b="1" baseline="30000" dirty="0" smtClean="0">
              <a:solidFill>
                <a:srgbClr val="FF0000"/>
              </a:solidFill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Co je to oxidační číslo prvku?</a:t>
            </a:r>
          </a:p>
          <a:p>
            <a:pPr marL="457200" indent="-457200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hodnota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náboje prvku ve sloučenině (součet kladných a záporných nábojů)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uvádí se u značky prvku vpravo nahoře římskou číslicí 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má hodnotu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kladnou (Na</a:t>
            </a:r>
            <a:r>
              <a:rPr lang="cs-CZ" sz="2400" b="1" baseline="30000" dirty="0" smtClean="0">
                <a:latin typeface="Calibri" pitchFamily="34" charset="0"/>
                <a:sym typeface="Wingdings" pitchFamily="2" charset="2"/>
              </a:rPr>
              <a:t>+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)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,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zápornou (Cl</a:t>
            </a:r>
            <a:r>
              <a:rPr lang="cs-CZ" sz="2400" b="1" baseline="30000" dirty="0" smtClean="0">
                <a:latin typeface="Calibri" pitchFamily="34" charset="0"/>
                <a:sym typeface="Wingdings" pitchFamily="2" charset="2"/>
              </a:rPr>
              <a:t>-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)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a nebo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rovnou nule (Zn</a:t>
            </a:r>
            <a:r>
              <a:rPr lang="cs-CZ" sz="2400" b="1" baseline="30000" dirty="0" smtClean="0">
                <a:latin typeface="Calibri" pitchFamily="34" charset="0"/>
                <a:sym typeface="Wingdings" pitchFamily="2" charset="2"/>
              </a:rPr>
              <a:t>0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)</a:t>
            </a:r>
            <a:endParaRPr lang="cs-CZ" sz="2400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Oxidační číslo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dirty="0" smtClean="0"/>
          </a:p>
          <a:p>
            <a:pPr marL="457200" indent="-457200">
              <a:buFontTx/>
              <a:buChar char="-"/>
            </a:pPr>
            <a:r>
              <a:rPr lang="cs-CZ" sz="2400" dirty="0" smtClean="0"/>
              <a:t>chemické reakce, při </a:t>
            </a:r>
            <a:r>
              <a:rPr lang="cs-CZ" sz="2400" dirty="0" err="1" smtClean="0"/>
              <a:t>kt</a:t>
            </a:r>
            <a:r>
              <a:rPr lang="cs-CZ" sz="2400" dirty="0" smtClean="0"/>
              <a:t>. dochází ke změně oxidačních čísel atomů, </a:t>
            </a:r>
            <a:endParaRPr lang="cs-CZ" sz="2400" b="1" dirty="0" smtClean="0"/>
          </a:p>
          <a:p>
            <a:pPr marL="457200" indent="-457200">
              <a:buFontTx/>
              <a:buChar char="-"/>
            </a:pPr>
            <a:endParaRPr lang="cs-CZ" sz="2400" dirty="0" smtClean="0"/>
          </a:p>
          <a:p>
            <a:pPr marL="457200" indent="-457200">
              <a:buFontTx/>
              <a:buChar char="-"/>
            </a:pPr>
            <a:r>
              <a:rPr lang="cs-CZ" sz="2400" dirty="0" smtClean="0"/>
              <a:t>změna oxidačních čísel atomů některých prvků je doprovázena např. </a:t>
            </a:r>
            <a:r>
              <a:rPr lang="cs-CZ" sz="2400" b="1" dirty="0" smtClean="0">
                <a:solidFill>
                  <a:srgbClr val="FF0000"/>
                </a:solidFill>
              </a:rPr>
              <a:t>změnou barvy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Redoxní (oxidačně-redukční) 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 algn="ctr">
              <a:buFontTx/>
              <a:buNone/>
            </a:pPr>
            <a:r>
              <a:rPr lang="cs-CZ" sz="2400" b="1" u="sng" dirty="0" smtClean="0">
                <a:latin typeface="Calibri" pitchFamily="34" charset="0"/>
                <a:sym typeface="Wingdings" pitchFamily="2" charset="2"/>
              </a:rPr>
              <a:t>Změna barvy  v souvislosti  se změnou oxidačního čísla prvku</a:t>
            </a: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r>
              <a:rPr lang="cs-CZ" sz="2400" u="sng" dirty="0" smtClean="0">
                <a:latin typeface="Calibri" pitchFamily="34" charset="0"/>
                <a:sym typeface="Wingdings" pitchFamily="2" charset="2"/>
              </a:rPr>
              <a:t>Postup:</a:t>
            </a: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Zkumavka: </a:t>
            </a: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      20ml 10% roztoku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dichromanu draselného </a:t>
            </a:r>
          </a:p>
          <a:p>
            <a:pPr marL="457200" indent="-457200"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      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+ 10ml 20% roztoku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HCl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</a:t>
            </a: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       + malá lžička granulek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zinku</a:t>
            </a: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Jak se změnila barva?</a:t>
            </a:r>
          </a:p>
          <a:p>
            <a:pPr marL="457200" indent="-457200" algn="ctr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 algn="ctr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 - výsledek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772816"/>
            <a:ext cx="3110034" cy="4653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1772816"/>
            <a:ext cx="3000564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 algn="ctr">
              <a:buFontTx/>
              <a:buNone/>
            </a:pPr>
            <a:r>
              <a:rPr lang="cs-CZ" sz="2400" b="1" u="sng" dirty="0" smtClean="0">
                <a:latin typeface="Calibri" pitchFamily="34" charset="0"/>
                <a:sym typeface="Wingdings" pitchFamily="2" charset="2"/>
              </a:rPr>
              <a:t>Reakce železa s modrou skalicí</a:t>
            </a:r>
          </a:p>
          <a:p>
            <a:pPr marL="457200" indent="-457200">
              <a:buFontTx/>
              <a:buNone/>
            </a:pPr>
            <a:r>
              <a:rPr lang="cs-CZ" sz="2400" u="sng" dirty="0" smtClean="0">
                <a:latin typeface="Calibri" pitchFamily="34" charset="0"/>
                <a:sym typeface="Wingdings" pitchFamily="2" charset="2"/>
              </a:rPr>
              <a:t>Postup:</a:t>
            </a: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Zkumavka:  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15ml 5% roztoku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CuSO</a:t>
            </a:r>
            <a:r>
              <a:rPr lang="cs-CZ" sz="2400" b="1" baseline="-25000" dirty="0" smtClean="0">
                <a:latin typeface="Calibri" pitchFamily="34" charset="0"/>
                <a:sym typeface="Wingdings" pitchFamily="2" charset="2"/>
              </a:rPr>
              <a:t>4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 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poté do roztoku vložíme čistý železný </a:t>
            </a: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hřebík (šroub)</a:t>
            </a:r>
          </a:p>
          <a:p>
            <a:pPr marL="457200" indent="-457200">
              <a:buFontTx/>
              <a:buChar char="-"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None/>
            </a:pPr>
            <a:r>
              <a:rPr lang="cs-CZ" sz="2400" b="1" dirty="0" smtClean="0">
                <a:latin typeface="Calibri" pitchFamily="34" charset="0"/>
                <a:sym typeface="Wingdings" pitchFamily="2" charset="2"/>
              </a:rPr>
              <a:t>Co se stalo?</a:t>
            </a:r>
          </a:p>
          <a:p>
            <a:pPr marL="457200" indent="-457200" algn="ctr"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None/>
            </a:pPr>
            <a:r>
              <a:rPr lang="cs-CZ" sz="2300" dirty="0" smtClean="0">
                <a:latin typeface="Calibri" pitchFamily="34" charset="0"/>
                <a:sym typeface="Wingdings" pitchFamily="2" charset="2"/>
              </a:rPr>
              <a:t>       - po čase lze pozorovat, že se na povrchu železného hřebíku vytváří vrstvička mědi a původně modrý roztok modré skalice se postupně odbarvuje</a:t>
            </a:r>
          </a:p>
          <a:p>
            <a:pPr marL="457200" indent="-457200" algn="ctr"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99745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 algn="ctr"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 algn="ctr"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  <a:p>
            <a:pPr marL="457200" indent="-457200">
              <a:buFontTx/>
              <a:buNone/>
            </a:pPr>
            <a:endParaRPr lang="cs-CZ" sz="2400" b="1" dirty="0" smtClean="0">
              <a:latin typeface="Calibri" pitchFamily="34" charset="0"/>
              <a:sym typeface="Wingdings" pitchFamily="2" charset="2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 - výsledek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844824"/>
            <a:ext cx="1515244" cy="423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834008"/>
            <a:ext cx="1584176" cy="425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1844824"/>
            <a:ext cx="1440160" cy="4237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1844824"/>
            <a:ext cx="1604545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U redoxních děju probíhá oxidace a redukce současně:</a:t>
            </a: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děj, při kterém dochází ke snižování oxidačního čísla atomu prvku, nazýváme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redukce, elektrony se přijímají</a:t>
            </a:r>
          </a:p>
          <a:p>
            <a:pPr marL="457200" indent="-457200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 startAt="2"/>
            </a:pPr>
            <a:r>
              <a:rPr lang="cs-CZ" sz="2400" dirty="0" smtClean="0">
                <a:latin typeface="Calibri" pitchFamily="34" charset="0"/>
              </a:rPr>
              <a:t>děj, při kterém dochází ke zvyšování oxidačního čísla atomu prvku, nazýváme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oxidace, elektrony se odevzdávají</a:t>
            </a:r>
          </a:p>
          <a:p>
            <a:pPr marL="457200" indent="-457200">
              <a:buFontTx/>
              <a:buAutoNum type="arabicPeriod" startAt="2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457200" indent="-457200">
              <a:buNone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457200" indent="-457200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    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Redoxní (oxidačně-redukční) 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mezi redoxní děje patří celá řada chemických reakcí, např.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hoření</a:t>
            </a:r>
            <a:r>
              <a:rPr lang="cs-CZ" sz="2400" dirty="0" smtClean="0">
                <a:latin typeface="Calibri" pitchFamily="34" charset="0"/>
              </a:rPr>
              <a:t>  (</a:t>
            </a:r>
            <a:r>
              <a:rPr lang="cs-CZ" sz="2400" dirty="0" err="1" smtClean="0">
                <a:latin typeface="Calibri" pitchFamily="34" charset="0"/>
              </a:rPr>
              <a:t>Fe</a:t>
            </a:r>
            <a:r>
              <a:rPr lang="cs-CZ" sz="2400" dirty="0" smtClean="0">
                <a:latin typeface="Calibri" pitchFamily="34" charset="0"/>
              </a:rPr>
              <a:t> + O</a:t>
            </a:r>
            <a:r>
              <a:rPr lang="cs-CZ" sz="2400" baseline="-25000" dirty="0" smtClean="0">
                <a:latin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 2FeO)</a:t>
            </a: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dalším důležitým redoxním dějem jsou např.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fotosyntéza</a:t>
            </a:r>
            <a:r>
              <a:rPr lang="cs-CZ" sz="2400" dirty="0" smtClean="0">
                <a:latin typeface="Calibri" pitchFamily="34" charset="0"/>
              </a:rPr>
              <a:t> a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dýchání</a:t>
            </a:r>
            <a:r>
              <a:rPr lang="cs-CZ" sz="2400" dirty="0" smtClean="0">
                <a:latin typeface="Calibri" pitchFamily="34" charset="0"/>
              </a:rPr>
              <a:t>  (změna oxidačních čísel prvků, přenos elektronů)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 algn="ctr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          </a:t>
            </a:r>
            <a:endParaRPr lang="cs-CZ" sz="24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Redoxní (oxidačně-redukční) 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redoxní děje – probíhá u nich oxidace a redukce současně</a:t>
            </a: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dochází ke </a:t>
            </a:r>
            <a:r>
              <a:rPr lang="cs-CZ" sz="2400" b="1" dirty="0" smtClean="0">
                <a:latin typeface="Calibri" pitchFamily="34" charset="0"/>
              </a:rPr>
              <a:t>změně oxidačních čísel </a:t>
            </a:r>
            <a:r>
              <a:rPr lang="cs-CZ" sz="2400" dirty="0" smtClean="0">
                <a:latin typeface="Calibri" pitchFamily="34" charset="0"/>
              </a:rPr>
              <a:t>atomů prvků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oxidace</a:t>
            </a:r>
            <a:r>
              <a:rPr lang="cs-CZ" sz="2400" dirty="0" smtClean="0">
                <a:latin typeface="Calibri" pitchFamily="34" charset="0"/>
              </a:rPr>
              <a:t>: zvyšování oxidačního čísla, elektrony se odevzdávají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Fe</a:t>
            </a:r>
            <a:r>
              <a:rPr lang="cs-CZ" sz="2400" baseline="30000" dirty="0" smtClean="0">
                <a:latin typeface="Calibri" pitchFamily="34" charset="0"/>
              </a:rPr>
              <a:t>0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 </a:t>
            </a:r>
            <a:r>
              <a:rPr lang="cs-CZ" sz="2400" dirty="0" err="1" smtClean="0">
                <a:latin typeface="Calibri" pitchFamily="34" charset="0"/>
                <a:sym typeface="Wingdings" pitchFamily="2" charset="2"/>
              </a:rPr>
              <a:t>Fe</a:t>
            </a:r>
            <a:r>
              <a:rPr lang="cs-CZ" sz="2400" baseline="30000" dirty="0" smtClean="0">
                <a:latin typeface="Calibri" pitchFamily="34" charset="0"/>
                <a:sym typeface="Wingdings" pitchFamily="2" charset="2"/>
              </a:rPr>
              <a:t>+II</a:t>
            </a:r>
            <a:endParaRPr lang="cs-CZ" sz="2400" baseline="300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redukce</a:t>
            </a:r>
            <a:r>
              <a:rPr lang="cs-CZ" sz="2400" dirty="0" smtClean="0">
                <a:latin typeface="Calibri" pitchFamily="34" charset="0"/>
              </a:rPr>
              <a:t>: snižování oxidačního čísla, elektrony se přijímají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</a:t>
            </a:r>
            <a:r>
              <a:rPr lang="cs-CZ" sz="2400" dirty="0" err="1" smtClean="0">
                <a:latin typeface="Calibri" pitchFamily="34" charset="0"/>
              </a:rPr>
              <a:t>Cu</a:t>
            </a:r>
            <a:r>
              <a:rPr lang="cs-CZ" sz="2400" baseline="30000" dirty="0" smtClean="0">
                <a:latin typeface="Calibri" pitchFamily="34" charset="0"/>
              </a:rPr>
              <a:t>+II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 Cu</a:t>
            </a:r>
            <a:r>
              <a:rPr lang="cs-CZ" sz="2400" baseline="30000" dirty="0" smtClean="0">
                <a:latin typeface="Calibri" pitchFamily="34" charset="0"/>
                <a:sym typeface="Wingdings" pitchFamily="2" charset="2"/>
              </a:rPr>
              <a:t>0</a:t>
            </a:r>
            <a:endParaRPr lang="cs-CZ" sz="2400" baseline="300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Souhrn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smtClean="0"/>
              <a:t>Použity </a:t>
            </a:r>
            <a:r>
              <a:rPr lang="cs-CZ" sz="2400" dirty="0" smtClean="0"/>
              <a:t>obrázky vlastní tvorby.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 - &amp;quot;Chemické reakce a děje&amp;quot;&quot;/&gt;&lt;property id=&quot;20307&quot; value=&quot;256&quot;/&gt;&lt;/object&gt;&lt;object type=&quot;3&quot; unique_id=&quot;10005&quot;&gt;&lt;property id=&quot;20148&quot; value=&quot;5&quot;/&gt;&lt;property id=&quot;20300&quot; value=&quot;Slide 2 - &amp;quot;Proč neprší krystalky cukru?&amp;quot;&quot;/&gt;&lt;property id=&quot;20307&quot; value=&quot;257&quot;/&gt;&lt;/object&gt;&lt;object type=&quot;3&quot; unique_id=&quot;10006&quot;&gt;&lt;property id=&quot;20148&quot; value=&quot;5&quot;/&gt;&lt;property id=&quot;20300&quot; value=&quot;Slide 3 - &amp;quot;Enzymy&amp;quot;&quot;/&gt;&lt;property id=&quot;20307&quot; value=&quot;258&quot;/&gt;&lt;/object&gt;&lt;object type=&quot;3&quot; unique_id=&quot;10007&quot;&gt;&lt;property id=&quot;20148&quot; value=&quot;5&quot;/&gt;&lt;property id=&quot;20300&quot; value=&quot;Slide 4 - &amp;quot;Experiment &amp;#x0D;&amp;#x0A; enzymatický rozklad peroxidu vodíku&amp;quot;&quot;/&gt;&lt;property id=&quot;20307&quot; value=&quot;259&quot;/&gt;&lt;/object&gt;&lt;object type=&quot;3&quot; unique_id=&quot;10008&quot;&gt;&lt;property id=&quot;20148&quot; value=&quot;5&quot;/&gt;&lt;property id=&quot;20300&quot; value=&quot;Slide 5&quot;/&gt;&lt;property id=&quot;20307&quot; value=&quot;260&quot;/&gt;&lt;/object&gt;&lt;object type=&quot;3&quot; unique_id=&quot;10009&quot;&gt;&lt;property id=&quot;20148&quot; value=&quot;5&quot;/&gt;&lt;property id=&quot;20300&quot; value=&quot;Slide 6&quot;/&gt;&lt;property id=&quot;20307&quot; value=&quot;261&quot;/&gt;&lt;/object&gt;&lt;object type=&quot;3&quot; unique_id=&quot;10010&quot;&gt;&lt;property id=&quot;20148&quot; value=&quot;5&quot;/&gt;&lt;property id=&quot;20300&quot; value=&quot;Slide 7 - &amp;quot;Experiment&amp;quot;&quot;/&gt;&lt;property id=&quot;20307&quot; value=&quot;262&quot;/&gt;&lt;/object&gt;&lt;object type=&quot;3&quot; unique_id=&quot;10119&quot;&gt;&lt;property id=&quot;20148&quot; value=&quot;5&quot;/&gt;&lt;property id=&quot;20300&quot; value=&quot;Slide 8 - &amp;quot;Specifické účinky enzymů&amp;quot;&quot;/&gt;&lt;property id=&quot;20307&quot; value=&quot;263&quot;/&gt;&lt;/object&gt;&lt;object type=&quot;3&quot; unique_id=&quot;10120&quot;&gt;&lt;property id=&quot;20148&quot; value=&quot;5&quot;/&gt;&lt;property id=&quot;20300&quot; value=&quot;Slide 9 - &amp;quot;Enzymy&amp;quot;&quot;/&gt;&lt;property id=&quot;20307&quot; value=&quot;264&quot;/&gt;&lt;/object&gt;&lt;object type=&quot;3&quot; unique_id=&quot;10154&quot;&gt;&lt;property id=&quot;20148&quot; value=&quot;5&quot;/&gt;&lt;property id=&quot;20300&quot; value=&quot;Slide 10 - &amp;quot;Rozsáhlé využití enzymů&amp;quot;&quot;/&gt;&lt;property id=&quot;20307&quot; value=&quot;265&quot;/&gt;&lt;/object&gt;&lt;object type=&quot;3&quot; unique_id=&quot;10215&quot;&gt;&lt;property id=&quot;20148&quot; value=&quot;5&quot;/&gt;&lt;property id=&quot;20300&quot; value=&quot;Slide 11 - &amp;quot;Shrnutí&amp;quot;&quot;/&gt;&lt;property id=&quot;20307&quot; value=&quot;266&quot;/&gt;&lt;/object&gt;&lt;/object&gt;&lt;/object&gt;&lt;/database&gt;"/>
</p:tagLst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478</TotalTime>
  <Words>530</Words>
  <Application>Microsoft Office PowerPoint</Application>
  <PresentationFormat>Předvádění na obrazovce (4:3)</PresentationFormat>
  <Paragraphs>121</Paragraphs>
  <Slides>15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Výchozí návrh</vt:lpstr>
      <vt:lpstr>Snímek 1</vt:lpstr>
      <vt:lpstr>Anotace</vt:lpstr>
      <vt:lpstr>Snímek 3</vt:lpstr>
      <vt:lpstr>Snímek 4</vt:lpstr>
      <vt:lpstr>Experiment</vt:lpstr>
      <vt:lpstr>Oxidační číslo</vt:lpstr>
      <vt:lpstr>Redoxní (oxidačně-redukční) reakce</vt:lpstr>
      <vt:lpstr>Experiment</vt:lpstr>
      <vt:lpstr>Experiment - výsledek</vt:lpstr>
      <vt:lpstr>Experiment</vt:lpstr>
      <vt:lpstr>Experiment - výsledek</vt:lpstr>
      <vt:lpstr>Redoxní (oxidačně-redukční) reakce</vt:lpstr>
      <vt:lpstr>Redoxní (oxidačně-redukční) reakce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reakce a děje</dc:title>
  <dc:creator>*</dc:creator>
  <cp:lastModifiedBy>lipi</cp:lastModifiedBy>
  <cp:revision>105</cp:revision>
  <dcterms:created xsi:type="dcterms:W3CDTF">2010-08-25T07:10:17Z</dcterms:created>
  <dcterms:modified xsi:type="dcterms:W3CDTF">2012-01-21T11:35:43Z</dcterms:modified>
</cp:coreProperties>
</file>