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0" r:id="rId2"/>
    <p:sldId id="301" r:id="rId3"/>
    <p:sldId id="296" r:id="rId4"/>
    <p:sldId id="266" r:id="rId5"/>
    <p:sldId id="267" r:id="rId6"/>
    <p:sldId id="297" r:id="rId7"/>
    <p:sldId id="268" r:id="rId8"/>
    <p:sldId id="302" r:id="rId9"/>
    <p:sldId id="271" r:id="rId10"/>
    <p:sldId id="289" r:id="rId11"/>
    <p:sldId id="294" r:id="rId12"/>
    <p:sldId id="291" r:id="rId13"/>
    <p:sldId id="298" r:id="rId14"/>
    <p:sldId id="295" r:id="rId15"/>
    <p:sldId id="281" r:id="rId16"/>
    <p:sldId id="299" r:id="rId17"/>
  </p:sldIdLst>
  <p:sldSz cx="9144000" cy="6858000" type="screen4x3"/>
  <p:notesSz cx="7099300" cy="10234613"/>
  <p:custDataLst>
    <p:tags r:id="rId19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42661F5-C823-4059-9FA1-95E4B28C6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7EC674-9287-4E46-9B4E-5CD185DA6931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4D01C2A-B913-4610-805F-CB2038537310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4D01C2A-B913-4610-805F-CB2038537310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3D5967-EF2D-46B9-9602-16C708963C4A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3D5967-EF2D-46B9-9602-16C708963C4A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7C5DBB-A8C0-48FD-96AE-B0C587E378F4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C01C4C-28B9-4E3A-9BB2-5BDFFBDBECDA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E6BDD6A-0F53-46D8-94D6-2F3DB7975785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597563-6000-4DA3-B001-596641ED8F9C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597563-6000-4DA3-B001-596641ED8F9C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B29CEC-0D5D-427F-AB04-85EB3ABD30E7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06E189-3447-44A7-8E5B-18E33F0E1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88AD1-1D98-4EB7-A7A6-2D53E12BB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C7384-FEBA-4E93-AF6F-B01F9BB81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801D6-6783-420E-BBC5-9287C482F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8802B-8D06-44BC-B77E-7FCD80623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E6A34-EE1E-4C99-AA04-6F861C7F0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3F2F8E-19A6-49B1-A71E-15C75CFAD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A2E44-4A5B-40C1-97B6-73EFC27A4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9209E-4D6D-455C-ACC5-0FF50C594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272E2-9FD8-4014-BA91-D4EBAE76B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ED1D41-B301-475A-9CBA-6B77CF3BC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9215D29-A576-486F-B42B-613C637C5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VY_52_INOVACE_12_HOŘENÍ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HOŘENÍ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smtClean="0">
                <a:solidFill>
                  <a:srgbClr val="000000"/>
                </a:solidFill>
              </a:rPr>
              <a:t>   </a:t>
            </a: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Jedná </a:t>
            </a: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6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26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1835696" y="3284984"/>
            <a:ext cx="5400600" cy="1296144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8.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Hoření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06888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redoxní děje – probíhá u nich oxidace a redukce současně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dochází ke </a:t>
            </a:r>
            <a:r>
              <a:rPr lang="cs-CZ" sz="2400" b="1" dirty="0" smtClean="0">
                <a:latin typeface="Calibri" pitchFamily="34" charset="0"/>
              </a:rPr>
              <a:t>změně oxidačních čísel </a:t>
            </a:r>
            <a:r>
              <a:rPr lang="cs-CZ" sz="2400" dirty="0" smtClean="0">
                <a:latin typeface="Calibri" pitchFamily="34" charset="0"/>
              </a:rPr>
              <a:t>atomů prvků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oxidace</a:t>
            </a:r>
            <a:r>
              <a:rPr lang="cs-CZ" sz="2400" dirty="0" smtClean="0">
                <a:latin typeface="Calibri" pitchFamily="34" charset="0"/>
              </a:rPr>
              <a:t>: zvyšování oxidačního čísla, elektrony se odevzdávají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Fe</a:t>
            </a:r>
            <a:r>
              <a:rPr lang="cs-CZ" sz="2400" baseline="30000" dirty="0" smtClean="0">
                <a:latin typeface="Calibri" pitchFamily="34" charset="0"/>
              </a:rPr>
              <a:t>0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Fe</a:t>
            </a:r>
            <a:r>
              <a:rPr lang="cs-CZ" sz="2400" baseline="30000" dirty="0" smtClean="0">
                <a:latin typeface="Calibri" pitchFamily="34" charset="0"/>
                <a:sym typeface="Wingdings" pitchFamily="2" charset="2"/>
              </a:rPr>
              <a:t>+II</a:t>
            </a:r>
            <a:endParaRPr lang="cs-CZ" sz="2400" baseline="300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redukce</a:t>
            </a:r>
            <a:r>
              <a:rPr lang="cs-CZ" sz="2400" dirty="0" smtClean="0">
                <a:latin typeface="Calibri" pitchFamily="34" charset="0"/>
              </a:rPr>
              <a:t>: snižování oxidačního čísla, elektrony se přijímají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</a:t>
            </a:r>
            <a:r>
              <a:rPr lang="cs-CZ" sz="2400" dirty="0" err="1" smtClean="0">
                <a:latin typeface="Calibri" pitchFamily="34" charset="0"/>
              </a:rPr>
              <a:t>Cu</a:t>
            </a:r>
            <a:r>
              <a:rPr lang="cs-CZ" sz="2400" baseline="30000" dirty="0" smtClean="0">
                <a:latin typeface="Calibri" pitchFamily="34" charset="0"/>
              </a:rPr>
              <a:t>+II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 Cu</a:t>
            </a:r>
            <a:r>
              <a:rPr lang="cs-CZ" sz="2400" baseline="30000" dirty="0" smtClean="0">
                <a:latin typeface="Calibri" pitchFamily="34" charset="0"/>
                <a:sym typeface="Wingdings" pitchFamily="2" charset="2"/>
              </a:rPr>
              <a:t>0</a:t>
            </a:r>
            <a:endParaRPr lang="cs-CZ" sz="2400" baseline="300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0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74638"/>
            <a:ext cx="8229600" cy="92233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0" hangingPunct="0">
              <a:defRPr/>
            </a:pPr>
            <a:r>
              <a:rPr lang="cs-CZ" sz="3800" b="1" kern="0" dirty="0">
                <a:latin typeface="Calibri" pitchFamily="34" charset="0"/>
              </a:rPr>
              <a:t>Opakování – redoxní děje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  <a:defRPr/>
            </a:pPr>
            <a:r>
              <a:rPr lang="cs-CZ" sz="2400" b="1" dirty="0" smtClean="0">
                <a:latin typeface="Calibri" pitchFamily="34" charset="0"/>
              </a:rPr>
              <a:t>     </a:t>
            </a:r>
          </a:p>
          <a:p>
            <a:pPr>
              <a:buFontTx/>
              <a:buNone/>
              <a:defRPr/>
            </a:pPr>
            <a:r>
              <a:rPr lang="cs-CZ" sz="2400" b="1" dirty="0" smtClean="0">
                <a:latin typeface="Calibri" pitchFamily="34" charset="0"/>
              </a:rPr>
              <a:t>- </a:t>
            </a:r>
            <a:r>
              <a:rPr lang="cs-CZ" sz="2400" dirty="0" smtClean="0">
                <a:latin typeface="Calibri" pitchFamily="34" charset="0"/>
              </a:rPr>
              <a:t>exotermická, redoxní reakce, vzniká při ní teplo, světlo, kouř, řada toxických plynů (oxid uhelnatý, oxid siřičitý, oxidy dusíku)</a:t>
            </a:r>
          </a:p>
          <a:p>
            <a:pPr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Hoření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4104" name="Picture 8" descr="červené,dřevo,fotografie,Fotolia,hoření,hořící,horké,horko,kouř,nebezpečí,nebezpečné,ohně,oranžové,plameny,planoucí,pozadí,tope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284984"/>
            <a:ext cx="2736304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  <a:defRPr/>
            </a:pPr>
            <a:r>
              <a:rPr lang="cs-CZ" sz="2400" b="1" dirty="0" smtClean="0">
                <a:latin typeface="Calibri" pitchFamily="34" charset="0"/>
              </a:rPr>
              <a:t>     </a:t>
            </a: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  <a:defRPr/>
            </a:pPr>
            <a:r>
              <a:rPr lang="cs-CZ" sz="2400" dirty="0" smtClean="0">
                <a:latin typeface="Calibri" pitchFamily="34" charset="0"/>
              </a:rPr>
              <a:t>Aby došlo k hoření, musí být splněno několik podmínek:</a:t>
            </a:r>
          </a:p>
          <a:p>
            <a:pPr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přítomnost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hořlavé látky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přítomnost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oxidačního činidla </a:t>
            </a:r>
            <a:r>
              <a:rPr lang="cs-CZ" sz="2400" dirty="0" smtClean="0">
                <a:latin typeface="Calibri" pitchFamily="34" charset="0"/>
              </a:rPr>
              <a:t>(nejčastěji vzdušného kyslíku)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dosažení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teploty hoření </a:t>
            </a: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Hoření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teplota hoření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je nejnižší teplota, při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látka po zapálení trval hoří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teplota vzplanutí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- je to nejnižší teplota, při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látka po přiblížení plamene na krátký okamžik vzplane (pak ale opět uhasne)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Teplota hoření, vzplanutí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teplota vzplanutí se používá pro rozlišení </a:t>
            </a:r>
            <a:r>
              <a:rPr lang="cs-CZ" sz="2400" b="1" i="1" dirty="0" smtClean="0">
                <a:latin typeface="Calibri" pitchFamily="34" charset="0"/>
                <a:sym typeface="Wingdings" pitchFamily="2" charset="2"/>
              </a:rPr>
              <a:t>nebezpečnosti hořlavin: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        </a:t>
            </a:r>
            <a:r>
              <a:rPr lang="cs-CZ" sz="2000" i="1" dirty="0" smtClean="0">
                <a:latin typeface="Calibri" pitchFamily="34" charset="0"/>
                <a:sym typeface="Wingdings" pitchFamily="2" charset="2"/>
              </a:rPr>
              <a:t>hořlaviny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 (dřevo, papír)</a:t>
            </a:r>
          </a:p>
          <a:p>
            <a:pPr marL="457200" indent="-457200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        </a:t>
            </a:r>
            <a:r>
              <a:rPr lang="cs-CZ" sz="2000" i="1" dirty="0" smtClean="0">
                <a:latin typeface="Calibri" pitchFamily="34" charset="0"/>
                <a:sym typeface="Wingdings" pitchFamily="2" charset="2"/>
              </a:rPr>
              <a:t>vysoce hořlavé látky </a:t>
            </a:r>
            <a:r>
              <a:rPr lang="cs-CZ" sz="2000" b="1" i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F 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(benzín)</a:t>
            </a:r>
          </a:p>
          <a:p>
            <a:pPr marL="457200" indent="-457200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        </a:t>
            </a:r>
            <a:r>
              <a:rPr lang="cs-CZ" sz="2000" i="1" dirty="0" smtClean="0">
                <a:latin typeface="Calibri" pitchFamily="34" charset="0"/>
                <a:sym typeface="Wingdings" pitchFamily="2" charset="2"/>
              </a:rPr>
              <a:t>extrémně hořlavé látky </a:t>
            </a:r>
            <a:r>
              <a:rPr lang="cs-CZ" sz="2000" b="1" i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F</a:t>
            </a:r>
            <a:r>
              <a:rPr lang="cs-CZ" sz="2000" b="1" i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+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 (propan - butan)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Teplota hoření, vzplanutí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sz="2400" b="1" dirty="0" smtClean="0"/>
              <a:t>hořlaviny</a:t>
            </a:r>
            <a:r>
              <a:rPr lang="cs-CZ" sz="2400" dirty="0" smtClean="0"/>
              <a:t> – látky, které se vzdušným kyslíkem reagují za vzniku plamene</a:t>
            </a:r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r>
              <a:rPr lang="cs-CZ" sz="2400" dirty="0" smtClean="0"/>
              <a:t>mohou být: </a:t>
            </a:r>
            <a:r>
              <a:rPr lang="cs-CZ" sz="2400" b="1" dirty="0" smtClean="0">
                <a:solidFill>
                  <a:srgbClr val="FF0000"/>
                </a:solidFill>
              </a:rPr>
              <a:t>pevné</a:t>
            </a:r>
            <a:r>
              <a:rPr lang="cs-CZ" sz="2400" dirty="0" smtClean="0"/>
              <a:t> (uhlí)</a:t>
            </a:r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None/>
            </a:pPr>
            <a:r>
              <a:rPr lang="cs-CZ" sz="2400" dirty="0" smtClean="0"/>
              <a:t>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kapalné</a:t>
            </a:r>
            <a:r>
              <a:rPr lang="cs-CZ" sz="2400" dirty="0" smtClean="0"/>
              <a:t> (benzin, </a:t>
            </a:r>
            <a:r>
              <a:rPr lang="cs-CZ" sz="2400" dirty="0" err="1" smtClean="0"/>
              <a:t>ethanol</a:t>
            </a:r>
            <a:r>
              <a:rPr lang="cs-CZ" sz="2400" dirty="0" smtClean="0"/>
              <a:t>)</a:t>
            </a:r>
          </a:p>
          <a:p>
            <a:pPr marL="457200" indent="-457200">
              <a:buFontTx/>
              <a:buNone/>
            </a:pPr>
            <a:endParaRPr lang="cs-CZ" sz="2400" dirty="0" smtClean="0"/>
          </a:p>
          <a:p>
            <a:pPr marL="457200" indent="-457200">
              <a:buFontTx/>
              <a:buNone/>
            </a:pPr>
            <a:r>
              <a:rPr lang="cs-CZ" sz="2400" dirty="0" smtClean="0"/>
              <a:t>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plynné</a:t>
            </a:r>
            <a:r>
              <a:rPr lang="cs-CZ" sz="2400" dirty="0" smtClean="0"/>
              <a:t> (zemní plyn, </a:t>
            </a:r>
            <a:r>
              <a:rPr lang="cs-CZ" sz="2400" dirty="0" err="1" smtClean="0"/>
              <a:t>methan</a:t>
            </a:r>
            <a:r>
              <a:rPr lang="cs-CZ" sz="2400" dirty="0" smtClean="0"/>
              <a:t>, propan, </a:t>
            </a:r>
          </a:p>
          <a:p>
            <a:pPr marL="457200" indent="-457200">
              <a:buFontTx/>
              <a:buNone/>
            </a:pPr>
            <a:r>
              <a:rPr lang="cs-CZ" sz="2400" dirty="0" smtClean="0"/>
              <a:t>                                       butan)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Hořlavé látky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sz="2400" smtClean="0">
                <a:latin typeface="Calibri" pitchFamily="34" charset="0"/>
              </a:rPr>
              <a:t>je taková látka, kt. </a:t>
            </a:r>
            <a:r>
              <a:rPr lang="cs-CZ" sz="2400" b="1" smtClean="0">
                <a:latin typeface="Calibri" pitchFamily="34" charset="0"/>
              </a:rPr>
              <a:t>způsobuje oxidaci </a:t>
            </a:r>
            <a:r>
              <a:rPr lang="cs-CZ" sz="2400" smtClean="0">
                <a:latin typeface="Calibri" pitchFamily="34" charset="0"/>
              </a:rPr>
              <a:t>jiných látek</a:t>
            </a:r>
          </a:p>
          <a:p>
            <a:pPr marL="457200" indent="-457200"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Calibri" pitchFamily="34" charset="0"/>
              </a:rPr>
              <a:t>sama se přitom </a:t>
            </a:r>
            <a:r>
              <a:rPr lang="cs-CZ" sz="2400" b="1" smtClean="0">
                <a:latin typeface="Calibri" pitchFamily="34" charset="0"/>
              </a:rPr>
              <a:t>redukuje</a:t>
            </a:r>
          </a:p>
          <a:p>
            <a:pPr marL="457200" indent="-457200">
              <a:buFontTx/>
              <a:buChar char="-"/>
            </a:pPr>
            <a:endParaRPr lang="cs-CZ" sz="2400" b="1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Calibri" pitchFamily="34" charset="0"/>
              </a:rPr>
              <a:t>při hoření je oxidačním činidlem nejčastěji </a:t>
            </a:r>
            <a:r>
              <a:rPr lang="cs-CZ" sz="2400" b="1" smtClean="0">
                <a:latin typeface="Calibri" pitchFamily="34" charset="0"/>
              </a:rPr>
              <a:t>vzdušný kyslík</a:t>
            </a:r>
          </a:p>
          <a:p>
            <a:pPr marL="457200" indent="-457200"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Calibri" pitchFamily="34" charset="0"/>
              </a:rPr>
              <a:t>mohou to být však i jiné látky, např. </a:t>
            </a:r>
            <a:r>
              <a:rPr lang="cs-CZ" sz="2400" b="1" smtClean="0">
                <a:latin typeface="Calibri" pitchFamily="34" charset="0"/>
              </a:rPr>
              <a:t>halogeny</a:t>
            </a:r>
          </a:p>
          <a:p>
            <a:pPr marL="457200" indent="-457200"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Calibri" pitchFamily="34" charset="0"/>
              </a:rPr>
              <a:t>hoření se nejčastěji projevuje </a:t>
            </a:r>
            <a:r>
              <a:rPr lang="cs-CZ" sz="2400" b="1" smtClean="0">
                <a:latin typeface="Calibri" pitchFamily="34" charset="0"/>
              </a:rPr>
              <a:t>plamenem</a:t>
            </a:r>
            <a:endParaRPr lang="cs-CZ" sz="240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Oxidační činidlo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2294" name="Picture 6" descr="ohně,plameny,táboření,táborové ohně,volný ča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725144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do dřezu postavíme svíčku a zapálíme ji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do odsávací baňky nalijeme (do poloviny ) nasycený roztok </a:t>
            </a:r>
            <a:r>
              <a:rPr lang="cs-CZ" sz="2400" dirty="0" err="1" smtClean="0">
                <a:latin typeface="Calibri" pitchFamily="34" charset="0"/>
              </a:rPr>
              <a:t>hydrogenuhličitanu</a:t>
            </a:r>
            <a:r>
              <a:rPr lang="cs-CZ" sz="2400" dirty="0" smtClean="0">
                <a:latin typeface="Calibri" pitchFamily="34" charset="0"/>
              </a:rPr>
              <a:t> sodného a přidáme 2 ml saponátu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do odsávací baňky postavíme zkumavku s </a:t>
            </a:r>
            <a:r>
              <a:rPr lang="cs-CZ" sz="2400" dirty="0" err="1" smtClean="0">
                <a:latin typeface="Calibri" pitchFamily="34" charset="0"/>
              </a:rPr>
              <a:t>koncentr</a:t>
            </a:r>
            <a:r>
              <a:rPr lang="cs-CZ" sz="2400" dirty="0" smtClean="0">
                <a:latin typeface="Calibri" pitchFamily="34" charset="0"/>
              </a:rPr>
              <a:t>. </a:t>
            </a:r>
            <a:r>
              <a:rPr lang="cs-CZ" sz="2400" dirty="0" err="1" smtClean="0">
                <a:latin typeface="Calibri" pitchFamily="34" charset="0"/>
              </a:rPr>
              <a:t>HCl</a:t>
            </a:r>
            <a:r>
              <a:rPr lang="cs-CZ" sz="2400" dirty="0" smtClean="0">
                <a:latin typeface="Calibri" pitchFamily="34" charset="0"/>
              </a:rPr>
              <a:t> (tak, aby se nevylila)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baňku uzavřeme gumovou zátkou a otočíme dnem vzhůru, tak, aby odvodná trubička baňky mířila na svíčku  </a:t>
            </a: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r>
              <a:rPr lang="cs-CZ" sz="1800" dirty="0" smtClean="0">
                <a:latin typeface="Calibri" pitchFamily="34" charset="0"/>
              </a:rPr>
              <a:t>         Po smíchání obou roztoků, se reakcí </a:t>
            </a:r>
            <a:r>
              <a:rPr lang="cs-CZ" sz="1800" dirty="0" err="1" smtClean="0">
                <a:latin typeface="Calibri" pitchFamily="34" charset="0"/>
              </a:rPr>
              <a:t>HCl</a:t>
            </a:r>
            <a:r>
              <a:rPr lang="cs-CZ" sz="1800" dirty="0" smtClean="0">
                <a:latin typeface="Calibri" pitchFamily="34" charset="0"/>
              </a:rPr>
              <a:t> s </a:t>
            </a:r>
            <a:r>
              <a:rPr lang="cs-CZ" sz="1800" dirty="0" err="1" smtClean="0">
                <a:latin typeface="Calibri" pitchFamily="34" charset="0"/>
              </a:rPr>
              <a:t>hydrogenuhličitanem</a:t>
            </a:r>
            <a:r>
              <a:rPr lang="cs-CZ" sz="1800" dirty="0" smtClean="0">
                <a:latin typeface="Calibri" pitchFamily="34" charset="0"/>
              </a:rPr>
              <a:t> sodným uvolňuje CO</a:t>
            </a:r>
            <a:r>
              <a:rPr lang="cs-CZ" sz="1800" baseline="-25000" dirty="0" smtClean="0">
                <a:latin typeface="Calibri" pitchFamily="34" charset="0"/>
              </a:rPr>
              <a:t>2</a:t>
            </a:r>
            <a:r>
              <a:rPr lang="cs-CZ" sz="1800" dirty="0" smtClean="0">
                <a:latin typeface="Calibri" pitchFamily="34" charset="0"/>
              </a:rPr>
              <a:t> Ten pomocí saponátu napění obsah baňky a směs žene odvodnou trubičkou pod velkým tlakem z baňky ven. </a:t>
            </a:r>
          </a:p>
          <a:p>
            <a:pPr marL="457200" indent="-457200">
              <a:buNone/>
            </a:pPr>
            <a:r>
              <a:rPr lang="cs-CZ" sz="1800" dirty="0" smtClean="0">
                <a:latin typeface="Calibri" pitchFamily="34" charset="0"/>
              </a:rPr>
              <a:t>         Tento proud pěny pak uhasí svíčku. </a:t>
            </a:r>
          </a:p>
          <a:p>
            <a:pPr marL="457200" indent="-457200">
              <a:buFontTx/>
              <a:buAutoNum type="arabicPeriod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hasicí přístroj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54006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r>
              <a:rPr lang="cs-CZ" sz="2000" b="1" dirty="0" smtClean="0">
                <a:latin typeface="Calibri" pitchFamily="34" charset="0"/>
              </a:rPr>
              <a:t>1. Vodní </a:t>
            </a:r>
            <a:r>
              <a:rPr lang="cs-CZ" sz="2000" dirty="0" smtClean="0">
                <a:latin typeface="Calibri" pitchFamily="34" charset="0"/>
              </a:rPr>
              <a:t>- hasicí látkou je voda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-  nelze s ním hasit elektrická zařízení pod napětím</a:t>
            </a:r>
          </a:p>
          <a:p>
            <a:pPr marL="457200" indent="-457200">
              <a:buFontTx/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000" b="1" dirty="0" smtClean="0">
                <a:latin typeface="Calibri" pitchFamily="34" charset="0"/>
              </a:rPr>
              <a:t>2. Pěnový -  </a:t>
            </a:r>
            <a:r>
              <a:rPr lang="cs-CZ" sz="2000" dirty="0" smtClean="0">
                <a:latin typeface="Calibri" pitchFamily="34" charset="0"/>
              </a:rPr>
              <a:t> kromě vody obsahuje i pěnidlo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- nelze hasit elektrická zařízení pod napětím, protože pěna je 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vodivá, používá se především k hašení hořlavých kapalin</a:t>
            </a:r>
          </a:p>
          <a:p>
            <a:pPr marL="457200" indent="-457200">
              <a:buFontTx/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000" b="1" dirty="0" smtClean="0">
                <a:latin typeface="Calibri" pitchFamily="34" charset="0"/>
              </a:rPr>
              <a:t>3. Práškový </a:t>
            </a:r>
            <a:r>
              <a:rPr lang="cs-CZ" sz="2000" dirty="0" smtClean="0">
                <a:latin typeface="Calibri" pitchFamily="34" charset="0"/>
              </a:rPr>
              <a:t>- hasivem je jemný, nehořlavý prášek, hnaný  plynem (dusíkem)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- je možné s ním hasit i elektrická zařízení pod napětím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569325" cy="8636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Hašení plamene (</a:t>
            </a: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hasící přístroje)</a:t>
            </a:r>
            <a:endParaRPr lang="cs-CZ" sz="38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14342" name="Picture 6" descr="bezpečnost,domácnost,hasicí přístroje,požární prevence,průmys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25144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54006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r>
              <a:rPr lang="cs-CZ" sz="2000" b="1" dirty="0" smtClean="0">
                <a:latin typeface="Calibri" pitchFamily="34" charset="0"/>
              </a:rPr>
              <a:t>4. Sněhový -</a:t>
            </a:r>
            <a:r>
              <a:rPr lang="cs-CZ" sz="2000" dirty="0" smtClean="0">
                <a:latin typeface="Calibri" pitchFamily="34" charset="0"/>
              </a:rPr>
              <a:t> hasivem je CO</a:t>
            </a:r>
            <a:r>
              <a:rPr lang="cs-CZ" sz="2000" baseline="-25000" dirty="0" smtClean="0">
                <a:latin typeface="Calibri" pitchFamily="34" charset="0"/>
              </a:rPr>
              <a:t>2</a:t>
            </a:r>
            <a:endParaRPr lang="cs-CZ" sz="20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- nelze jím hasit sypké materiály, není vhodný pro hašení pevných 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  látek (dřeva). Jeho použití v uzavřeném prostoru je nebezpečné</a:t>
            </a:r>
          </a:p>
          <a:p>
            <a:pPr marL="457200" indent="-457200">
              <a:buFontTx/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000" b="1" dirty="0" smtClean="0">
                <a:latin typeface="Calibri" pitchFamily="34" charset="0"/>
              </a:rPr>
              <a:t>5. </a:t>
            </a:r>
            <a:r>
              <a:rPr lang="cs-CZ" sz="2000" b="1" dirty="0" err="1" smtClean="0">
                <a:latin typeface="Calibri" pitchFamily="34" charset="0"/>
              </a:rPr>
              <a:t>Halotronový</a:t>
            </a:r>
            <a:r>
              <a:rPr lang="cs-CZ" sz="2000" b="1" dirty="0" smtClean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</a:rPr>
              <a:t>- hasivem jsou </a:t>
            </a:r>
            <a:r>
              <a:rPr lang="cs-CZ" sz="2000" dirty="0" err="1" smtClean="0">
                <a:latin typeface="Calibri" pitchFamily="34" charset="0"/>
              </a:rPr>
              <a:t>halonové</a:t>
            </a:r>
            <a:r>
              <a:rPr lang="cs-CZ" sz="2000" dirty="0" smtClean="0">
                <a:latin typeface="Calibri" pitchFamily="34" charset="0"/>
              </a:rPr>
              <a:t> plyny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      - jedná se o nejúčinnější hasební látku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      - lze s ním hasit el. zařízení pod proudem, automobily jemné </a:t>
            </a:r>
          </a:p>
          <a:p>
            <a:pPr marL="457200" indent="-457200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                               mechaniky PC. Nelze hasit v prostorách bez možnosti větrání.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569325" cy="8636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Hašení plamene (</a:t>
            </a: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hasící přístroje)</a:t>
            </a:r>
            <a:endParaRPr lang="cs-CZ" sz="38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64514" name="Picture 2" descr="bezpečnost zaměstnanců,bezpečnostní předpisy,dýchací přístroje,dýchací přístroje SCBA,hasicí přístroje,hořlavé materiály,lidé,lidé při práci,nebezpečná situace,nebezpečné materiály,ochrana před požáry,ochranné pomůcky,ohně,osoba,osobní ochranné pomůcky,plameny,požární prevence,průmysl,průmyslová odvětví,zabezpeče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149080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800" b="1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Hasiči 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4067175" y="1844675"/>
            <a:ext cx="4321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Tel. číslo -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150</a:t>
            </a:r>
            <a:r>
              <a:rPr lang="cs-CZ" sz="2800" b="1">
                <a:latin typeface="Calibri" pitchFamily="34" charset="0"/>
              </a:rPr>
              <a:t> a nebo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112</a:t>
            </a:r>
          </a:p>
        </p:txBody>
      </p:sp>
      <p:pic>
        <p:nvPicPr>
          <p:cNvPr id="15368" name="Picture 8" descr="hašení,hasiči,karikatury,psi,psovití,zvíř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36912"/>
            <a:ext cx="3095625" cy="3095625"/>
          </a:xfrm>
          <a:prstGeom prst="rect">
            <a:avLst/>
          </a:prstGeom>
          <a:noFill/>
        </p:spPr>
      </p:pic>
      <p:pic>
        <p:nvPicPr>
          <p:cNvPr id="15370" name="Picture 10" descr="domácí zvířata,hasiči,muži,osoby,povolání,požárníci,příroda,psi,vláda,záchranáři,záchrany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708920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r>
              <a:rPr lang="cs-CZ" sz="2800" b="1" dirty="0" smtClean="0">
                <a:latin typeface="Calibri" pitchFamily="34" charset="0"/>
              </a:rPr>
              <a:t>hoření </a:t>
            </a:r>
            <a:r>
              <a:rPr lang="cs-CZ" sz="2800" dirty="0" smtClean="0">
                <a:latin typeface="Calibri" pitchFamily="34" charset="0"/>
              </a:rPr>
              <a:t>je redoxní, exotermická chemická reakce, při které vzniká světlo, teplo, kouř a řada </a:t>
            </a:r>
            <a:r>
              <a:rPr lang="cs-CZ" sz="2800" smtClean="0">
                <a:latin typeface="Calibri" pitchFamily="34" charset="0"/>
              </a:rPr>
              <a:t>toxických zplodin</a:t>
            </a:r>
            <a:endParaRPr lang="cs-CZ" sz="2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</a:rPr>
              <a:t>účastní se ho </a:t>
            </a:r>
            <a:r>
              <a:rPr lang="cs-CZ" sz="2800" b="1" dirty="0" smtClean="0">
                <a:latin typeface="Calibri" pitchFamily="34" charset="0"/>
              </a:rPr>
              <a:t>hořlavé látky </a:t>
            </a:r>
            <a:r>
              <a:rPr lang="cs-CZ" sz="2800" dirty="0" smtClean="0">
                <a:latin typeface="Calibri" pitchFamily="34" charset="0"/>
              </a:rPr>
              <a:t>a </a:t>
            </a:r>
            <a:r>
              <a:rPr lang="cs-CZ" sz="2800" b="1" dirty="0" smtClean="0">
                <a:latin typeface="Calibri" pitchFamily="34" charset="0"/>
              </a:rPr>
              <a:t>oxidační činidla, </a:t>
            </a:r>
            <a:r>
              <a:rPr lang="cs-CZ" sz="2800" dirty="0" smtClean="0">
                <a:latin typeface="Calibri" pitchFamily="34" charset="0"/>
              </a:rPr>
              <a:t>je zapotřebí dosáhnout</a:t>
            </a:r>
            <a:r>
              <a:rPr lang="cs-CZ" sz="2800" b="1" dirty="0" smtClean="0">
                <a:latin typeface="Calibri" pitchFamily="34" charset="0"/>
              </a:rPr>
              <a:t> teploty hoření</a:t>
            </a:r>
          </a:p>
          <a:p>
            <a:pPr>
              <a:buFontTx/>
              <a:buChar char="-"/>
            </a:pPr>
            <a:endParaRPr lang="cs-CZ" sz="2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</a:rPr>
              <a:t>k hašení požárů se používají </a:t>
            </a:r>
            <a:r>
              <a:rPr lang="cs-CZ" sz="2800" b="1" dirty="0" smtClean="0">
                <a:latin typeface="Calibri" pitchFamily="34" charset="0"/>
              </a:rPr>
              <a:t>hasící látky </a:t>
            </a:r>
            <a:r>
              <a:rPr lang="cs-CZ" sz="2800" dirty="0" smtClean="0">
                <a:latin typeface="Calibri" pitchFamily="34" charset="0"/>
              </a:rPr>
              <a:t>a </a:t>
            </a:r>
            <a:r>
              <a:rPr lang="cs-CZ" sz="2800" b="1" dirty="0" smtClean="0">
                <a:latin typeface="Calibri" pitchFamily="34" charset="0"/>
              </a:rPr>
              <a:t>hasící přístroje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Souhrn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2011-09-10] </a:t>
            </a:r>
            <a:r>
              <a:rPr lang="cs-CZ" sz="2400" i="1" dirty="0" smtClean="0"/>
              <a:t>www.office.</a:t>
            </a:r>
            <a:r>
              <a:rPr lang="cs-CZ" sz="2400" i="1" dirty="0" err="1" smtClean="0"/>
              <a:t>microsoft.com</a:t>
            </a:r>
            <a:endParaRPr lang="cs-CZ" sz="2400" i="1" smtClean="0"/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578</Words>
  <Application>Microsoft Office PowerPoint</Application>
  <PresentationFormat>Předvádění na obrazovce (4:3)</PresentationFormat>
  <Paragraphs>132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Snímek 1</vt:lpstr>
      <vt:lpstr>Anotace</vt:lpstr>
      <vt:lpstr>Snímek 3</vt:lpstr>
      <vt:lpstr>Snímek 4</vt:lpstr>
      <vt:lpstr>Hoření</vt:lpstr>
      <vt:lpstr>Hoření</vt:lpstr>
      <vt:lpstr>Teplota hoření, vzplanutí</vt:lpstr>
      <vt:lpstr>Teplota hoření, vzplanutí</vt:lpstr>
      <vt:lpstr>Hořlavé látky</vt:lpstr>
      <vt:lpstr>Oxidační činidlo</vt:lpstr>
      <vt:lpstr>Experiment hasicí přístroj</vt:lpstr>
      <vt:lpstr>Hašení plamene (hasící přístroje)</vt:lpstr>
      <vt:lpstr>Hašení plamene (hasící přístroje)</vt:lpstr>
      <vt:lpstr>Hasiči 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129</cp:revision>
  <dcterms:created xsi:type="dcterms:W3CDTF">2010-08-25T07:10:17Z</dcterms:created>
  <dcterms:modified xsi:type="dcterms:W3CDTF">2012-01-21T11:38:24Z</dcterms:modified>
</cp:coreProperties>
</file>