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2" r:id="rId1"/>
  </p:sldMasterIdLst>
  <p:sldIdLst>
    <p:sldId id="298" r:id="rId2"/>
    <p:sldId id="256" r:id="rId3"/>
    <p:sldId id="269" r:id="rId4"/>
    <p:sldId id="270" r:id="rId5"/>
    <p:sldId id="271" r:id="rId6"/>
    <p:sldId id="272" r:id="rId7"/>
    <p:sldId id="295" r:id="rId8"/>
    <p:sldId id="296" r:id="rId9"/>
    <p:sldId id="29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BD846-8D92-409F-B3C2-7957101B2362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1EF18F-0CC2-4141-B0F4-5D0527488D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BD846-8D92-409F-B3C2-7957101B2362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1EF18F-0CC2-4141-B0F4-5D0527488D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BD846-8D92-409F-B3C2-7957101B2362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1EF18F-0CC2-4141-B0F4-5D0527488D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BD846-8D92-409F-B3C2-7957101B2362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1EF18F-0CC2-4141-B0F4-5D0527488D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BD846-8D92-409F-B3C2-7957101B2362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1EF18F-0CC2-4141-B0F4-5D0527488D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BD846-8D92-409F-B3C2-7957101B2362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1EF18F-0CC2-4141-B0F4-5D0527488D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BD846-8D92-409F-B3C2-7957101B2362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1EF18F-0CC2-4141-B0F4-5D0527488D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BD846-8D92-409F-B3C2-7957101B2362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1EF18F-0CC2-4141-B0F4-5D0527488D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451BD846-8D92-409F-B3C2-7957101B2362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2E1EF18F-0CC2-4141-B0F4-5D0527488D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BD846-8D92-409F-B3C2-7957101B2362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1EF18F-0CC2-4141-B0F4-5D0527488D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BD846-8D92-409F-B3C2-7957101B2362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1EF18F-0CC2-4141-B0F4-5D0527488D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51BD846-8D92-409F-B3C2-7957101B2362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2E1EF18F-0CC2-4141-B0F4-5D0527488D3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37171156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Český jazyk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pro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6.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VY_32_INOVACE_08_Zvuková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stránka jazyka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Fulínová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Šárka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43642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ZVUKOVÁ  STRÁNKA   </a:t>
            </a:r>
            <a:r>
              <a:rPr lang="cs-CZ" dirty="0" smtClean="0"/>
              <a:t>SLOVA</a:t>
            </a:r>
            <a:br>
              <a:rPr lang="cs-CZ" dirty="0" smtClean="0"/>
            </a:br>
            <a:r>
              <a:rPr lang="cs-CZ" dirty="0" smtClean="0"/>
              <a:t>(šestý ročník)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452320" y="6021288"/>
            <a:ext cx="1365920" cy="619496"/>
          </a:xfrm>
        </p:spPr>
        <p:txBody>
          <a:bodyPr>
            <a:normAutofit/>
          </a:bodyPr>
          <a:lstStyle/>
          <a:p>
            <a:r>
              <a:rPr lang="cs-CZ" sz="1200" b="1" u="sng" dirty="0" smtClean="0"/>
              <a:t>Šárka FULÍNOVÁ</a:t>
            </a:r>
          </a:p>
          <a:p>
            <a:r>
              <a:rPr lang="cs-CZ" sz="1200" b="1" u="sng" dirty="0" smtClean="0">
                <a:latin typeface="Arial" pitchFamily="34" charset="0"/>
                <a:cs typeface="Arial" pitchFamily="34" charset="0"/>
              </a:rPr>
              <a:t>2.ZŠ DOBŘÍŠ</a:t>
            </a:r>
          </a:p>
          <a:p>
            <a:endParaRPr lang="cs-CZ" b="1" i="1" u="sng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764704"/>
            <a:ext cx="7992894" cy="69865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u="sng" dirty="0" smtClean="0">
                <a:solidFill>
                  <a:srgbClr val="FF0000"/>
                </a:solidFill>
              </a:rPr>
              <a:t>ZVUKOVÁ  STRÁNKA  SLOVA</a:t>
            </a:r>
          </a:p>
          <a:p>
            <a:endParaRPr lang="cs-CZ" sz="3200" b="1" dirty="0" smtClean="0"/>
          </a:p>
          <a:p>
            <a:r>
              <a:rPr lang="cs-CZ" sz="3200" b="1" dirty="0" smtClean="0"/>
              <a:t>Slova dělíme na </a:t>
            </a:r>
            <a:r>
              <a:rPr lang="cs-CZ" sz="3200" b="1" u="sng" dirty="0" smtClean="0">
                <a:solidFill>
                  <a:srgbClr val="0070C0"/>
                </a:solidFill>
              </a:rPr>
              <a:t>slabiky.</a:t>
            </a:r>
          </a:p>
          <a:p>
            <a:endParaRPr lang="cs-CZ" sz="3200" b="1" u="sng" dirty="0" smtClean="0">
              <a:solidFill>
                <a:srgbClr val="0070C0"/>
              </a:solidFill>
            </a:endParaRPr>
          </a:p>
          <a:p>
            <a:r>
              <a:rPr lang="cs-CZ" sz="3200" b="1" dirty="0" smtClean="0"/>
              <a:t>Základem slabik je </a:t>
            </a:r>
            <a:r>
              <a:rPr lang="cs-CZ" sz="3200" b="1" u="sng" dirty="0" smtClean="0">
                <a:solidFill>
                  <a:srgbClr val="0070C0"/>
                </a:solidFill>
              </a:rPr>
              <a:t>samohláska </a:t>
            </a:r>
            <a:r>
              <a:rPr lang="cs-CZ" sz="3200" b="1" u="sng" dirty="0" smtClean="0"/>
              <a:t>(dvojhláska) </a:t>
            </a:r>
          </a:p>
          <a:p>
            <a:r>
              <a:rPr lang="cs-CZ" sz="3200" b="1" dirty="0" smtClean="0"/>
              <a:t>nebo </a:t>
            </a:r>
            <a:r>
              <a:rPr lang="cs-CZ" sz="3200" b="1" u="sng" dirty="0" smtClean="0">
                <a:solidFill>
                  <a:srgbClr val="0070C0"/>
                </a:solidFill>
              </a:rPr>
              <a:t>slabikotvorná souhláska </a:t>
            </a:r>
            <a:r>
              <a:rPr lang="cs-CZ" sz="3200" b="1" u="sng" dirty="0" err="1" smtClean="0">
                <a:solidFill>
                  <a:srgbClr val="0070C0"/>
                </a:solidFill>
              </a:rPr>
              <a:t>r,l</a:t>
            </a:r>
            <a:r>
              <a:rPr lang="cs-CZ" sz="3200" b="1" u="sng" dirty="0" smtClean="0">
                <a:solidFill>
                  <a:srgbClr val="0070C0"/>
                </a:solidFill>
              </a:rPr>
              <a:t>.</a:t>
            </a:r>
          </a:p>
          <a:p>
            <a:r>
              <a:rPr lang="cs-CZ" sz="3200" b="1" dirty="0" smtClean="0">
                <a:solidFill>
                  <a:srgbClr val="0070C0"/>
                </a:solidFill>
              </a:rPr>
              <a:t>                               </a:t>
            </a:r>
          </a:p>
          <a:p>
            <a:r>
              <a:rPr lang="cs-CZ" sz="3200" b="1" dirty="0" smtClean="0">
                <a:solidFill>
                  <a:srgbClr val="0070C0"/>
                </a:solidFill>
              </a:rPr>
              <a:t>                                     </a:t>
            </a:r>
            <a:r>
              <a:rPr lang="cs-CZ" sz="3200" b="1" dirty="0" smtClean="0"/>
              <a:t>SLOVNÍ PŘÍZVUK</a:t>
            </a:r>
          </a:p>
          <a:p>
            <a:r>
              <a:rPr lang="cs-CZ" sz="3200" b="1" dirty="0" smtClean="0"/>
              <a:t>                                       - zesílení hlasu</a:t>
            </a:r>
          </a:p>
          <a:p>
            <a:endParaRPr lang="cs-CZ" sz="3200" b="1" dirty="0" smtClean="0">
              <a:solidFill>
                <a:srgbClr val="0070C0"/>
              </a:solidFill>
            </a:endParaRPr>
          </a:p>
          <a:p>
            <a:endParaRPr lang="cs-CZ" sz="3200" b="1" dirty="0" smtClean="0"/>
          </a:p>
          <a:p>
            <a:endParaRPr lang="cs-CZ" sz="3200" b="1" dirty="0" smtClean="0">
              <a:solidFill>
                <a:srgbClr val="0070C0"/>
              </a:solidFill>
            </a:endParaRPr>
          </a:p>
          <a:p>
            <a:endParaRPr lang="cs-CZ" sz="3200" b="1" dirty="0" smtClean="0">
              <a:solidFill>
                <a:srgbClr val="0070C0"/>
              </a:solidFill>
            </a:endParaRPr>
          </a:p>
          <a:p>
            <a:r>
              <a:rPr lang="cs-CZ" sz="3200" b="1" dirty="0" smtClean="0">
                <a:solidFill>
                  <a:srgbClr val="0070C0"/>
                </a:solidFill>
              </a:rPr>
              <a:t>  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5" name="Veselý obličej 4"/>
          <p:cNvSpPr/>
          <p:nvPr/>
        </p:nvSpPr>
        <p:spPr>
          <a:xfrm>
            <a:off x="1187624" y="4437112"/>
            <a:ext cx="1512168" cy="144016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olný tvar 8"/>
          <p:cNvSpPr/>
          <p:nvPr/>
        </p:nvSpPr>
        <p:spPr>
          <a:xfrm>
            <a:off x="2360161" y="3962400"/>
            <a:ext cx="4877149" cy="2198914"/>
          </a:xfrm>
          <a:custGeom>
            <a:avLst/>
            <a:gdLst>
              <a:gd name="connsiteX0" fmla="*/ 2039 w 4877149"/>
              <a:gd name="connsiteY0" fmla="*/ 1469571 h 2198914"/>
              <a:gd name="connsiteX1" fmla="*/ 67353 w 4877149"/>
              <a:gd name="connsiteY1" fmla="*/ 1382486 h 2198914"/>
              <a:gd name="connsiteX2" fmla="*/ 110896 w 4877149"/>
              <a:gd name="connsiteY2" fmla="*/ 1328057 h 2198914"/>
              <a:gd name="connsiteX3" fmla="*/ 154439 w 4877149"/>
              <a:gd name="connsiteY3" fmla="*/ 1262743 h 2198914"/>
              <a:gd name="connsiteX4" fmla="*/ 187096 w 4877149"/>
              <a:gd name="connsiteY4" fmla="*/ 1197429 h 2198914"/>
              <a:gd name="connsiteX5" fmla="*/ 208868 w 4877149"/>
              <a:gd name="connsiteY5" fmla="*/ 1175657 h 2198914"/>
              <a:gd name="connsiteX6" fmla="*/ 230639 w 4877149"/>
              <a:gd name="connsiteY6" fmla="*/ 1132114 h 2198914"/>
              <a:gd name="connsiteX7" fmla="*/ 263296 w 4877149"/>
              <a:gd name="connsiteY7" fmla="*/ 1099457 h 2198914"/>
              <a:gd name="connsiteX8" fmla="*/ 274182 w 4877149"/>
              <a:gd name="connsiteY8" fmla="*/ 1066800 h 2198914"/>
              <a:gd name="connsiteX9" fmla="*/ 295953 w 4877149"/>
              <a:gd name="connsiteY9" fmla="*/ 1023257 h 2198914"/>
              <a:gd name="connsiteX10" fmla="*/ 339496 w 4877149"/>
              <a:gd name="connsiteY10" fmla="*/ 979714 h 2198914"/>
              <a:gd name="connsiteX11" fmla="*/ 383039 w 4877149"/>
              <a:gd name="connsiteY11" fmla="*/ 892629 h 2198914"/>
              <a:gd name="connsiteX12" fmla="*/ 415696 w 4877149"/>
              <a:gd name="connsiteY12" fmla="*/ 859971 h 2198914"/>
              <a:gd name="connsiteX13" fmla="*/ 470125 w 4877149"/>
              <a:gd name="connsiteY13" fmla="*/ 772886 h 2198914"/>
              <a:gd name="connsiteX14" fmla="*/ 513668 w 4877149"/>
              <a:gd name="connsiteY14" fmla="*/ 729343 h 2198914"/>
              <a:gd name="connsiteX15" fmla="*/ 546325 w 4877149"/>
              <a:gd name="connsiteY15" fmla="*/ 696686 h 2198914"/>
              <a:gd name="connsiteX16" fmla="*/ 578982 w 4877149"/>
              <a:gd name="connsiteY16" fmla="*/ 653143 h 2198914"/>
              <a:gd name="connsiteX17" fmla="*/ 611639 w 4877149"/>
              <a:gd name="connsiteY17" fmla="*/ 631371 h 2198914"/>
              <a:gd name="connsiteX18" fmla="*/ 644296 w 4877149"/>
              <a:gd name="connsiteY18" fmla="*/ 587829 h 2198914"/>
              <a:gd name="connsiteX19" fmla="*/ 753153 w 4877149"/>
              <a:gd name="connsiteY19" fmla="*/ 511629 h 2198914"/>
              <a:gd name="connsiteX20" fmla="*/ 785810 w 4877149"/>
              <a:gd name="connsiteY20" fmla="*/ 478971 h 2198914"/>
              <a:gd name="connsiteX21" fmla="*/ 851125 w 4877149"/>
              <a:gd name="connsiteY21" fmla="*/ 446314 h 2198914"/>
              <a:gd name="connsiteX22" fmla="*/ 883782 w 4877149"/>
              <a:gd name="connsiteY22" fmla="*/ 424543 h 2198914"/>
              <a:gd name="connsiteX23" fmla="*/ 927325 w 4877149"/>
              <a:gd name="connsiteY23" fmla="*/ 402771 h 2198914"/>
              <a:gd name="connsiteX24" fmla="*/ 959982 w 4877149"/>
              <a:gd name="connsiteY24" fmla="*/ 370114 h 2198914"/>
              <a:gd name="connsiteX25" fmla="*/ 1025296 w 4877149"/>
              <a:gd name="connsiteY25" fmla="*/ 326571 h 2198914"/>
              <a:gd name="connsiteX26" fmla="*/ 1090610 w 4877149"/>
              <a:gd name="connsiteY26" fmla="*/ 283029 h 2198914"/>
              <a:gd name="connsiteX27" fmla="*/ 1123268 w 4877149"/>
              <a:gd name="connsiteY27" fmla="*/ 261257 h 2198914"/>
              <a:gd name="connsiteX28" fmla="*/ 1155925 w 4877149"/>
              <a:gd name="connsiteY28" fmla="*/ 228600 h 2198914"/>
              <a:gd name="connsiteX29" fmla="*/ 1188582 w 4877149"/>
              <a:gd name="connsiteY29" fmla="*/ 217714 h 2198914"/>
              <a:gd name="connsiteX30" fmla="*/ 1286553 w 4877149"/>
              <a:gd name="connsiteY30" fmla="*/ 185057 h 2198914"/>
              <a:gd name="connsiteX31" fmla="*/ 1319210 w 4877149"/>
              <a:gd name="connsiteY31" fmla="*/ 163286 h 2198914"/>
              <a:gd name="connsiteX32" fmla="*/ 1406296 w 4877149"/>
              <a:gd name="connsiteY32" fmla="*/ 141514 h 2198914"/>
              <a:gd name="connsiteX33" fmla="*/ 1438953 w 4877149"/>
              <a:gd name="connsiteY33" fmla="*/ 130629 h 2198914"/>
              <a:gd name="connsiteX34" fmla="*/ 1885268 w 4877149"/>
              <a:gd name="connsiteY34" fmla="*/ 97971 h 2198914"/>
              <a:gd name="connsiteX35" fmla="*/ 1972353 w 4877149"/>
              <a:gd name="connsiteY35" fmla="*/ 87086 h 2198914"/>
              <a:gd name="connsiteX36" fmla="*/ 2015896 w 4877149"/>
              <a:gd name="connsiteY36" fmla="*/ 65314 h 2198914"/>
              <a:gd name="connsiteX37" fmla="*/ 2102982 w 4877149"/>
              <a:gd name="connsiteY37" fmla="*/ 54429 h 2198914"/>
              <a:gd name="connsiteX38" fmla="*/ 2288039 w 4877149"/>
              <a:gd name="connsiteY38" fmla="*/ 21771 h 2198914"/>
              <a:gd name="connsiteX39" fmla="*/ 2386010 w 4877149"/>
              <a:gd name="connsiteY39" fmla="*/ 0 h 2198914"/>
              <a:gd name="connsiteX40" fmla="*/ 3648753 w 4877149"/>
              <a:gd name="connsiteY40" fmla="*/ 10886 h 2198914"/>
              <a:gd name="connsiteX41" fmla="*/ 3931782 w 4877149"/>
              <a:gd name="connsiteY41" fmla="*/ 32657 h 2198914"/>
              <a:gd name="connsiteX42" fmla="*/ 3986210 w 4877149"/>
              <a:gd name="connsiteY42" fmla="*/ 43543 h 2198914"/>
              <a:gd name="connsiteX43" fmla="*/ 4138610 w 4877149"/>
              <a:gd name="connsiteY43" fmla="*/ 65314 h 2198914"/>
              <a:gd name="connsiteX44" fmla="*/ 4182153 w 4877149"/>
              <a:gd name="connsiteY44" fmla="*/ 87086 h 2198914"/>
              <a:gd name="connsiteX45" fmla="*/ 4225696 w 4877149"/>
              <a:gd name="connsiteY45" fmla="*/ 97971 h 2198914"/>
              <a:gd name="connsiteX46" fmla="*/ 4378096 w 4877149"/>
              <a:gd name="connsiteY46" fmla="*/ 152400 h 2198914"/>
              <a:gd name="connsiteX47" fmla="*/ 4443410 w 4877149"/>
              <a:gd name="connsiteY47" fmla="*/ 185057 h 2198914"/>
              <a:gd name="connsiteX48" fmla="*/ 4508725 w 4877149"/>
              <a:gd name="connsiteY48" fmla="*/ 239486 h 2198914"/>
              <a:gd name="connsiteX49" fmla="*/ 4606696 w 4877149"/>
              <a:gd name="connsiteY49" fmla="*/ 304800 h 2198914"/>
              <a:gd name="connsiteX50" fmla="*/ 4650239 w 4877149"/>
              <a:gd name="connsiteY50" fmla="*/ 337457 h 2198914"/>
              <a:gd name="connsiteX51" fmla="*/ 4704668 w 4877149"/>
              <a:gd name="connsiteY51" fmla="*/ 391886 h 2198914"/>
              <a:gd name="connsiteX52" fmla="*/ 4769982 w 4877149"/>
              <a:gd name="connsiteY52" fmla="*/ 446314 h 2198914"/>
              <a:gd name="connsiteX53" fmla="*/ 4791753 w 4877149"/>
              <a:gd name="connsiteY53" fmla="*/ 489857 h 2198914"/>
              <a:gd name="connsiteX54" fmla="*/ 4835296 w 4877149"/>
              <a:gd name="connsiteY54" fmla="*/ 576943 h 2198914"/>
              <a:gd name="connsiteX55" fmla="*/ 4857068 w 4877149"/>
              <a:gd name="connsiteY55" fmla="*/ 664029 h 2198914"/>
              <a:gd name="connsiteX56" fmla="*/ 4857068 w 4877149"/>
              <a:gd name="connsiteY56" fmla="*/ 1045029 h 2198914"/>
              <a:gd name="connsiteX57" fmla="*/ 4835296 w 4877149"/>
              <a:gd name="connsiteY57" fmla="*/ 1110343 h 2198914"/>
              <a:gd name="connsiteX58" fmla="*/ 4824410 w 4877149"/>
              <a:gd name="connsiteY58" fmla="*/ 1175657 h 2198914"/>
              <a:gd name="connsiteX59" fmla="*/ 4791753 w 4877149"/>
              <a:gd name="connsiteY59" fmla="*/ 1230086 h 2198914"/>
              <a:gd name="connsiteX60" fmla="*/ 4726439 w 4877149"/>
              <a:gd name="connsiteY60" fmla="*/ 1349829 h 2198914"/>
              <a:gd name="connsiteX61" fmla="*/ 4704668 w 4877149"/>
              <a:gd name="connsiteY61" fmla="*/ 1393371 h 2198914"/>
              <a:gd name="connsiteX62" fmla="*/ 4672010 w 4877149"/>
              <a:gd name="connsiteY62" fmla="*/ 1426029 h 2198914"/>
              <a:gd name="connsiteX63" fmla="*/ 4617582 w 4877149"/>
              <a:gd name="connsiteY63" fmla="*/ 1524000 h 2198914"/>
              <a:gd name="connsiteX64" fmla="*/ 4595810 w 4877149"/>
              <a:gd name="connsiteY64" fmla="*/ 1545771 h 2198914"/>
              <a:gd name="connsiteX65" fmla="*/ 4465182 w 4877149"/>
              <a:gd name="connsiteY65" fmla="*/ 1719943 h 2198914"/>
              <a:gd name="connsiteX66" fmla="*/ 4388982 w 4877149"/>
              <a:gd name="connsiteY66" fmla="*/ 1796143 h 2198914"/>
              <a:gd name="connsiteX67" fmla="*/ 4312782 w 4877149"/>
              <a:gd name="connsiteY67" fmla="*/ 1872343 h 2198914"/>
              <a:gd name="connsiteX68" fmla="*/ 4247468 w 4877149"/>
              <a:gd name="connsiteY68" fmla="*/ 1905000 h 2198914"/>
              <a:gd name="connsiteX69" fmla="*/ 4203925 w 4877149"/>
              <a:gd name="connsiteY69" fmla="*/ 1937657 h 2198914"/>
              <a:gd name="connsiteX70" fmla="*/ 4095068 w 4877149"/>
              <a:gd name="connsiteY70" fmla="*/ 1970314 h 2198914"/>
              <a:gd name="connsiteX71" fmla="*/ 3953553 w 4877149"/>
              <a:gd name="connsiteY71" fmla="*/ 2024743 h 2198914"/>
              <a:gd name="connsiteX72" fmla="*/ 3812039 w 4877149"/>
              <a:gd name="connsiteY72" fmla="*/ 2057400 h 2198914"/>
              <a:gd name="connsiteX73" fmla="*/ 3703182 w 4877149"/>
              <a:gd name="connsiteY73" fmla="*/ 2068286 h 2198914"/>
              <a:gd name="connsiteX74" fmla="*/ 3659639 w 4877149"/>
              <a:gd name="connsiteY74" fmla="*/ 2079171 h 2198914"/>
              <a:gd name="connsiteX75" fmla="*/ 3485468 w 4877149"/>
              <a:gd name="connsiteY75" fmla="*/ 2100943 h 2198914"/>
              <a:gd name="connsiteX76" fmla="*/ 3300410 w 4877149"/>
              <a:gd name="connsiteY76" fmla="*/ 2144486 h 2198914"/>
              <a:gd name="connsiteX77" fmla="*/ 3006496 w 4877149"/>
              <a:gd name="connsiteY77" fmla="*/ 2166257 h 2198914"/>
              <a:gd name="connsiteX78" fmla="*/ 2886753 w 4877149"/>
              <a:gd name="connsiteY78" fmla="*/ 2177143 h 2198914"/>
              <a:gd name="connsiteX79" fmla="*/ 2527525 w 4877149"/>
              <a:gd name="connsiteY79" fmla="*/ 2198914 h 2198914"/>
              <a:gd name="connsiteX80" fmla="*/ 1689325 w 4877149"/>
              <a:gd name="connsiteY80" fmla="*/ 2177143 h 2198914"/>
              <a:gd name="connsiteX81" fmla="*/ 1613125 w 4877149"/>
              <a:gd name="connsiteY81" fmla="*/ 2144486 h 2198914"/>
              <a:gd name="connsiteX82" fmla="*/ 1558696 w 4877149"/>
              <a:gd name="connsiteY82" fmla="*/ 2133600 h 2198914"/>
              <a:gd name="connsiteX83" fmla="*/ 1406296 w 4877149"/>
              <a:gd name="connsiteY83" fmla="*/ 2090057 h 2198914"/>
              <a:gd name="connsiteX84" fmla="*/ 1330096 w 4877149"/>
              <a:gd name="connsiteY84" fmla="*/ 2057400 h 2198914"/>
              <a:gd name="connsiteX85" fmla="*/ 1243010 w 4877149"/>
              <a:gd name="connsiteY85" fmla="*/ 2013857 h 2198914"/>
              <a:gd name="connsiteX86" fmla="*/ 1177696 w 4877149"/>
              <a:gd name="connsiteY86" fmla="*/ 1992086 h 2198914"/>
              <a:gd name="connsiteX87" fmla="*/ 1112382 w 4877149"/>
              <a:gd name="connsiteY87" fmla="*/ 1948543 h 2198914"/>
              <a:gd name="connsiteX88" fmla="*/ 981753 w 4877149"/>
              <a:gd name="connsiteY88" fmla="*/ 1883229 h 2198914"/>
              <a:gd name="connsiteX89" fmla="*/ 894668 w 4877149"/>
              <a:gd name="connsiteY89" fmla="*/ 1839686 h 2198914"/>
              <a:gd name="connsiteX90" fmla="*/ 851125 w 4877149"/>
              <a:gd name="connsiteY90" fmla="*/ 1817914 h 2198914"/>
              <a:gd name="connsiteX91" fmla="*/ 818468 w 4877149"/>
              <a:gd name="connsiteY91" fmla="*/ 1796143 h 2198914"/>
              <a:gd name="connsiteX92" fmla="*/ 764039 w 4877149"/>
              <a:gd name="connsiteY92" fmla="*/ 1774371 h 2198914"/>
              <a:gd name="connsiteX93" fmla="*/ 720496 w 4877149"/>
              <a:gd name="connsiteY93" fmla="*/ 1752600 h 2198914"/>
              <a:gd name="connsiteX94" fmla="*/ 666068 w 4877149"/>
              <a:gd name="connsiteY94" fmla="*/ 1741714 h 2198914"/>
              <a:gd name="connsiteX95" fmla="*/ 589868 w 4877149"/>
              <a:gd name="connsiteY95" fmla="*/ 1698171 h 2198914"/>
              <a:gd name="connsiteX96" fmla="*/ 524553 w 4877149"/>
              <a:gd name="connsiteY96" fmla="*/ 1654629 h 2198914"/>
              <a:gd name="connsiteX97" fmla="*/ 404810 w 4877149"/>
              <a:gd name="connsiteY97" fmla="*/ 1589314 h 2198914"/>
              <a:gd name="connsiteX98" fmla="*/ 350382 w 4877149"/>
              <a:gd name="connsiteY98" fmla="*/ 1567543 h 2198914"/>
              <a:gd name="connsiteX99" fmla="*/ 295953 w 4877149"/>
              <a:gd name="connsiteY99" fmla="*/ 1534886 h 2198914"/>
              <a:gd name="connsiteX100" fmla="*/ 252410 w 4877149"/>
              <a:gd name="connsiteY100" fmla="*/ 1513114 h 2198914"/>
              <a:gd name="connsiteX101" fmla="*/ 197982 w 4877149"/>
              <a:gd name="connsiteY101" fmla="*/ 1480457 h 2198914"/>
              <a:gd name="connsiteX102" fmla="*/ 154439 w 4877149"/>
              <a:gd name="connsiteY102" fmla="*/ 1447800 h 2198914"/>
              <a:gd name="connsiteX103" fmla="*/ 121782 w 4877149"/>
              <a:gd name="connsiteY103" fmla="*/ 1436914 h 2198914"/>
              <a:gd name="connsiteX104" fmla="*/ 100010 w 4877149"/>
              <a:gd name="connsiteY104" fmla="*/ 1415143 h 2198914"/>
              <a:gd name="connsiteX105" fmla="*/ 56468 w 4877149"/>
              <a:gd name="connsiteY105" fmla="*/ 1382486 h 21989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</a:cxnLst>
            <a:rect l="l" t="t" r="r" b="b"/>
            <a:pathLst>
              <a:path w="4877149" h="2198914">
                <a:moveTo>
                  <a:pt x="2039" y="1469571"/>
                </a:moveTo>
                <a:cubicBezTo>
                  <a:pt x="23190" y="1406119"/>
                  <a:pt x="0" y="1459460"/>
                  <a:pt x="67353" y="1382486"/>
                </a:cubicBezTo>
                <a:cubicBezTo>
                  <a:pt x="163500" y="1272604"/>
                  <a:pt x="25995" y="1412962"/>
                  <a:pt x="110896" y="1328057"/>
                </a:cubicBezTo>
                <a:cubicBezTo>
                  <a:pt x="130027" y="1270665"/>
                  <a:pt x="109138" y="1317105"/>
                  <a:pt x="154439" y="1262743"/>
                </a:cubicBezTo>
                <a:cubicBezTo>
                  <a:pt x="213427" y="1191957"/>
                  <a:pt x="145013" y="1267565"/>
                  <a:pt x="187096" y="1197429"/>
                </a:cubicBezTo>
                <a:cubicBezTo>
                  <a:pt x="192377" y="1188628"/>
                  <a:pt x="201611" y="1182914"/>
                  <a:pt x="208868" y="1175657"/>
                </a:cubicBezTo>
                <a:cubicBezTo>
                  <a:pt x="216125" y="1161143"/>
                  <a:pt x="221207" y="1145319"/>
                  <a:pt x="230639" y="1132114"/>
                </a:cubicBezTo>
                <a:cubicBezTo>
                  <a:pt x="239587" y="1119587"/>
                  <a:pt x="254757" y="1112266"/>
                  <a:pt x="263296" y="1099457"/>
                </a:cubicBezTo>
                <a:cubicBezTo>
                  <a:pt x="269661" y="1089910"/>
                  <a:pt x="269662" y="1077347"/>
                  <a:pt x="274182" y="1066800"/>
                </a:cubicBezTo>
                <a:cubicBezTo>
                  <a:pt x="280574" y="1051885"/>
                  <a:pt x="286217" y="1036239"/>
                  <a:pt x="295953" y="1023257"/>
                </a:cubicBezTo>
                <a:cubicBezTo>
                  <a:pt x="308269" y="1006836"/>
                  <a:pt x="339496" y="979714"/>
                  <a:pt x="339496" y="979714"/>
                </a:cubicBezTo>
                <a:cubicBezTo>
                  <a:pt x="352890" y="939532"/>
                  <a:pt x="352190" y="933761"/>
                  <a:pt x="383039" y="892629"/>
                </a:cubicBezTo>
                <a:cubicBezTo>
                  <a:pt x="392276" y="880313"/>
                  <a:pt x="405840" y="871798"/>
                  <a:pt x="415696" y="859971"/>
                </a:cubicBezTo>
                <a:cubicBezTo>
                  <a:pt x="440190" y="830578"/>
                  <a:pt x="445314" y="804785"/>
                  <a:pt x="470125" y="772886"/>
                </a:cubicBezTo>
                <a:cubicBezTo>
                  <a:pt x="482727" y="756683"/>
                  <a:pt x="499154" y="743857"/>
                  <a:pt x="513668" y="729343"/>
                </a:cubicBezTo>
                <a:cubicBezTo>
                  <a:pt x="524554" y="718457"/>
                  <a:pt x="537088" y="709002"/>
                  <a:pt x="546325" y="696686"/>
                </a:cubicBezTo>
                <a:cubicBezTo>
                  <a:pt x="557211" y="682172"/>
                  <a:pt x="566153" y="665972"/>
                  <a:pt x="578982" y="653143"/>
                </a:cubicBezTo>
                <a:cubicBezTo>
                  <a:pt x="588233" y="643892"/>
                  <a:pt x="602388" y="640622"/>
                  <a:pt x="611639" y="631371"/>
                </a:cubicBezTo>
                <a:cubicBezTo>
                  <a:pt x="624468" y="618542"/>
                  <a:pt x="631467" y="600658"/>
                  <a:pt x="644296" y="587829"/>
                </a:cubicBezTo>
                <a:cubicBezTo>
                  <a:pt x="664122" y="568003"/>
                  <a:pt x="737136" y="524087"/>
                  <a:pt x="753153" y="511629"/>
                </a:cubicBezTo>
                <a:cubicBezTo>
                  <a:pt x="765305" y="502177"/>
                  <a:pt x="773001" y="487511"/>
                  <a:pt x="785810" y="478971"/>
                </a:cubicBezTo>
                <a:cubicBezTo>
                  <a:pt x="806063" y="465469"/>
                  <a:pt x="829847" y="458135"/>
                  <a:pt x="851125" y="446314"/>
                </a:cubicBezTo>
                <a:cubicBezTo>
                  <a:pt x="862562" y="439960"/>
                  <a:pt x="872423" y="431034"/>
                  <a:pt x="883782" y="424543"/>
                </a:cubicBezTo>
                <a:cubicBezTo>
                  <a:pt x="897871" y="416492"/>
                  <a:pt x="914120" y="412203"/>
                  <a:pt x="927325" y="402771"/>
                </a:cubicBezTo>
                <a:cubicBezTo>
                  <a:pt x="939852" y="393823"/>
                  <a:pt x="947830" y="379565"/>
                  <a:pt x="959982" y="370114"/>
                </a:cubicBezTo>
                <a:cubicBezTo>
                  <a:pt x="980636" y="354050"/>
                  <a:pt x="1003525" y="341085"/>
                  <a:pt x="1025296" y="326571"/>
                </a:cubicBezTo>
                <a:lnTo>
                  <a:pt x="1090610" y="283029"/>
                </a:lnTo>
                <a:cubicBezTo>
                  <a:pt x="1101496" y="275772"/>
                  <a:pt x="1114017" y="270508"/>
                  <a:pt x="1123268" y="261257"/>
                </a:cubicBezTo>
                <a:cubicBezTo>
                  <a:pt x="1134154" y="250371"/>
                  <a:pt x="1143116" y="237139"/>
                  <a:pt x="1155925" y="228600"/>
                </a:cubicBezTo>
                <a:cubicBezTo>
                  <a:pt x="1165472" y="222235"/>
                  <a:pt x="1177838" y="221743"/>
                  <a:pt x="1188582" y="217714"/>
                </a:cubicBezTo>
                <a:cubicBezTo>
                  <a:pt x="1270562" y="186971"/>
                  <a:pt x="1213593" y="203297"/>
                  <a:pt x="1286553" y="185057"/>
                </a:cubicBezTo>
                <a:cubicBezTo>
                  <a:pt x="1297439" y="177800"/>
                  <a:pt x="1307508" y="169137"/>
                  <a:pt x="1319210" y="163286"/>
                </a:cubicBezTo>
                <a:cubicBezTo>
                  <a:pt x="1344093" y="150845"/>
                  <a:pt x="1381454" y="147724"/>
                  <a:pt x="1406296" y="141514"/>
                </a:cubicBezTo>
                <a:cubicBezTo>
                  <a:pt x="1417428" y="138731"/>
                  <a:pt x="1427821" y="133412"/>
                  <a:pt x="1438953" y="130629"/>
                </a:cubicBezTo>
                <a:cubicBezTo>
                  <a:pt x="1574694" y="96695"/>
                  <a:pt x="1807087" y="102314"/>
                  <a:pt x="1885268" y="97971"/>
                </a:cubicBezTo>
                <a:cubicBezTo>
                  <a:pt x="1914296" y="94343"/>
                  <a:pt x="1943972" y="94181"/>
                  <a:pt x="1972353" y="87086"/>
                </a:cubicBezTo>
                <a:cubicBezTo>
                  <a:pt x="1988096" y="83150"/>
                  <a:pt x="2000153" y="69250"/>
                  <a:pt x="2015896" y="65314"/>
                </a:cubicBezTo>
                <a:cubicBezTo>
                  <a:pt x="2044277" y="58219"/>
                  <a:pt x="2073953" y="58057"/>
                  <a:pt x="2102982" y="54429"/>
                </a:cubicBezTo>
                <a:cubicBezTo>
                  <a:pt x="2182691" y="1288"/>
                  <a:pt x="2104385" y="45726"/>
                  <a:pt x="2288039" y="21771"/>
                </a:cubicBezTo>
                <a:cubicBezTo>
                  <a:pt x="2321212" y="17444"/>
                  <a:pt x="2353353" y="7257"/>
                  <a:pt x="2386010" y="0"/>
                </a:cubicBezTo>
                <a:lnTo>
                  <a:pt x="3648753" y="10886"/>
                </a:lnTo>
                <a:cubicBezTo>
                  <a:pt x="3743354" y="12885"/>
                  <a:pt x="3931782" y="32657"/>
                  <a:pt x="3931782" y="32657"/>
                </a:cubicBezTo>
                <a:cubicBezTo>
                  <a:pt x="3949925" y="36286"/>
                  <a:pt x="3967934" y="40657"/>
                  <a:pt x="3986210" y="43543"/>
                </a:cubicBezTo>
                <a:cubicBezTo>
                  <a:pt x="4036898" y="51546"/>
                  <a:pt x="4138610" y="65314"/>
                  <a:pt x="4138610" y="65314"/>
                </a:cubicBezTo>
                <a:cubicBezTo>
                  <a:pt x="4153124" y="72571"/>
                  <a:pt x="4166959" y="81388"/>
                  <a:pt x="4182153" y="87086"/>
                </a:cubicBezTo>
                <a:cubicBezTo>
                  <a:pt x="4196161" y="92339"/>
                  <a:pt x="4211397" y="93571"/>
                  <a:pt x="4225696" y="97971"/>
                </a:cubicBezTo>
                <a:cubicBezTo>
                  <a:pt x="4265325" y="110165"/>
                  <a:pt x="4335346" y="132968"/>
                  <a:pt x="4378096" y="152400"/>
                </a:cubicBezTo>
                <a:cubicBezTo>
                  <a:pt x="4400255" y="162472"/>
                  <a:pt x="4423157" y="171555"/>
                  <a:pt x="4443410" y="185057"/>
                </a:cubicBezTo>
                <a:cubicBezTo>
                  <a:pt x="4466991" y="200777"/>
                  <a:pt x="4485871" y="222727"/>
                  <a:pt x="4508725" y="239486"/>
                </a:cubicBezTo>
                <a:cubicBezTo>
                  <a:pt x="4540375" y="262696"/>
                  <a:pt x="4575297" y="281251"/>
                  <a:pt x="4606696" y="304800"/>
                </a:cubicBezTo>
                <a:cubicBezTo>
                  <a:pt x="4621210" y="315686"/>
                  <a:pt x="4636679" y="325404"/>
                  <a:pt x="4650239" y="337457"/>
                </a:cubicBezTo>
                <a:cubicBezTo>
                  <a:pt x="4669416" y="354503"/>
                  <a:pt x="4683319" y="377654"/>
                  <a:pt x="4704668" y="391886"/>
                </a:cubicBezTo>
                <a:cubicBezTo>
                  <a:pt x="4750134" y="422196"/>
                  <a:pt x="4728074" y="404406"/>
                  <a:pt x="4769982" y="446314"/>
                </a:cubicBezTo>
                <a:cubicBezTo>
                  <a:pt x="4777239" y="460828"/>
                  <a:pt x="4783872" y="475672"/>
                  <a:pt x="4791753" y="489857"/>
                </a:cubicBezTo>
                <a:cubicBezTo>
                  <a:pt x="4821492" y="543389"/>
                  <a:pt x="4822503" y="530036"/>
                  <a:pt x="4835296" y="576943"/>
                </a:cubicBezTo>
                <a:cubicBezTo>
                  <a:pt x="4843169" y="605811"/>
                  <a:pt x="4857068" y="664029"/>
                  <a:pt x="4857068" y="664029"/>
                </a:cubicBezTo>
                <a:cubicBezTo>
                  <a:pt x="4865711" y="819616"/>
                  <a:pt x="4877149" y="891071"/>
                  <a:pt x="4857068" y="1045029"/>
                </a:cubicBezTo>
                <a:cubicBezTo>
                  <a:pt x="4854100" y="1067785"/>
                  <a:pt x="4840862" y="1088079"/>
                  <a:pt x="4835296" y="1110343"/>
                </a:cubicBezTo>
                <a:cubicBezTo>
                  <a:pt x="4829943" y="1131756"/>
                  <a:pt x="4831953" y="1154914"/>
                  <a:pt x="4824410" y="1175657"/>
                </a:cubicBezTo>
                <a:cubicBezTo>
                  <a:pt x="4817179" y="1195541"/>
                  <a:pt x="4801215" y="1211162"/>
                  <a:pt x="4791753" y="1230086"/>
                </a:cubicBezTo>
                <a:cubicBezTo>
                  <a:pt x="4692729" y="1428137"/>
                  <a:pt x="4871258" y="1108464"/>
                  <a:pt x="4726439" y="1349829"/>
                </a:cubicBezTo>
                <a:cubicBezTo>
                  <a:pt x="4718090" y="1363744"/>
                  <a:pt x="4714100" y="1380166"/>
                  <a:pt x="4704668" y="1393371"/>
                </a:cubicBezTo>
                <a:cubicBezTo>
                  <a:pt x="4695720" y="1405898"/>
                  <a:pt x="4681247" y="1413713"/>
                  <a:pt x="4672010" y="1426029"/>
                </a:cubicBezTo>
                <a:cubicBezTo>
                  <a:pt x="4590834" y="1534262"/>
                  <a:pt x="4679624" y="1430938"/>
                  <a:pt x="4617582" y="1524000"/>
                </a:cubicBezTo>
                <a:cubicBezTo>
                  <a:pt x="4611889" y="1532539"/>
                  <a:pt x="4602068" y="1537636"/>
                  <a:pt x="4595810" y="1545771"/>
                </a:cubicBezTo>
                <a:cubicBezTo>
                  <a:pt x="4579122" y="1567465"/>
                  <a:pt x="4499981" y="1681980"/>
                  <a:pt x="4465182" y="1719943"/>
                </a:cubicBezTo>
                <a:cubicBezTo>
                  <a:pt x="4440909" y="1746422"/>
                  <a:pt x="4408908" y="1766255"/>
                  <a:pt x="4388982" y="1796143"/>
                </a:cubicBezTo>
                <a:cubicBezTo>
                  <a:pt x="4361219" y="1837785"/>
                  <a:pt x="4365177" y="1839001"/>
                  <a:pt x="4312782" y="1872343"/>
                </a:cubicBezTo>
                <a:cubicBezTo>
                  <a:pt x="4292246" y="1885411"/>
                  <a:pt x="4268340" y="1892477"/>
                  <a:pt x="4247468" y="1905000"/>
                </a:cubicBezTo>
                <a:cubicBezTo>
                  <a:pt x="4231911" y="1914334"/>
                  <a:pt x="4219785" y="1928846"/>
                  <a:pt x="4203925" y="1937657"/>
                </a:cubicBezTo>
                <a:cubicBezTo>
                  <a:pt x="4163643" y="1960036"/>
                  <a:pt x="4138996" y="1961529"/>
                  <a:pt x="4095068" y="1970314"/>
                </a:cubicBezTo>
                <a:cubicBezTo>
                  <a:pt x="4088673" y="1972872"/>
                  <a:pt x="3990074" y="2014783"/>
                  <a:pt x="3953553" y="2024743"/>
                </a:cubicBezTo>
                <a:cubicBezTo>
                  <a:pt x="3930439" y="2031047"/>
                  <a:pt x="3845153" y="2052985"/>
                  <a:pt x="3812039" y="2057400"/>
                </a:cubicBezTo>
                <a:cubicBezTo>
                  <a:pt x="3775892" y="2062220"/>
                  <a:pt x="3739468" y="2064657"/>
                  <a:pt x="3703182" y="2068286"/>
                </a:cubicBezTo>
                <a:cubicBezTo>
                  <a:pt x="3688668" y="2071914"/>
                  <a:pt x="3674450" y="2077055"/>
                  <a:pt x="3659639" y="2079171"/>
                </a:cubicBezTo>
                <a:cubicBezTo>
                  <a:pt x="3561885" y="2093136"/>
                  <a:pt x="3566740" y="2083528"/>
                  <a:pt x="3485468" y="2100943"/>
                </a:cubicBezTo>
                <a:cubicBezTo>
                  <a:pt x="3390686" y="2121253"/>
                  <a:pt x="3399910" y="2126927"/>
                  <a:pt x="3300410" y="2144486"/>
                </a:cubicBezTo>
                <a:cubicBezTo>
                  <a:pt x="3204978" y="2161327"/>
                  <a:pt x="3100568" y="2159985"/>
                  <a:pt x="3006496" y="2166257"/>
                </a:cubicBezTo>
                <a:cubicBezTo>
                  <a:pt x="2966506" y="2168923"/>
                  <a:pt x="2926739" y="2174417"/>
                  <a:pt x="2886753" y="2177143"/>
                </a:cubicBezTo>
                <a:lnTo>
                  <a:pt x="2527525" y="2198914"/>
                </a:lnTo>
                <a:cubicBezTo>
                  <a:pt x="2248125" y="2191657"/>
                  <a:pt x="1968325" y="2193750"/>
                  <a:pt x="1689325" y="2177143"/>
                </a:cubicBezTo>
                <a:cubicBezTo>
                  <a:pt x="1661739" y="2175501"/>
                  <a:pt x="1639341" y="2153225"/>
                  <a:pt x="1613125" y="2144486"/>
                </a:cubicBezTo>
                <a:cubicBezTo>
                  <a:pt x="1595572" y="2138635"/>
                  <a:pt x="1576380" y="2139041"/>
                  <a:pt x="1558696" y="2133600"/>
                </a:cubicBezTo>
                <a:cubicBezTo>
                  <a:pt x="1399516" y="2084622"/>
                  <a:pt x="1538804" y="2112142"/>
                  <a:pt x="1406296" y="2090057"/>
                </a:cubicBezTo>
                <a:cubicBezTo>
                  <a:pt x="1380896" y="2079171"/>
                  <a:pt x="1355138" y="2069086"/>
                  <a:pt x="1330096" y="2057400"/>
                </a:cubicBezTo>
                <a:cubicBezTo>
                  <a:pt x="1300686" y="2043675"/>
                  <a:pt x="1273800" y="2024120"/>
                  <a:pt x="1243010" y="2013857"/>
                </a:cubicBezTo>
                <a:lnTo>
                  <a:pt x="1177696" y="1992086"/>
                </a:lnTo>
                <a:cubicBezTo>
                  <a:pt x="1155925" y="1977572"/>
                  <a:pt x="1135255" y="1961250"/>
                  <a:pt x="1112382" y="1948543"/>
                </a:cubicBezTo>
                <a:cubicBezTo>
                  <a:pt x="1069826" y="1924901"/>
                  <a:pt x="1025296" y="1905000"/>
                  <a:pt x="981753" y="1883229"/>
                </a:cubicBezTo>
                <a:lnTo>
                  <a:pt x="894668" y="1839686"/>
                </a:lnTo>
                <a:cubicBezTo>
                  <a:pt x="880154" y="1832429"/>
                  <a:pt x="864627" y="1826915"/>
                  <a:pt x="851125" y="1817914"/>
                </a:cubicBezTo>
                <a:cubicBezTo>
                  <a:pt x="840239" y="1810657"/>
                  <a:pt x="830170" y="1801994"/>
                  <a:pt x="818468" y="1796143"/>
                </a:cubicBezTo>
                <a:cubicBezTo>
                  <a:pt x="800990" y="1787404"/>
                  <a:pt x="781895" y="1782307"/>
                  <a:pt x="764039" y="1774371"/>
                </a:cubicBezTo>
                <a:cubicBezTo>
                  <a:pt x="749210" y="1767780"/>
                  <a:pt x="735891" y="1757732"/>
                  <a:pt x="720496" y="1752600"/>
                </a:cubicBezTo>
                <a:cubicBezTo>
                  <a:pt x="702943" y="1746749"/>
                  <a:pt x="684211" y="1745343"/>
                  <a:pt x="666068" y="1741714"/>
                </a:cubicBezTo>
                <a:cubicBezTo>
                  <a:pt x="577698" y="1653347"/>
                  <a:pt x="692205" y="1756650"/>
                  <a:pt x="589868" y="1698171"/>
                </a:cubicBezTo>
                <a:cubicBezTo>
                  <a:pt x="475719" y="1632943"/>
                  <a:pt x="626506" y="1688611"/>
                  <a:pt x="524553" y="1654629"/>
                </a:cubicBezTo>
                <a:cubicBezTo>
                  <a:pt x="479825" y="1624809"/>
                  <a:pt x="466554" y="1614012"/>
                  <a:pt x="404810" y="1589314"/>
                </a:cubicBezTo>
                <a:cubicBezTo>
                  <a:pt x="386667" y="1582057"/>
                  <a:pt x="367859" y="1576282"/>
                  <a:pt x="350382" y="1567543"/>
                </a:cubicBezTo>
                <a:cubicBezTo>
                  <a:pt x="331458" y="1558081"/>
                  <a:pt x="314449" y="1545161"/>
                  <a:pt x="295953" y="1534886"/>
                </a:cubicBezTo>
                <a:cubicBezTo>
                  <a:pt x="281768" y="1527005"/>
                  <a:pt x="266595" y="1520995"/>
                  <a:pt x="252410" y="1513114"/>
                </a:cubicBezTo>
                <a:cubicBezTo>
                  <a:pt x="233915" y="1502839"/>
                  <a:pt x="215586" y="1492193"/>
                  <a:pt x="197982" y="1480457"/>
                </a:cubicBezTo>
                <a:cubicBezTo>
                  <a:pt x="182886" y="1470393"/>
                  <a:pt x="170191" y="1456801"/>
                  <a:pt x="154439" y="1447800"/>
                </a:cubicBezTo>
                <a:cubicBezTo>
                  <a:pt x="144476" y="1442107"/>
                  <a:pt x="132668" y="1440543"/>
                  <a:pt x="121782" y="1436914"/>
                </a:cubicBezTo>
                <a:cubicBezTo>
                  <a:pt x="114525" y="1429657"/>
                  <a:pt x="108549" y="1420836"/>
                  <a:pt x="100010" y="1415143"/>
                </a:cubicBezTo>
                <a:cubicBezTo>
                  <a:pt x="53223" y="1383951"/>
                  <a:pt x="56468" y="1411342"/>
                  <a:pt x="56468" y="1382486"/>
                </a:cubicBez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88640"/>
            <a:ext cx="8696611" cy="69865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u="sng" dirty="0" smtClean="0">
                <a:solidFill>
                  <a:srgbClr val="0070C0"/>
                </a:solidFill>
              </a:rPr>
              <a:t>Hlavní slovní přízvuk</a:t>
            </a:r>
          </a:p>
          <a:p>
            <a:endParaRPr lang="cs-CZ" sz="3200" b="1" dirty="0" smtClean="0"/>
          </a:p>
          <a:p>
            <a:r>
              <a:rPr lang="cs-CZ" sz="3200" b="1" dirty="0" smtClean="0"/>
              <a:t>Je na první slabice slova, ve spojení s předložkou</a:t>
            </a:r>
          </a:p>
          <a:p>
            <a:r>
              <a:rPr lang="cs-CZ" sz="3200" b="1" dirty="0" smtClean="0"/>
              <a:t>je přízvuk na předložce:</a:t>
            </a:r>
          </a:p>
          <a:p>
            <a:endParaRPr lang="cs-CZ" sz="3200" b="1" dirty="0" smtClean="0"/>
          </a:p>
          <a:p>
            <a:r>
              <a:rPr lang="cs-CZ" sz="3200" b="1" dirty="0" smtClean="0"/>
              <a:t>                  </a:t>
            </a:r>
            <a:r>
              <a:rPr lang="cs-CZ" sz="3200" b="1" u="sng" dirty="0" smtClean="0">
                <a:solidFill>
                  <a:srgbClr val="00B050"/>
                </a:solidFill>
              </a:rPr>
              <a:t>ma</a:t>
            </a:r>
            <a:r>
              <a:rPr lang="cs-CZ" sz="3200" b="1" dirty="0" smtClean="0"/>
              <a:t>líř, </a:t>
            </a:r>
            <a:r>
              <a:rPr lang="cs-CZ" sz="3200" b="1" u="sng" dirty="0" smtClean="0">
                <a:solidFill>
                  <a:srgbClr val="00B050"/>
                </a:solidFill>
              </a:rPr>
              <a:t>kra</a:t>
            </a:r>
            <a:r>
              <a:rPr lang="cs-CZ" sz="3200" b="1" dirty="0" smtClean="0"/>
              <a:t>jinář, </a:t>
            </a:r>
            <a:r>
              <a:rPr lang="cs-CZ" sz="3200" b="1" u="sng" dirty="0" smtClean="0">
                <a:solidFill>
                  <a:srgbClr val="00B050"/>
                </a:solidFill>
              </a:rPr>
              <a:t>na</a:t>
            </a:r>
            <a:r>
              <a:rPr lang="cs-CZ" sz="3200" b="1" dirty="0" smtClean="0"/>
              <a:t> stole, </a:t>
            </a:r>
            <a:r>
              <a:rPr lang="cs-CZ" sz="3200" b="1" u="sng" dirty="0" smtClean="0">
                <a:solidFill>
                  <a:srgbClr val="00B050"/>
                </a:solidFill>
              </a:rPr>
              <a:t>do</a:t>
            </a:r>
            <a:r>
              <a:rPr lang="cs-CZ" sz="3200" b="1" dirty="0" smtClean="0"/>
              <a:t> práce.</a:t>
            </a:r>
          </a:p>
          <a:p>
            <a:endParaRPr lang="cs-CZ" sz="3200" b="1" dirty="0" smtClean="0"/>
          </a:p>
          <a:p>
            <a:r>
              <a:rPr lang="cs-CZ" sz="3200" b="1" i="1" u="sng" dirty="0" smtClean="0">
                <a:solidFill>
                  <a:srgbClr val="0070C0"/>
                </a:solidFill>
              </a:rPr>
              <a:t>Vedlejší slovní přízvuk</a:t>
            </a:r>
          </a:p>
          <a:p>
            <a:endParaRPr lang="cs-CZ" sz="3200" b="1" i="1" u="sng" dirty="0" smtClean="0">
              <a:solidFill>
                <a:srgbClr val="0070C0"/>
              </a:solidFill>
            </a:endParaRPr>
          </a:p>
          <a:p>
            <a:r>
              <a:rPr lang="cs-CZ" sz="3200" b="1" dirty="0" smtClean="0"/>
              <a:t>Mají delší slova na lichých (třetí, páté) nebo </a:t>
            </a:r>
          </a:p>
          <a:p>
            <a:r>
              <a:rPr lang="cs-CZ" sz="3200" b="1" dirty="0" smtClean="0"/>
              <a:t>na sudých slabikách (čtvrté, šesté)</a:t>
            </a:r>
          </a:p>
          <a:p>
            <a:r>
              <a:rPr lang="cs-CZ" sz="3200" b="1" dirty="0" smtClean="0">
                <a:solidFill>
                  <a:srgbClr val="00B050"/>
                </a:solidFill>
              </a:rPr>
              <a:t>                  </a:t>
            </a:r>
          </a:p>
          <a:p>
            <a:r>
              <a:rPr lang="cs-CZ" sz="3200" b="1" dirty="0" smtClean="0">
                <a:solidFill>
                  <a:srgbClr val="00B050"/>
                </a:solidFill>
              </a:rPr>
              <a:t>                  </a:t>
            </a:r>
            <a:r>
              <a:rPr lang="cs-CZ" sz="3200" b="1" u="sng" dirty="0" smtClean="0">
                <a:solidFill>
                  <a:srgbClr val="00B050"/>
                </a:solidFill>
              </a:rPr>
              <a:t>ar</a:t>
            </a:r>
            <a:r>
              <a:rPr lang="cs-CZ" sz="3200" b="1" dirty="0" smtClean="0"/>
              <a:t>che</a:t>
            </a:r>
            <a:r>
              <a:rPr lang="cs-CZ" sz="3200" b="1" u="sng" dirty="0" smtClean="0">
                <a:solidFill>
                  <a:srgbClr val="00B050"/>
                </a:solidFill>
              </a:rPr>
              <a:t>o</a:t>
            </a:r>
            <a:r>
              <a:rPr lang="cs-CZ" sz="3200" b="1" dirty="0" smtClean="0"/>
              <a:t>lo</a:t>
            </a:r>
            <a:r>
              <a:rPr lang="cs-CZ" sz="3200" b="1" u="sng" dirty="0" smtClean="0">
                <a:solidFill>
                  <a:srgbClr val="00B050"/>
                </a:solidFill>
              </a:rPr>
              <a:t>gi</a:t>
            </a:r>
            <a:r>
              <a:rPr lang="cs-CZ" sz="3200" b="1" dirty="0" smtClean="0"/>
              <a:t>cké </a:t>
            </a:r>
            <a:r>
              <a:rPr lang="cs-CZ" sz="3200" b="1" u="sng" dirty="0" smtClean="0">
                <a:solidFill>
                  <a:srgbClr val="00B050"/>
                </a:solidFill>
              </a:rPr>
              <a:t>mu</a:t>
            </a:r>
            <a:r>
              <a:rPr lang="cs-CZ" sz="3200" b="1" dirty="0" smtClean="0"/>
              <a:t>ze</a:t>
            </a:r>
            <a:r>
              <a:rPr lang="cs-CZ" sz="3200" b="1" u="sng" dirty="0" smtClean="0">
                <a:solidFill>
                  <a:srgbClr val="00B050"/>
                </a:solidFill>
              </a:rPr>
              <a:t>um</a:t>
            </a:r>
            <a:r>
              <a:rPr lang="cs-CZ" sz="3200" b="1" dirty="0" smtClean="0"/>
              <a:t>.</a:t>
            </a:r>
          </a:p>
          <a:p>
            <a:r>
              <a:rPr lang="cs-CZ" sz="3200" b="1" dirty="0" smtClean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1124744"/>
            <a:ext cx="7714997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u="sng" dirty="0" smtClean="0">
                <a:solidFill>
                  <a:srgbClr val="FF0000"/>
                </a:solidFill>
              </a:rPr>
              <a:t>Příklonky</a:t>
            </a:r>
          </a:p>
          <a:p>
            <a:endParaRPr lang="cs-CZ" sz="2800" b="1" i="1" u="sng" dirty="0" smtClean="0">
              <a:solidFill>
                <a:srgbClr val="FF0000"/>
              </a:solidFill>
            </a:endParaRPr>
          </a:p>
          <a:p>
            <a:r>
              <a:rPr lang="cs-CZ" sz="2800" b="1" dirty="0" smtClean="0"/>
              <a:t>Jsou nepřízvučná slova (přiklánějí se ke slovům</a:t>
            </a:r>
          </a:p>
          <a:p>
            <a:r>
              <a:rPr lang="cs-CZ" sz="2800" b="1" dirty="0" smtClean="0"/>
              <a:t>předcházejícím):</a:t>
            </a:r>
          </a:p>
          <a:p>
            <a:endParaRPr lang="cs-CZ" sz="2800" b="1" dirty="0" smtClean="0"/>
          </a:p>
          <a:p>
            <a:r>
              <a:rPr lang="cs-CZ" sz="2800" b="1" dirty="0" smtClean="0"/>
              <a:t>krátké tvary zájmen: </a:t>
            </a:r>
            <a:r>
              <a:rPr lang="cs-CZ" sz="2800" b="1" dirty="0" smtClean="0">
                <a:solidFill>
                  <a:srgbClr val="0070C0"/>
                </a:solidFill>
              </a:rPr>
              <a:t>mě, tě, se, ho, mi, ti, si,mu;</a:t>
            </a:r>
          </a:p>
          <a:p>
            <a:r>
              <a:rPr lang="cs-CZ" sz="2800" b="1" dirty="0" smtClean="0"/>
              <a:t>tvary slovesa být: </a:t>
            </a:r>
            <a:r>
              <a:rPr lang="cs-CZ" sz="2800" b="1" dirty="0" smtClean="0">
                <a:solidFill>
                  <a:srgbClr val="0070C0"/>
                </a:solidFill>
              </a:rPr>
              <a:t>by, bys, bych, jsem,jsi, je; </a:t>
            </a: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                    však:</a:t>
            </a:r>
          </a:p>
          <a:p>
            <a:r>
              <a:rPr lang="cs-CZ" sz="2800" b="1" dirty="0" smtClean="0"/>
              <a:t> </a:t>
            </a:r>
          </a:p>
          <a:p>
            <a:r>
              <a:rPr lang="cs-CZ" sz="2800" b="1" i="1" dirty="0" smtClean="0"/>
              <a:t>Př.                ber si, dej mu, měl bys</a:t>
            </a:r>
            <a:endParaRPr lang="cs-CZ" sz="2800" b="1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1052736"/>
            <a:ext cx="7204152" cy="31085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u="sng" dirty="0" smtClean="0">
                <a:solidFill>
                  <a:srgbClr val="FF0000"/>
                </a:solidFill>
              </a:rPr>
              <a:t>Předklonky</a:t>
            </a:r>
          </a:p>
          <a:p>
            <a:endParaRPr lang="cs-CZ" sz="2800" b="1" i="1" u="sng" dirty="0" smtClean="0">
              <a:solidFill>
                <a:srgbClr val="FF0000"/>
              </a:solidFill>
            </a:endParaRPr>
          </a:p>
          <a:p>
            <a:r>
              <a:rPr lang="cs-CZ" sz="2800" b="1" dirty="0" smtClean="0"/>
              <a:t>Jsou slova nepřízvučná (spojují se se slovy </a:t>
            </a:r>
          </a:p>
          <a:p>
            <a:r>
              <a:rPr lang="cs-CZ" sz="2800" b="1" dirty="0" smtClean="0"/>
              <a:t>následujícími): </a:t>
            </a:r>
            <a:r>
              <a:rPr lang="cs-CZ" sz="2800" b="1" dirty="0" smtClean="0">
                <a:solidFill>
                  <a:srgbClr val="0070C0"/>
                </a:solidFill>
              </a:rPr>
              <a:t>a, i, až,že:</a:t>
            </a:r>
          </a:p>
          <a:p>
            <a:endParaRPr lang="cs-CZ" sz="2800" b="1" dirty="0" smtClean="0">
              <a:solidFill>
                <a:srgbClr val="0070C0"/>
              </a:solidFill>
            </a:endParaRPr>
          </a:p>
          <a:p>
            <a:endParaRPr lang="cs-CZ" sz="2800" b="1" dirty="0" smtClean="0">
              <a:solidFill>
                <a:srgbClr val="0070C0"/>
              </a:solidFill>
            </a:endParaRPr>
          </a:p>
          <a:p>
            <a:r>
              <a:rPr lang="cs-CZ" sz="2800" b="1" dirty="0" smtClean="0"/>
              <a:t>Př.                ….až domů.., …dlouze a pečlivě… .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012160" y="1196752"/>
            <a:ext cx="432048" cy="432048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012160" y="1628800"/>
            <a:ext cx="432048" cy="432048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444208" y="1628800"/>
            <a:ext cx="432048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580112" y="1628800"/>
            <a:ext cx="432048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012160" y="2060848"/>
            <a:ext cx="432048" cy="432048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012160" y="2492896"/>
            <a:ext cx="432048" cy="432048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012160" y="2924944"/>
            <a:ext cx="432048" cy="432048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580112" y="2924944"/>
            <a:ext cx="432048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012160" y="3356992"/>
            <a:ext cx="432048" cy="432048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012160" y="3789040"/>
            <a:ext cx="432048" cy="432048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012160" y="4221088"/>
            <a:ext cx="432048" cy="432048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444208" y="4221088"/>
            <a:ext cx="432048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876256" y="4221088"/>
            <a:ext cx="432048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308304" y="4221088"/>
            <a:ext cx="432048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012160" y="4653136"/>
            <a:ext cx="432048" cy="432048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580112" y="4653136"/>
            <a:ext cx="432048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148064" y="4653136"/>
            <a:ext cx="432048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6444208" y="4653136"/>
            <a:ext cx="432048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6876256" y="4653136"/>
            <a:ext cx="432048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6012160" y="5085184"/>
            <a:ext cx="432048" cy="432048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6012160" y="5517232"/>
            <a:ext cx="432048" cy="432048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6012160" y="5949280"/>
            <a:ext cx="432048" cy="432048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95536" y="188640"/>
            <a:ext cx="28132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ŘEŠTE  TAJENKU</a:t>
            </a:r>
            <a:endParaRPr lang="cs-CZ" sz="24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699792" y="1196752"/>
            <a:ext cx="30187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1. hláska párová znělá k </a:t>
            </a:r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</a:t>
            </a:r>
            <a:endParaRPr lang="cs-CZ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2195736" y="1700808"/>
            <a:ext cx="33009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2. předložka vlastní slabičná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419872" y="2060848"/>
            <a:ext cx="25058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3. párová neznělá k </a:t>
            </a:r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Z</a:t>
            </a:r>
            <a:endParaRPr lang="cs-CZ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419872" y="2492896"/>
            <a:ext cx="25314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4. párová neznělá k </a:t>
            </a:r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</a:t>
            </a:r>
            <a:endParaRPr lang="cs-CZ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2195736" y="2924944"/>
            <a:ext cx="33009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5. předložka slabičná vlastní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3059832" y="3356992"/>
            <a:ext cx="28905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6. hláska znělá nepárová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4427984" y="4221088"/>
            <a:ext cx="14670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7. příklonka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1403648" y="4653136"/>
            <a:ext cx="36471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8. nejmenší jednotka lidské řeči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4283968" y="5085184"/>
            <a:ext cx="16722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9. předklonka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1979712" y="6021288"/>
            <a:ext cx="39677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10. nejlepší prospěch psaný číslicí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548680"/>
            <a:ext cx="7137403" cy="38472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800" b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48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TAJENKA</a:t>
            </a:r>
          </a:p>
          <a:p>
            <a:endParaRPr lang="cs-CZ" sz="2800" b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                 </a:t>
            </a:r>
          </a:p>
          <a:p>
            <a:endParaRPr lang="cs-CZ" sz="2800" b="1" dirty="0"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                          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DOSTAL JSI 1.</a:t>
            </a:r>
            <a:endParaRPr lang="cs-CZ" sz="2800" b="1" dirty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Šipka doprava 2"/>
          <p:cNvSpPr/>
          <p:nvPr/>
        </p:nvSpPr>
        <p:spPr>
          <a:xfrm>
            <a:off x="3198991" y="3573016"/>
            <a:ext cx="1080120" cy="360040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92696"/>
            <a:ext cx="6252033" cy="12618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u="sng" dirty="0" smtClean="0">
                <a:latin typeface="Arial" pitchFamily="34" charset="0"/>
                <a:cs typeface="Arial" pitchFamily="34" charset="0"/>
              </a:rPr>
              <a:t>Použitá literatura</a:t>
            </a:r>
          </a:p>
          <a:p>
            <a:endParaRPr lang="cs-CZ" sz="1400" b="1" u="sng" dirty="0">
              <a:latin typeface="Arial" pitchFamily="34" charset="0"/>
              <a:cs typeface="Arial" pitchFamily="34" charset="0"/>
            </a:endParaRPr>
          </a:p>
          <a:p>
            <a:r>
              <a:rPr lang="cs-CZ" sz="1200" b="1" dirty="0" smtClean="0">
                <a:latin typeface="Arial" pitchFamily="34" charset="0"/>
                <a:cs typeface="Arial" pitchFamily="34" charset="0"/>
              </a:rPr>
              <a:t>Styblík, V.. Český jazyk. Praha, SPN 1998</a:t>
            </a:r>
          </a:p>
          <a:p>
            <a:r>
              <a:rPr lang="cs-CZ" sz="1200" b="1" dirty="0" smtClean="0">
                <a:latin typeface="Arial" pitchFamily="34" charset="0"/>
                <a:cs typeface="Arial" pitchFamily="34" charset="0"/>
              </a:rPr>
              <a:t>Kvačková, J.: Opakujeme češtinu v 6. ročníku. Brno, Nová škola 2006</a:t>
            </a:r>
          </a:p>
          <a:p>
            <a:r>
              <a:rPr lang="cs-CZ" sz="1200" b="1" dirty="0" smtClean="0">
                <a:latin typeface="Arial" pitchFamily="34" charset="0"/>
                <a:cs typeface="Arial" pitchFamily="34" charset="0"/>
              </a:rPr>
              <a:t>Špuláková, I., Janáčková, Z.: Opakujeme češtinu ve 3.-5. ročníku. Brno, </a:t>
            </a:r>
            <a:r>
              <a:rPr lang="cs-CZ" sz="1200" b="1" smtClean="0">
                <a:latin typeface="Arial" pitchFamily="34" charset="0"/>
                <a:cs typeface="Arial" pitchFamily="34" charset="0"/>
              </a:rPr>
              <a:t>Nová Škola</a:t>
            </a:r>
          </a:p>
          <a:p>
            <a:endParaRPr lang="cs-CZ" sz="1200" b="1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825098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912</TotalTime>
  <Words>310</Words>
  <Application>Microsoft Office PowerPoint</Application>
  <PresentationFormat>Předvádění na obrazovce (4:3)</PresentationFormat>
  <Paragraphs>80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Modul</vt:lpstr>
      <vt:lpstr>Prezentace aplikace PowerPoint</vt:lpstr>
      <vt:lpstr>ZVUKOVÁ  STRÁNKA   SLOVA (šestý ročník)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ZVUKOVÁ  STRÁNKA   JAZYKA</dc:title>
  <dc:creator>OEM</dc:creator>
  <cp:lastModifiedBy>OEM</cp:lastModifiedBy>
  <cp:revision>33</cp:revision>
  <dcterms:created xsi:type="dcterms:W3CDTF">2010-06-29T06:51:26Z</dcterms:created>
  <dcterms:modified xsi:type="dcterms:W3CDTF">2011-11-18T11:14:09Z</dcterms:modified>
</cp:coreProperties>
</file>