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87" r:id="rId2"/>
    <p:sldId id="256" r:id="rId3"/>
    <p:sldId id="285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154605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VY_32_INOVACE_09_Zvuková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stránka věty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ZVUKOVÁ  STRÁNKA   </a:t>
            </a:r>
            <a:r>
              <a:rPr lang="cs-CZ" dirty="0" smtClean="0"/>
              <a:t>VĚTY</a:t>
            </a:r>
            <a:br>
              <a:rPr lang="cs-CZ" dirty="0" smtClean="0"/>
            </a:br>
            <a:r>
              <a:rPr lang="cs-CZ" dirty="0" smtClean="0"/>
              <a:t>(šestý ročník)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5733256"/>
            <a:ext cx="1581944" cy="763512"/>
          </a:xfrm>
        </p:spPr>
        <p:txBody>
          <a:bodyPr>
            <a:normAutofit/>
          </a:bodyPr>
          <a:lstStyle/>
          <a:p>
            <a:r>
              <a:rPr lang="cs-CZ" sz="1100" b="1" i="1" u="sng" dirty="0" err="1" smtClean="0"/>
              <a:t>ŠárkaFulínová</a:t>
            </a:r>
            <a:endParaRPr lang="cs-CZ" sz="1100" b="1" i="1" u="sng" dirty="0" smtClean="0"/>
          </a:p>
          <a:p>
            <a:r>
              <a:rPr lang="cs-CZ" sz="1100" b="1" i="1" u="sng" dirty="0" smtClean="0">
                <a:latin typeface="Arial" pitchFamily="34" charset="0"/>
                <a:cs typeface="Arial" pitchFamily="34" charset="0"/>
              </a:rPr>
              <a:t>2. ZŠ DOBŘÍŠ</a:t>
            </a:r>
          </a:p>
          <a:p>
            <a:endParaRPr lang="cs-CZ" b="1" i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52736"/>
            <a:ext cx="734481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smtClean="0">
              <a:latin typeface="Arial" pitchFamily="34" charset="0"/>
              <a:cs typeface="Arial" pitchFamily="34" charset="0"/>
            </a:endParaRP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Styblík</a:t>
            </a:r>
            <a:r>
              <a:rPr lang="cs-CZ" dirty="0">
                <a:latin typeface="Arial" pitchFamily="34" charset="0"/>
                <a:cs typeface="Arial" pitchFamily="34" charset="0"/>
              </a:rPr>
              <a:t>, V.: Český jazyk. Praha, SPN 1998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Špuláková, I., Janáčková, Z.: Opakujeme češtinu ve 3.-5. Ročníku. Brno, Nová škola 2001</a:t>
            </a:r>
          </a:p>
        </p:txBody>
      </p:sp>
    </p:spTree>
    <p:extLst>
      <p:ext uri="{BB962C8B-B14F-4D97-AF65-F5344CB8AC3E}">
        <p14:creationId xmlns:p14="http://schemas.microsoft.com/office/powerpoint/2010/main" val="1845570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799610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ZVUKOVÁ  STRÁNKA  VĚTY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Jednotlivé druhy vět podle postoje mluvčího</a:t>
            </a:r>
          </a:p>
          <a:p>
            <a:r>
              <a:rPr lang="cs-CZ" sz="3200" b="1" dirty="0" smtClean="0"/>
              <a:t>mají svou zvláštní </a:t>
            </a:r>
            <a:r>
              <a:rPr lang="cs-CZ" sz="3200" b="1" i="1" dirty="0" smtClean="0">
                <a:solidFill>
                  <a:srgbClr val="0070C0"/>
                </a:solidFill>
              </a:rPr>
              <a:t>melodii.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V písmu tuto melodii naznačují </a:t>
            </a:r>
            <a:r>
              <a:rPr lang="cs-CZ" sz="3200" b="1" i="1" dirty="0" smtClean="0">
                <a:solidFill>
                  <a:srgbClr val="0070C0"/>
                </a:solidFill>
              </a:rPr>
              <a:t>interpunkční</a:t>
            </a:r>
          </a:p>
          <a:p>
            <a:r>
              <a:rPr lang="cs-CZ" sz="3200" b="1" i="1" dirty="0" smtClean="0">
                <a:solidFill>
                  <a:srgbClr val="0070C0"/>
                </a:solidFill>
              </a:rPr>
              <a:t>znaménka ( . ? ! ).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581710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DRUHY  VĚT</a:t>
            </a:r>
          </a:p>
          <a:p>
            <a:r>
              <a:rPr lang="cs-CZ" sz="3200" b="1" dirty="0" smtClean="0"/>
              <a:t>             </a:t>
            </a:r>
          </a:p>
          <a:p>
            <a:r>
              <a:rPr lang="cs-CZ" sz="3200" b="1" dirty="0" smtClean="0"/>
              <a:t>             1.    VĚTY  OZNAMOVACÍ</a:t>
            </a:r>
          </a:p>
          <a:p>
            <a:r>
              <a:rPr lang="cs-CZ" sz="3200" b="1" dirty="0" smtClean="0"/>
              <a:t>             </a:t>
            </a:r>
          </a:p>
          <a:p>
            <a:r>
              <a:rPr lang="cs-CZ" sz="3200" b="1" dirty="0" smtClean="0"/>
              <a:t>             2.    VĚTY  TÁZACÍ </a:t>
            </a:r>
          </a:p>
          <a:p>
            <a:r>
              <a:rPr lang="cs-CZ" sz="3200" b="1" dirty="0" smtClean="0"/>
              <a:t>             </a:t>
            </a:r>
          </a:p>
          <a:p>
            <a:r>
              <a:rPr lang="cs-CZ" sz="3200" b="1" dirty="0" smtClean="0"/>
              <a:t>             3.    VĚTY  ROZKAZOVACÍ</a:t>
            </a:r>
          </a:p>
          <a:p>
            <a:r>
              <a:rPr lang="cs-CZ" sz="3200" b="1" dirty="0" smtClean="0"/>
              <a:t>             </a:t>
            </a:r>
          </a:p>
          <a:p>
            <a:r>
              <a:rPr lang="cs-CZ" sz="3200" b="1" dirty="0" smtClean="0"/>
              <a:t>             4.    VĚTY  PŘACÍ</a:t>
            </a:r>
          </a:p>
          <a:p>
            <a:r>
              <a:rPr lang="cs-CZ" sz="3200" b="1" dirty="0" smtClean="0"/>
              <a:t>             </a:t>
            </a:r>
          </a:p>
          <a:p>
            <a:r>
              <a:rPr lang="cs-CZ" sz="3200" b="1" dirty="0" smtClean="0"/>
              <a:t>             5.    VĚTY  ZVOLACÍ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597990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Oznamovací  věty</a:t>
            </a:r>
          </a:p>
          <a:p>
            <a:pPr marL="514350" indent="-514350"/>
            <a:endParaRPr lang="cs-CZ" sz="3200" b="1" dirty="0" smtClean="0"/>
          </a:p>
          <a:p>
            <a:pPr marL="514350" indent="-514350">
              <a:buFontTx/>
              <a:buChar char="-"/>
            </a:pPr>
            <a:r>
              <a:rPr lang="cs-CZ" sz="3200" b="1" dirty="0" smtClean="0"/>
              <a:t>melodie klesavá</a:t>
            </a:r>
          </a:p>
          <a:p>
            <a:pPr marL="514350" indent="-514350">
              <a:buFontTx/>
              <a:buChar char="-"/>
            </a:pPr>
            <a:r>
              <a:rPr lang="cs-CZ" sz="3200" b="1" dirty="0" smtClean="0"/>
              <a:t>za větou píšeme tečku</a:t>
            </a:r>
          </a:p>
          <a:p>
            <a:pPr marL="514350" indent="-514350">
              <a:buFontTx/>
              <a:buChar char="-"/>
            </a:pPr>
            <a:endParaRPr lang="cs-CZ" sz="3200" b="1" dirty="0" smtClean="0"/>
          </a:p>
          <a:p>
            <a:pPr marL="514350" indent="-514350"/>
            <a:r>
              <a:rPr lang="cs-CZ" sz="3200" b="1" dirty="0" smtClean="0"/>
              <a:t>   </a:t>
            </a:r>
          </a:p>
          <a:p>
            <a:pPr marL="514350" indent="-514350"/>
            <a:r>
              <a:rPr lang="cs-CZ" sz="3200" b="1" dirty="0" smtClean="0"/>
              <a:t>Př.            Nejraději mám zeměpis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222123" cy="127111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2. Věta tázací</a:t>
            </a: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              </a:t>
            </a:r>
          </a:p>
          <a:p>
            <a:r>
              <a:rPr lang="cs-CZ" sz="3200" b="1" dirty="0" smtClean="0"/>
              <a:t>                        Za větou píšeme </a:t>
            </a:r>
            <a:r>
              <a:rPr lang="cs-CZ" sz="3200" b="1" i="1" dirty="0" smtClean="0"/>
              <a:t>otazník</a:t>
            </a:r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? 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Př.  </a:t>
            </a:r>
            <a:r>
              <a:rPr lang="cs-CZ" sz="2800" b="1" dirty="0" smtClean="0">
                <a:solidFill>
                  <a:srgbClr val="00B050"/>
                </a:solidFill>
              </a:rPr>
              <a:t>Co máš nejraději? </a:t>
            </a:r>
          </a:p>
          <a:p>
            <a:r>
              <a:rPr lang="cs-CZ" sz="2800" b="1" dirty="0" smtClean="0"/>
              <a:t>        Tělocvik. Pohár se šlehačkou.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    </a:t>
            </a:r>
            <a:endParaRPr lang="cs-CZ" sz="2800" b="1" i="1" u="sng" dirty="0" smtClean="0">
              <a:solidFill>
                <a:srgbClr val="0070C0"/>
              </a:solidFill>
            </a:endParaRPr>
          </a:p>
          <a:p>
            <a:r>
              <a:rPr lang="cs-CZ" sz="2800" b="1" dirty="0" smtClean="0"/>
              <a:t>                                                        </a:t>
            </a: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2348880"/>
            <a:ext cx="3312368" cy="136815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melodie klesavá</a:t>
            </a:r>
          </a:p>
          <a:p>
            <a:pPr algn="ctr"/>
            <a:r>
              <a:rPr lang="cs-CZ" sz="2800" dirty="0" smtClean="0"/>
              <a:t>odpovídáme slovem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211960" y="2276872"/>
            <a:ext cx="4464496" cy="136815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melodie stoupavě klesavá</a:t>
            </a:r>
          </a:p>
          <a:p>
            <a:pPr algn="ctr"/>
            <a:r>
              <a:rPr lang="cs-CZ" sz="2800" dirty="0" smtClean="0"/>
              <a:t>odpovídáme tázacím slovem</a:t>
            </a:r>
          </a:p>
          <a:p>
            <a:pPr algn="ctr"/>
            <a:endParaRPr lang="cs-CZ" sz="2800" dirty="0"/>
          </a:p>
        </p:txBody>
      </p:sp>
      <p:sp>
        <p:nvSpPr>
          <p:cNvPr id="18" name="Elipsa 17"/>
          <p:cNvSpPr/>
          <p:nvPr/>
        </p:nvSpPr>
        <p:spPr>
          <a:xfrm>
            <a:off x="4211960" y="260648"/>
            <a:ext cx="3816424" cy="1440160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DOPLŇOVACÍ</a:t>
            </a:r>
            <a:endParaRPr lang="cs-CZ" sz="2400" b="1" i="1" dirty="0"/>
          </a:p>
        </p:txBody>
      </p:sp>
      <p:cxnSp>
        <p:nvCxnSpPr>
          <p:cNvPr id="22" name="Přímá spojovací šipka 21"/>
          <p:cNvCxnSpPr/>
          <p:nvPr/>
        </p:nvCxnSpPr>
        <p:spPr>
          <a:xfrm rot="10800000" flipV="1">
            <a:off x="2915816" y="1700808"/>
            <a:ext cx="201622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H="1">
            <a:off x="5616116" y="1880828"/>
            <a:ext cx="504056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prava 24"/>
          <p:cNvSpPr/>
          <p:nvPr/>
        </p:nvSpPr>
        <p:spPr>
          <a:xfrm>
            <a:off x="2555776" y="692696"/>
            <a:ext cx="1440160" cy="43204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šipka 30"/>
          <p:cNvCxnSpPr/>
          <p:nvPr/>
        </p:nvCxnSpPr>
        <p:spPr>
          <a:xfrm rot="16200000" flipH="1">
            <a:off x="2987824" y="3861048"/>
            <a:ext cx="36004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5400000">
            <a:off x="4932040" y="3933056"/>
            <a:ext cx="43204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6041013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2. Věta tázací </a:t>
            </a: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r>
              <a:rPr lang="cs-CZ" sz="2800" b="1" dirty="0" smtClean="0"/>
              <a:t>                         Za větou píšeme otazník 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Př.    </a:t>
            </a:r>
            <a:r>
              <a:rPr lang="cs-CZ" sz="2800" b="1" dirty="0" smtClean="0">
                <a:solidFill>
                  <a:srgbClr val="00B050"/>
                </a:solidFill>
              </a:rPr>
              <a:t>Máme dneska český jazyk?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          </a:t>
            </a:r>
            <a:r>
              <a:rPr lang="cs-CZ" sz="2800" b="1" dirty="0" smtClean="0"/>
              <a:t>Ano.  Ne.</a:t>
            </a: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 smtClean="0">
              <a:solidFill>
                <a:srgbClr val="0070C0"/>
              </a:solidFill>
            </a:endParaRPr>
          </a:p>
          <a:p>
            <a:endParaRPr lang="cs-CZ" sz="2800" b="1" i="1" u="sng" dirty="0">
              <a:solidFill>
                <a:srgbClr val="0070C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3995936" y="188640"/>
            <a:ext cx="2880320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ZJIŠŤOVACÍ</a:t>
            </a:r>
            <a:endParaRPr lang="cs-CZ" sz="2400" b="1" dirty="0"/>
          </a:p>
        </p:txBody>
      </p:sp>
      <p:sp>
        <p:nvSpPr>
          <p:cNvPr id="4" name="Šipka doprava 3"/>
          <p:cNvSpPr/>
          <p:nvPr/>
        </p:nvSpPr>
        <p:spPr>
          <a:xfrm>
            <a:off x="2699792" y="980728"/>
            <a:ext cx="1080120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55576" y="1988840"/>
            <a:ext cx="324036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melodie stoupavá</a:t>
            </a:r>
          </a:p>
          <a:p>
            <a:pPr algn="ctr"/>
            <a:r>
              <a:rPr lang="cs-CZ" sz="2800" dirty="0" smtClean="0"/>
              <a:t>odpověď  ano-ne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716016" y="1988840"/>
            <a:ext cx="324036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melodie stoupavě klesavá</a:t>
            </a:r>
          </a:p>
          <a:p>
            <a:pPr algn="ctr"/>
            <a:r>
              <a:rPr lang="cs-CZ" sz="2000" b="1" dirty="0" smtClean="0"/>
              <a:t>odpověď  ano-ne</a:t>
            </a:r>
            <a:endParaRPr lang="cs-CZ" sz="20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16200000" flipH="1">
            <a:off x="2699792" y="3140968"/>
            <a:ext cx="432048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5256076" y="3176972"/>
            <a:ext cx="504056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6535764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3. Věty rozkazovací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Za větou píšeme vykřičník  i tečku </a:t>
            </a:r>
            <a:r>
              <a:rPr lang="cs-CZ" sz="3200" b="1" dirty="0" smtClean="0">
                <a:solidFill>
                  <a:srgbClr val="FF0000"/>
                </a:solidFill>
              </a:rPr>
              <a:t>! 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Př.  </a:t>
            </a:r>
            <a:r>
              <a:rPr lang="cs-CZ" sz="3200" b="1" dirty="0" smtClean="0">
                <a:solidFill>
                  <a:srgbClr val="00B050"/>
                </a:solidFill>
              </a:rPr>
              <a:t>Pište!    Psát!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043608" y="1916832"/>
            <a:ext cx="3456384" cy="10801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-melodie  klesavá</a:t>
            </a:r>
          </a:p>
          <a:p>
            <a:pPr algn="ctr"/>
            <a:r>
              <a:rPr lang="cs-CZ" sz="2400" dirty="0" smtClean="0"/>
              <a:t>-rozkazovací způsob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004048" y="1916832"/>
            <a:ext cx="3096344" cy="10801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</a:t>
            </a:r>
            <a:r>
              <a:rPr lang="cs-CZ" sz="2000" dirty="0" smtClean="0"/>
              <a:t>melodie stoupavě klesavá</a:t>
            </a:r>
          </a:p>
          <a:p>
            <a:pPr algn="ctr"/>
            <a:r>
              <a:rPr lang="cs-CZ" sz="2000" dirty="0" smtClean="0"/>
              <a:t>-slovesa, infinitiv</a:t>
            </a:r>
            <a:endParaRPr lang="cs-CZ" sz="2000" dirty="0"/>
          </a:p>
        </p:txBody>
      </p:sp>
      <p:cxnSp>
        <p:nvCxnSpPr>
          <p:cNvPr id="6" name="Přímá spojovací šipka 5"/>
          <p:cNvCxnSpPr/>
          <p:nvPr/>
        </p:nvCxnSpPr>
        <p:spPr>
          <a:xfrm rot="16200000" flipH="1">
            <a:off x="2807804" y="3320988"/>
            <a:ext cx="432048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5328084" y="3104964"/>
            <a:ext cx="57606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3095836" y="1232756"/>
            <a:ext cx="792088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419872" y="908720"/>
            <a:ext cx="2232248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658584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4. Věty přací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Za větou píšeme vykřičník i tečku </a:t>
            </a:r>
            <a:r>
              <a:rPr lang="cs-CZ" sz="3200" b="1" dirty="0" smtClean="0">
                <a:solidFill>
                  <a:srgbClr val="FF0000"/>
                </a:solidFill>
              </a:rPr>
              <a:t>!.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Př.    </a:t>
            </a:r>
            <a:r>
              <a:rPr lang="cs-CZ" sz="3200" b="1" dirty="0" smtClean="0">
                <a:solidFill>
                  <a:srgbClr val="00B050"/>
                </a:solidFill>
              </a:rPr>
              <a:t>Kéž bychom jeli k moři!</a:t>
            </a:r>
          </a:p>
          <a:p>
            <a:endParaRPr lang="cs-CZ" sz="3200" b="1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971600" y="1556792"/>
            <a:ext cx="3096344" cy="1224136"/>
          </a:xfrm>
          <a:prstGeom prst="rect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-melodie klesavá</a:t>
            </a:r>
          </a:p>
          <a:p>
            <a:pPr algn="ctr"/>
            <a:r>
              <a:rPr lang="cs-CZ" sz="2800" b="1" dirty="0" smtClean="0"/>
              <a:t>- ať, kéž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4716016" y="1556792"/>
            <a:ext cx="2808312" cy="1224136"/>
          </a:xfrm>
          <a:prstGeom prst="rect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r>
              <a:rPr lang="cs-CZ" sz="2400" b="1" dirty="0" smtClean="0"/>
              <a:t>melodie stoupavě klesavá</a:t>
            </a:r>
            <a:endParaRPr lang="cs-CZ" sz="2400" b="1" dirty="0"/>
          </a:p>
        </p:txBody>
      </p:sp>
      <p:cxnSp>
        <p:nvCxnSpPr>
          <p:cNvPr id="10" name="Přímá spojovací šipka 9"/>
          <p:cNvCxnSpPr/>
          <p:nvPr/>
        </p:nvCxnSpPr>
        <p:spPr>
          <a:xfrm rot="16200000" flipH="1">
            <a:off x="2123728" y="764704"/>
            <a:ext cx="57606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195736" y="692696"/>
            <a:ext cx="288032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58675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5. Věty zvolací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r>
              <a:rPr lang="cs-CZ" sz="3200" b="1" dirty="0" smtClean="0"/>
              <a:t>Všechny druhy vět  s citovým zabarvením.</a:t>
            </a:r>
          </a:p>
          <a:p>
            <a:r>
              <a:rPr lang="cs-CZ" sz="3200" b="1" dirty="0" smtClean="0"/>
              <a:t>Za větou píšeme vykřičník </a:t>
            </a:r>
            <a:r>
              <a:rPr lang="cs-CZ" sz="3200" b="1" dirty="0" smtClean="0">
                <a:solidFill>
                  <a:srgbClr val="FF0000"/>
                </a:solidFill>
              </a:rPr>
              <a:t>!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Př.    </a:t>
            </a:r>
            <a:r>
              <a:rPr lang="cs-CZ" sz="3200" b="1" dirty="0" smtClean="0">
                <a:solidFill>
                  <a:srgbClr val="00B050"/>
                </a:solidFill>
              </a:rPr>
              <a:t>To je nádhera!</a:t>
            </a:r>
          </a:p>
          <a:p>
            <a:endParaRPr lang="cs-CZ" sz="3200" b="1" i="1" u="sng" dirty="0" smtClean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844824"/>
            <a:ext cx="3312368" cy="1296144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-melodie stoupavě klesavá</a:t>
            </a:r>
          </a:p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32040" y="1844824"/>
            <a:ext cx="3312368" cy="1296144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- melodie s výrazným stoupnutím</a:t>
            </a:r>
            <a:endParaRPr lang="cs-CZ" sz="2800" b="1" dirty="0"/>
          </a:p>
        </p:txBody>
      </p:sp>
      <p:cxnSp>
        <p:nvCxnSpPr>
          <p:cNvPr id="6" name="Přímá spojovací šipka 5"/>
          <p:cNvCxnSpPr/>
          <p:nvPr/>
        </p:nvCxnSpPr>
        <p:spPr>
          <a:xfrm rot="16200000" flipH="1">
            <a:off x="2051720" y="1412776"/>
            <a:ext cx="288032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123728" y="1340768"/>
            <a:ext cx="30243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577057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 </a:t>
            </a:r>
            <a:r>
              <a:rPr lang="cs-CZ" sz="3600" b="1" i="1" u="sng" dirty="0" smtClean="0">
                <a:solidFill>
                  <a:srgbClr val="FF0000"/>
                </a:solidFill>
              </a:rPr>
              <a:t> PROCVIČOVÁNÍ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             </a:t>
            </a:r>
            <a:r>
              <a:rPr lang="cs-CZ" sz="2800" b="1" u="sng" dirty="0" smtClean="0">
                <a:solidFill>
                  <a:srgbClr val="FF0000"/>
                </a:solidFill>
              </a:rPr>
              <a:t>A.Doplňte znaménka za větami.</a:t>
            </a:r>
            <a:endParaRPr lang="cs-CZ" sz="3600" b="1" u="sng" dirty="0" smtClean="0">
              <a:solidFill>
                <a:srgbClr val="FF0000"/>
              </a:solidFill>
            </a:endParaRPr>
          </a:p>
          <a:p>
            <a:endParaRPr lang="cs-CZ" sz="3600" b="1" dirty="0" smtClean="0"/>
          </a:p>
          <a:p>
            <a:r>
              <a:rPr lang="cs-CZ" sz="3600" b="1" dirty="0" smtClean="0"/>
              <a:t>                 Večer půjdu do kina__</a:t>
            </a:r>
          </a:p>
          <a:p>
            <a:r>
              <a:rPr lang="cs-CZ" sz="3600" b="1" dirty="0" smtClean="0"/>
              <a:t>                 Půjdeš také do kina__</a:t>
            </a:r>
          </a:p>
          <a:p>
            <a:r>
              <a:rPr lang="cs-CZ" sz="3600" b="1" dirty="0" smtClean="0"/>
              <a:t>                 Vzpamatuj se__</a:t>
            </a:r>
          </a:p>
          <a:p>
            <a:r>
              <a:rPr lang="cs-CZ" sz="3600" b="1" dirty="0" smtClean="0"/>
              <a:t>                 Ať přijede babička__</a:t>
            </a:r>
          </a:p>
          <a:p>
            <a:r>
              <a:rPr lang="cs-CZ" sz="3600" b="1" dirty="0" smtClean="0"/>
              <a:t>                 Co bude dnes k obědu__</a:t>
            </a:r>
          </a:p>
          <a:p>
            <a:r>
              <a:rPr lang="cs-CZ" sz="3600" b="1" dirty="0" smtClean="0"/>
              <a:t>                 To je krása__   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56587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B. Určete, zda se jedná o věty doplňovací, či zjišťovací.</a:t>
            </a:r>
          </a:p>
          <a:p>
            <a:endParaRPr lang="cs-CZ" sz="2800" b="1" u="sng" dirty="0" smtClean="0"/>
          </a:p>
          <a:p>
            <a:pPr marL="514350" indent="-514350">
              <a:buAutoNum type="arabicPeriod"/>
            </a:pPr>
            <a:r>
              <a:rPr lang="cs-CZ" sz="2800" b="1" dirty="0" smtClean="0"/>
              <a:t>Spojil se s nějakým dobrým lékařem?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Proč to nezkusil?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Který z vás dvou tady bydlí?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Je to okno umyté?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Kdo se stará o kuchyni?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Jak se to vlastně stalo?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Slíbili vám najít ztraceného kocoura?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Kdo si nás oblíbil?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Kam se nejčastěji uklízí sportovní obuv?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Kde objednal tu luxusní dovolenou?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3732112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A.</a:t>
            </a:r>
          </a:p>
          <a:p>
            <a:r>
              <a:rPr lang="cs-CZ" sz="2800" b="1" dirty="0" smtClean="0"/>
              <a:t>Večer půjdu do kina. </a:t>
            </a:r>
          </a:p>
          <a:p>
            <a:r>
              <a:rPr lang="cs-CZ" sz="2800" b="1" dirty="0" smtClean="0"/>
              <a:t>Půjdeš také do kina? </a:t>
            </a:r>
          </a:p>
          <a:p>
            <a:r>
              <a:rPr lang="cs-CZ" sz="2800" b="1" dirty="0" smtClean="0"/>
              <a:t>Vzpamatuj se!</a:t>
            </a:r>
          </a:p>
          <a:p>
            <a:r>
              <a:rPr lang="cs-CZ" sz="2800" b="1" dirty="0" smtClean="0"/>
              <a:t> Ať přijde babička! </a:t>
            </a:r>
          </a:p>
          <a:p>
            <a:r>
              <a:rPr lang="cs-CZ" sz="2800" b="1" dirty="0" smtClean="0"/>
              <a:t>Co bude dnes k obědu?</a:t>
            </a:r>
          </a:p>
          <a:p>
            <a:r>
              <a:rPr lang="cs-CZ" sz="2800" b="1" dirty="0" smtClean="0"/>
              <a:t> To je krása!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03176"/>
            <a:ext cx="735868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/>
              <a:t>Spojil se s nějakým dobrým lékařem?          </a:t>
            </a:r>
            <a:r>
              <a:rPr lang="cs-CZ" sz="2800" b="1" dirty="0" smtClean="0">
                <a:solidFill>
                  <a:srgbClr val="FF0000"/>
                </a:solidFill>
              </a:rPr>
              <a:t>Z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Proč to nezkusil?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Který z vás dvou tady bydlí?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Je to okno umyté?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Z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Kdo se stará o kuchyň?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 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Jak se to vlastně stalo?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Slíbili vám najít ztraceného kocoura?          </a:t>
            </a:r>
            <a:r>
              <a:rPr lang="cs-CZ" sz="2800" b="1" dirty="0" smtClean="0">
                <a:solidFill>
                  <a:srgbClr val="FF0000"/>
                </a:solidFill>
              </a:rPr>
              <a:t>Z 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Kdo si nás oblíbil?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Kam se nejčastěji uklízí sportovní obuv?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Kdo si objednal luxusní dovolenou?           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pPr marL="514350" indent="-514350">
              <a:buAutoNum type="arabicPeriod"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9989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907</TotalTime>
  <Words>532</Words>
  <Application>Microsoft Office PowerPoint</Application>
  <PresentationFormat>Předvádění na obrazovce (4:3)</PresentationFormat>
  <Paragraphs>178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Prezentace aplikace PowerPoint</vt:lpstr>
      <vt:lpstr>ZVUKOVÁ  STRÁNKA   VĚTY (šestý ročník)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 STRÁNKA   JAZYKA</dc:title>
  <dc:creator>OEM</dc:creator>
  <cp:lastModifiedBy>OEM</cp:lastModifiedBy>
  <cp:revision>33</cp:revision>
  <dcterms:created xsi:type="dcterms:W3CDTF">2010-06-29T06:51:26Z</dcterms:created>
  <dcterms:modified xsi:type="dcterms:W3CDTF">2011-11-18T11:14:22Z</dcterms:modified>
</cp:coreProperties>
</file>