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325" r:id="rId2"/>
    <p:sldId id="326" r:id="rId3"/>
    <p:sldId id="256" r:id="rId4"/>
    <p:sldId id="266" r:id="rId5"/>
    <p:sldId id="289" r:id="rId6"/>
    <p:sldId id="281" r:id="rId7"/>
    <p:sldId id="308" r:id="rId8"/>
    <p:sldId id="309" r:id="rId9"/>
    <p:sldId id="327" r:id="rId10"/>
    <p:sldId id="328" r:id="rId11"/>
    <p:sldId id="311" r:id="rId12"/>
    <p:sldId id="312" r:id="rId13"/>
    <p:sldId id="313" r:id="rId14"/>
    <p:sldId id="315" r:id="rId15"/>
    <p:sldId id="316" r:id="rId16"/>
    <p:sldId id="320" r:id="rId17"/>
    <p:sldId id="321" r:id="rId18"/>
    <p:sldId id="322" r:id="rId19"/>
    <p:sldId id="324" r:id="rId20"/>
    <p:sldId id="323" r:id="rId21"/>
    <p:sldId id="329" r:id="rId22"/>
  </p:sldIdLst>
  <p:sldSz cx="9144000" cy="6858000" type="screen4x3"/>
  <p:notesSz cx="7099300" cy="10234613"/>
  <p:custDataLst>
    <p:tags r:id="rId24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842" autoAdjust="0"/>
  </p:normalViewPr>
  <p:slideViewPr>
    <p:cSldViewPr>
      <p:cViewPr varScale="1">
        <p:scale>
          <a:sx n="74" d="100"/>
          <a:sy n="74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F1268A42-16B3-49D7-BA41-0B8842847B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79BA74-AC26-429B-83E8-CA29F8068CFF}" type="slidenum">
              <a:rPr lang="cs-CZ" smtClean="0"/>
              <a:pPr/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54412AD-8865-4B44-AC5E-B8069F05E321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dirty="0" smtClean="0">
              <a:latin typeface="Calibri" pitchFamily="34" charset="0"/>
            </a:endParaRPr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EAC7AC7-90BE-4A0D-BF8D-4345A94CBEB4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  <a:p>
            <a:endParaRPr lang="cs-CZ" smtClean="0">
              <a:latin typeface="Calibri" pitchFamily="34" charset="0"/>
            </a:endParaRPr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98D7590-D0B5-443D-960B-14D2969C3835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>
              <a:sym typeface="Wingdings" pitchFamily="2" charset="2"/>
            </a:endParaRPr>
          </a:p>
          <a:p>
            <a:endParaRPr lang="cs-CZ" dirty="0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86FB4FA-0A74-4710-A1E3-4246815B8009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5455E8A-88F4-4303-B2CF-069DB925E9FA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5455E8A-88F4-4303-B2CF-069DB925E9FA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5455E8A-88F4-4303-B2CF-069DB925E9FA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7D56D3B-B942-4267-8D1C-7A352B85D08A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D588FE3-C184-49B6-BA2C-7D9B1E536652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3789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519749-F0C4-43BB-BD90-D513F8EB7472}" type="slidenum">
              <a:rPr lang="cs-CZ" smtClean="0"/>
              <a:pPr/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D61818-78A0-4AFC-9CB9-C45B4CE27BF3}" type="slidenum">
              <a:rPr lang="cs-CZ" smtClean="0"/>
              <a:pPr/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09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03746DD-68C3-4166-8A84-EEFF4DCA5B18}" type="slidenum">
              <a:rPr lang="cs-CZ" smtClean="0"/>
              <a:pPr/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450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E86A09-34F9-4722-A486-EB558E190E5F}" type="slidenum">
              <a:rPr lang="cs-CZ" smtClean="0"/>
              <a:pPr/>
              <a:t>16</a:t>
            </a:fld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B35516A-042A-433B-B8AC-AE1274033968}" type="slidenum">
              <a:rPr lang="cs-CZ" smtClean="0"/>
              <a:pPr/>
              <a:t>17</a:t>
            </a:fld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0A08C0-AADA-495E-A364-E5407BC47489}" type="slidenum">
              <a:rPr lang="cs-CZ" smtClean="0"/>
              <a:pPr/>
              <a:t>18</a:t>
            </a:fld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29EB5D7-F78F-4B15-9FA5-8F606C3539C3}" type="slidenum">
              <a:rPr lang="cs-CZ" smtClean="0"/>
              <a:pPr/>
              <a:t>19</a:t>
            </a:fld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4915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99DA8DA-58C6-4CBD-86AA-92088B553F2E}" type="slidenum">
              <a:rPr lang="cs-CZ" smtClean="0"/>
              <a:pPr/>
              <a:t>20</a:t>
            </a:fld>
            <a:endParaRPr lang="cs-CZ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2D239-EA28-4169-B63A-4720D4031837}" type="slidenum">
              <a:rPr lang="cs-CZ" smtClean="0"/>
              <a:pPr/>
              <a:t>21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673AB4-6798-4CDF-8E93-AA0084BC07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14D18B-6459-4693-933C-8C83477191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3C3A6E-0FA1-475C-914B-BF597E28D1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F50050-CFB1-44B2-9BFC-902CB1DF9A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6659DC-33D8-4AF1-BB2A-E642482F74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48211F-8F23-40F3-90A1-27FD6E170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4223D-4891-4C69-BFBD-B09EBD8823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2F1CA7-4570-4F7B-96C9-B0C97093A1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D5D26-BC1B-4134-BA2F-022F1F6C94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E5DA2F-ED3D-47A0-BAC3-49B45FB6E5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8B2F32-F755-46A0-A1E0-472F65D793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7A468B4-A4F1-4572-BD68-37D3E6312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AUTOR: </a:t>
                      </a:r>
                      <a:r>
                        <a:rPr lang="cs-CZ" dirty="0" smtClean="0">
                          <a:latin typeface="Calibri" pitchFamily="34" charset="0"/>
                        </a:rPr>
                        <a:t>RNDr.</a:t>
                      </a:r>
                      <a:r>
                        <a:rPr lang="cs-CZ" baseline="0" dirty="0" smtClean="0">
                          <a:latin typeface="Calibri" pitchFamily="34" charset="0"/>
                        </a:rPr>
                        <a:t> Adéla </a:t>
                      </a:r>
                      <a:r>
                        <a:rPr lang="cs-CZ" baseline="0" dirty="0" err="1" smtClean="0">
                          <a:latin typeface="Calibri" pitchFamily="34" charset="0"/>
                        </a:rPr>
                        <a:t>Lipšová</a:t>
                      </a:r>
                      <a:endParaRPr lang="cs-CZ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NÁZEV</a:t>
                      </a:r>
                      <a:r>
                        <a:rPr lang="cs-CZ" sz="2000" dirty="0" smtClean="0">
                          <a:latin typeface="Calibri" pitchFamily="34" charset="0"/>
                        </a:rPr>
                        <a:t>: </a:t>
                      </a:r>
                      <a:r>
                        <a:rPr lang="cs-CZ" sz="1800" dirty="0" smtClean="0">
                          <a:latin typeface="Calibri" pitchFamily="34" charset="0"/>
                        </a:rPr>
                        <a:t>VY_52_INOVACE_19_</a:t>
                      </a:r>
                      <a:r>
                        <a:rPr lang="cs-CZ" sz="1800" cap="all" dirty="0" smtClean="0">
                          <a:latin typeface="Calibri" pitchFamily="34" charset="0"/>
                        </a:rPr>
                        <a:t>TYPY</a:t>
                      </a:r>
                      <a:r>
                        <a:rPr lang="cs-CZ" sz="1800" cap="all" baseline="0" dirty="0" smtClean="0">
                          <a:latin typeface="Calibri" pitchFamily="34" charset="0"/>
                        </a:rPr>
                        <a:t> chemických </a:t>
                      </a:r>
                      <a:r>
                        <a:rPr lang="cs-CZ" sz="1800" cap="all" baseline="0" dirty="0" smtClean="0">
                          <a:latin typeface="Calibri" pitchFamily="34" charset="0"/>
                        </a:rPr>
                        <a:t>reakcí</a:t>
                      </a:r>
                      <a:endParaRPr lang="cs-CZ" sz="1800" cap="all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TÉMA: </a:t>
                      </a:r>
                      <a:r>
                        <a:rPr lang="cs-CZ" sz="1800" b="0" dirty="0" smtClean="0">
                          <a:latin typeface="Calibri" pitchFamily="34" charset="0"/>
                        </a:rPr>
                        <a:t>TYPY</a:t>
                      </a:r>
                      <a:r>
                        <a:rPr lang="cs-CZ" sz="1800" b="0" baseline="0" dirty="0" smtClean="0">
                          <a:latin typeface="Calibri" pitchFamily="34" charset="0"/>
                        </a:rPr>
                        <a:t> </a:t>
                      </a:r>
                      <a:r>
                        <a:rPr lang="cs-CZ" sz="1800" b="0" baseline="0" dirty="0" smtClean="0">
                          <a:latin typeface="Calibri" pitchFamily="34" charset="0"/>
                        </a:rPr>
                        <a:t>CHEMICKÝCH REAKCÍ</a:t>
                      </a:r>
                      <a:endParaRPr lang="cs-CZ" sz="20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Calibri" pitchFamily="34" charset="0"/>
                        </a:rPr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>
                <a:latin typeface="Calibri" pitchFamily="34" charset="0"/>
              </a:rPr>
              <a:t>Anotace</a:t>
            </a:r>
            <a:endParaRPr lang="cs-CZ" sz="38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 Obsahem 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 Na začátku je uveden souhrn opakování látky předchozí a na konci souhrn látky probrané .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Text je určen pro žáky 9. tříd základních škol.</a:t>
            </a:r>
            <a:endParaRPr lang="cs-CZ" sz="1800" dirty="0" smtClean="0">
              <a:solidFill>
                <a:srgbClr val="000000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  <a:buNone/>
            </a:pP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4"/>
          <p:cNvSpPr txBox="1">
            <a:spLocks/>
          </p:cNvSpPr>
          <p:nvPr/>
        </p:nvSpPr>
        <p:spPr bwMode="auto">
          <a:xfrm>
            <a:off x="2051720" y="3501008"/>
            <a:ext cx="4608512" cy="1296987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ct val="20000"/>
              </a:spcBef>
              <a:defRPr/>
            </a:pPr>
            <a:r>
              <a:rPr lang="cs-CZ" sz="3200" kern="0" dirty="0">
                <a:solidFill>
                  <a:schemeClr val="tx1"/>
                </a:solidFill>
                <a:latin typeface="Calibri" pitchFamily="34" charset="0"/>
              </a:rPr>
              <a:t>12. část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3200" b="1" kern="0" dirty="0" smtClean="0">
                <a:solidFill>
                  <a:schemeClr val="tx1"/>
                </a:solidFill>
                <a:latin typeface="Calibri" pitchFamily="34" charset="0"/>
              </a:rPr>
              <a:t>Typy chemických </a:t>
            </a:r>
            <a:r>
              <a:rPr lang="cs-CZ" sz="3200" b="1" kern="0" dirty="0" smtClean="0">
                <a:solidFill>
                  <a:schemeClr val="tx1"/>
                </a:solidFill>
                <a:latin typeface="Calibri" pitchFamily="34" charset="0"/>
              </a:rPr>
              <a:t>reakcí</a:t>
            </a:r>
            <a:endParaRPr lang="cs-CZ" sz="3200" b="1" kern="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827584" y="1052736"/>
            <a:ext cx="7772400" cy="1470025"/>
          </a:xfrm>
          <a:prstGeom prst="rect">
            <a:avLst/>
          </a:prstGeom>
          <a:solidFill>
            <a:srgbClr val="FFC000"/>
          </a:solidFill>
          <a:ln w="25400" cap="flat" cmpd="sng" algn="ctr">
            <a:solidFill>
              <a:schemeClr val="accent6">
                <a:shade val="50000"/>
              </a:schemeClr>
            </a:solidFill>
            <a:prstDash val="solid"/>
            <a:miter lim="800000"/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Chemické reakce a děje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5068888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  <a:defRPr/>
            </a:pPr>
            <a:r>
              <a:rPr lang="cs-CZ" sz="2400" b="1" kern="1200" dirty="0" smtClean="0">
                <a:solidFill>
                  <a:srgbClr val="FF0000"/>
                </a:solidFill>
                <a:latin typeface="Calibri" pitchFamily="34" charset="0"/>
              </a:rPr>
              <a:t>Elektrolýza je </a:t>
            </a:r>
            <a:r>
              <a:rPr lang="cs-CZ" sz="2400" kern="1200" dirty="0" smtClean="0">
                <a:latin typeface="Calibri" pitchFamily="34" charset="0"/>
              </a:rPr>
              <a:t>rozklad látek při průchodu stejnosměrného el. proudu roztokem</a:t>
            </a:r>
            <a:endParaRPr lang="cs-CZ" sz="2400" b="1" kern="1200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endParaRPr lang="cs-CZ" sz="2400" kern="1200" dirty="0" smtClean="0"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r>
              <a:rPr lang="cs-CZ" sz="2400" kern="1200" dirty="0" smtClean="0">
                <a:latin typeface="Calibri" pitchFamily="34" charset="0"/>
              </a:rPr>
              <a:t>elektrolýza je </a:t>
            </a:r>
            <a:r>
              <a:rPr lang="cs-CZ" sz="2400" b="1" kern="1200" dirty="0" smtClean="0">
                <a:solidFill>
                  <a:srgbClr val="FF0000"/>
                </a:solidFill>
                <a:latin typeface="Calibri" pitchFamily="34" charset="0"/>
              </a:rPr>
              <a:t>redoxní děj</a:t>
            </a:r>
          </a:p>
          <a:p>
            <a:pPr>
              <a:buFontTx/>
              <a:buChar char="-"/>
              <a:defRPr/>
            </a:pPr>
            <a:endParaRPr lang="cs-CZ" sz="2400" kern="1200" dirty="0" smtClean="0"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r>
              <a:rPr lang="cs-CZ" sz="2400" kern="1200" dirty="0" smtClean="0">
                <a:latin typeface="Calibri" pitchFamily="34" charset="0"/>
              </a:rPr>
              <a:t>na </a:t>
            </a:r>
            <a:r>
              <a:rPr lang="cs-CZ" sz="2400" b="1" kern="1200" dirty="0" smtClean="0">
                <a:latin typeface="Calibri" pitchFamily="34" charset="0"/>
              </a:rPr>
              <a:t>anodě</a:t>
            </a:r>
            <a:r>
              <a:rPr lang="cs-CZ" sz="2400" kern="1200" dirty="0" smtClean="0">
                <a:latin typeface="Calibri" pitchFamily="34" charset="0"/>
              </a:rPr>
              <a:t> vždy </a:t>
            </a:r>
            <a:r>
              <a:rPr lang="cs-CZ" sz="2400" b="1" kern="1200" dirty="0" smtClean="0">
                <a:solidFill>
                  <a:srgbClr val="FF0000"/>
                </a:solidFill>
                <a:latin typeface="Calibri" pitchFamily="34" charset="0"/>
              </a:rPr>
              <a:t>oxidace</a:t>
            </a:r>
          </a:p>
          <a:p>
            <a:pPr>
              <a:buFontTx/>
              <a:buChar char="-"/>
              <a:defRPr/>
            </a:pPr>
            <a:endParaRPr lang="cs-CZ" sz="2400" kern="1200" dirty="0" smtClean="0"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r>
              <a:rPr lang="cs-CZ" sz="2400" kern="1200" dirty="0" smtClean="0">
                <a:latin typeface="Calibri" pitchFamily="34" charset="0"/>
              </a:rPr>
              <a:t>na </a:t>
            </a:r>
            <a:r>
              <a:rPr lang="cs-CZ" sz="2400" b="1" kern="1200" dirty="0" smtClean="0">
                <a:latin typeface="Calibri" pitchFamily="34" charset="0"/>
              </a:rPr>
              <a:t>katodě</a:t>
            </a:r>
            <a:r>
              <a:rPr lang="cs-CZ" sz="2400" kern="1200" dirty="0" smtClean="0">
                <a:latin typeface="Calibri" pitchFamily="34" charset="0"/>
              </a:rPr>
              <a:t> vždy </a:t>
            </a:r>
            <a:r>
              <a:rPr lang="cs-CZ" sz="2400" b="1" kern="1200" dirty="0" smtClean="0">
                <a:solidFill>
                  <a:srgbClr val="FF0000"/>
                </a:solidFill>
                <a:latin typeface="Calibri" pitchFamily="34" charset="0"/>
              </a:rPr>
              <a:t>redukce</a:t>
            </a:r>
          </a:p>
          <a:p>
            <a:pPr>
              <a:buFontTx/>
              <a:buChar char="-"/>
              <a:defRPr/>
            </a:pPr>
            <a:endParaRPr lang="cs-CZ" sz="2400" kern="1200" dirty="0" smtClean="0"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r>
              <a:rPr lang="cs-CZ" sz="2400" kern="1200" dirty="0" smtClean="0">
                <a:latin typeface="Calibri" pitchFamily="34" charset="0"/>
              </a:rPr>
              <a:t>elektrolýza se používá např. při výrobě </a:t>
            </a:r>
            <a:r>
              <a:rPr lang="cs-CZ" sz="2400" b="1" kern="1200" dirty="0" err="1" smtClean="0">
                <a:latin typeface="Calibri" pitchFamily="34" charset="0"/>
              </a:rPr>
              <a:t>NaOH</a:t>
            </a:r>
            <a:r>
              <a:rPr lang="cs-CZ" sz="2400" b="1" kern="1200" dirty="0" smtClean="0">
                <a:latin typeface="Calibri" pitchFamily="34" charset="0"/>
              </a:rPr>
              <a:t>,</a:t>
            </a:r>
            <a:r>
              <a:rPr lang="cs-CZ" sz="2400" kern="1200" dirty="0" smtClean="0">
                <a:latin typeface="Calibri" pitchFamily="34" charset="0"/>
              </a:rPr>
              <a:t> </a:t>
            </a:r>
            <a:r>
              <a:rPr lang="cs-CZ" sz="2400" b="1" kern="1200" dirty="0" smtClean="0">
                <a:latin typeface="Calibri" pitchFamily="34" charset="0"/>
              </a:rPr>
              <a:t>čistého vodíku a kyslíku </a:t>
            </a:r>
            <a:r>
              <a:rPr lang="cs-CZ" sz="2400" kern="1200" dirty="0" smtClean="0">
                <a:latin typeface="Calibri" pitchFamily="34" charset="0"/>
              </a:rPr>
              <a:t>a nebo i k </a:t>
            </a:r>
            <a:r>
              <a:rPr lang="cs-CZ" sz="2400" b="1" kern="1200" dirty="0" smtClean="0">
                <a:latin typeface="Calibri" pitchFamily="34" charset="0"/>
              </a:rPr>
              <a:t>čištění kovů</a:t>
            </a: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457200" y="274638"/>
            <a:ext cx="8229600" cy="922337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 eaLnBrk="0" hangingPunct="0">
              <a:defRPr/>
            </a:pPr>
            <a:r>
              <a:rPr lang="cs-CZ" sz="3800" b="1" kern="0" dirty="0">
                <a:latin typeface="Calibri" pitchFamily="34" charset="0"/>
              </a:rPr>
              <a:t>Opakování – </a:t>
            </a:r>
            <a:r>
              <a:rPr lang="cs-CZ" sz="3800" b="1" kern="0" dirty="0" smtClean="0">
                <a:latin typeface="Calibri" pitchFamily="34" charset="0"/>
              </a:rPr>
              <a:t>elektrolýza</a:t>
            </a:r>
            <a:endParaRPr lang="cs-CZ" sz="3800" b="1" kern="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92442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Exotermické reakce:  </a:t>
            </a:r>
            <a:r>
              <a:rPr lang="cs-CZ" sz="2400" dirty="0" err="1" smtClean="0">
                <a:latin typeface="Calibri" pitchFamily="34" charset="0"/>
              </a:rPr>
              <a:t>NaOH</a:t>
            </a:r>
            <a:r>
              <a:rPr lang="cs-CZ" sz="2400" dirty="0" smtClean="0">
                <a:latin typeface="Calibri" pitchFamily="34" charset="0"/>
              </a:rPr>
              <a:t> + </a:t>
            </a:r>
            <a:r>
              <a:rPr lang="cs-CZ" sz="2400" dirty="0" err="1" smtClean="0">
                <a:latin typeface="Calibri" pitchFamily="34" charset="0"/>
              </a:rPr>
              <a:t>HCl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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NaCl</a:t>
            </a:r>
            <a:r>
              <a:rPr lang="cs-CZ" sz="2400" dirty="0" smtClean="0">
                <a:latin typeface="Calibri" pitchFamily="34" charset="0"/>
              </a:rPr>
              <a:t> + H</a:t>
            </a:r>
            <a:r>
              <a:rPr lang="cs-CZ" sz="2400" baseline="-25000" dirty="0" smtClean="0">
                <a:latin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</a:rPr>
              <a:t>O</a:t>
            </a:r>
          </a:p>
          <a:p>
            <a:pPr marL="457200" indent="-457200"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 marL="457200" indent="-457200"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Endotermické reakce:  </a:t>
            </a:r>
            <a:r>
              <a:rPr lang="cs-CZ" sz="2400" dirty="0" smtClean="0">
                <a:latin typeface="Calibri" pitchFamily="34" charset="0"/>
              </a:rPr>
              <a:t>chlorid amonný ve vodě</a:t>
            </a:r>
          </a:p>
          <a:p>
            <a:pPr marL="457200" indent="-457200"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 marL="457200" indent="-457200"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Redoxní  reakce </a:t>
            </a:r>
            <a:r>
              <a:rPr lang="cs-CZ" sz="2400" dirty="0" smtClean="0">
                <a:latin typeface="Calibri" pitchFamily="34" charset="0"/>
              </a:rPr>
              <a:t>(oxidačně redukční): hoření, koroze, elektrolýza</a:t>
            </a:r>
            <a:endParaRPr lang="cs-CZ" sz="2400" b="1" dirty="0" smtClean="0">
              <a:latin typeface="Calibri" pitchFamily="34" charset="0"/>
            </a:endParaRPr>
          </a:p>
          <a:p>
            <a:pPr marL="457200" indent="-457200"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 marL="457200" indent="-457200"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Neutralizace: </a:t>
            </a:r>
            <a:r>
              <a:rPr lang="cs-CZ" sz="2400" dirty="0" smtClean="0">
                <a:latin typeface="Calibri" pitchFamily="34" charset="0"/>
              </a:rPr>
              <a:t>reakce kyselin a  zásad za vzniku soli a vody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Chemické reakce, které již znáte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Calibri" pitchFamily="34" charset="0"/>
              </a:rPr>
              <a:t>ze dvou čí více jednodušších částic reaktantů vzniká jedna složitější molekula produktu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syntézou se vyrábí např. </a:t>
            </a:r>
            <a:r>
              <a:rPr lang="cs-CZ" sz="2400" b="1" dirty="0" smtClean="0">
                <a:latin typeface="Calibri" pitchFamily="34" charset="0"/>
              </a:rPr>
              <a:t>amoniak </a:t>
            </a:r>
            <a:r>
              <a:rPr lang="cs-CZ" sz="2400" dirty="0" smtClean="0">
                <a:latin typeface="Calibri" pitchFamily="34" charset="0"/>
              </a:rPr>
              <a:t>NH</a:t>
            </a:r>
            <a:r>
              <a:rPr lang="cs-CZ" sz="2400" baseline="-25000" dirty="0" smtClean="0">
                <a:latin typeface="Calibri" pitchFamily="34" charset="0"/>
              </a:rPr>
              <a:t>3</a:t>
            </a:r>
            <a:r>
              <a:rPr lang="cs-CZ" sz="2400" dirty="0" smtClean="0">
                <a:latin typeface="Calibri" pitchFamily="34" charset="0"/>
              </a:rPr>
              <a:t> nebo některé </a:t>
            </a:r>
            <a:r>
              <a:rPr lang="cs-CZ" sz="2400" b="1" dirty="0" smtClean="0">
                <a:latin typeface="Calibri" pitchFamily="34" charset="0"/>
              </a:rPr>
              <a:t>plasty</a:t>
            </a: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A</a:t>
            </a:r>
            <a:r>
              <a:rPr lang="cs-CZ" sz="2800" b="1" dirty="0" smtClean="0">
                <a:latin typeface="Calibri" pitchFamily="34" charset="0"/>
              </a:rPr>
              <a:t> + </a:t>
            </a:r>
            <a:r>
              <a:rPr lang="cs-CZ" sz="2800" b="1" dirty="0" smtClean="0">
                <a:solidFill>
                  <a:srgbClr val="00B0F0"/>
                </a:solidFill>
                <a:latin typeface="Calibri" pitchFamily="34" charset="0"/>
              </a:rPr>
              <a:t>B</a:t>
            </a:r>
            <a:r>
              <a:rPr lang="cs-CZ" sz="2800" b="1" dirty="0" smtClean="0">
                <a:latin typeface="Calibri" pitchFamily="34" charset="0"/>
              </a:rPr>
              <a:t> 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 </a:t>
            </a: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  <a:sym typeface="Wingdings" pitchFamily="2" charset="2"/>
              </a:rPr>
              <a:t>AB</a:t>
            </a:r>
          </a:p>
          <a:p>
            <a:pPr>
              <a:buNone/>
            </a:pPr>
            <a:endParaRPr lang="cs-CZ" sz="2800" dirty="0" smtClean="0">
              <a:solidFill>
                <a:srgbClr val="00B050"/>
              </a:solidFill>
              <a:latin typeface="Calibri" pitchFamily="34" charset="0"/>
              <a:sym typeface="Wingdings" pitchFamily="2" charset="2"/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NH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3</a:t>
            </a: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  <a:sym typeface="Wingdings" pitchFamily="2" charset="2"/>
              </a:rPr>
              <a:t> 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+</a:t>
            </a: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  <a:sym typeface="Wingdings" pitchFamily="2" charset="2"/>
              </a:rPr>
              <a:t> </a:t>
            </a:r>
            <a:r>
              <a:rPr lang="cs-CZ" sz="2800" b="1" dirty="0" err="1" smtClean="0">
                <a:solidFill>
                  <a:srgbClr val="00B0F0"/>
                </a:solidFill>
                <a:latin typeface="Calibri" pitchFamily="34" charset="0"/>
                <a:sym typeface="Wingdings" pitchFamily="2" charset="2"/>
              </a:rPr>
              <a:t>HCl</a:t>
            </a: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  <a:sym typeface="Wingdings" pitchFamily="2" charset="2"/>
              </a:rPr>
              <a:t> 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</a:t>
            </a: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  <a:sym typeface="Wingdings" pitchFamily="2" charset="2"/>
              </a:rPr>
              <a:t> NH</a:t>
            </a:r>
            <a:r>
              <a:rPr lang="cs-CZ" sz="2800" b="1" baseline="-25000" dirty="0" smtClean="0">
                <a:solidFill>
                  <a:srgbClr val="00B050"/>
                </a:solidFill>
                <a:latin typeface="Calibri" pitchFamily="34" charset="0"/>
                <a:sym typeface="Wingdings" pitchFamily="2" charset="2"/>
              </a:rPr>
              <a:t>4</a:t>
            </a: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  <a:sym typeface="Wingdings" pitchFamily="2" charset="2"/>
              </a:rPr>
              <a:t>Cl</a:t>
            </a:r>
            <a:endParaRPr lang="cs-CZ" sz="2400" b="1" dirty="0" smtClean="0">
              <a:solidFill>
                <a:srgbClr val="00B05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NH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3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 + </a:t>
            </a:r>
            <a:r>
              <a:rPr lang="cs-CZ" sz="2400" b="1" dirty="0" err="1" smtClean="0">
                <a:latin typeface="Calibri" pitchFamily="34" charset="0"/>
                <a:sym typeface="Wingdings" pitchFamily="2" charset="2"/>
              </a:rPr>
              <a:t>HCl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  NH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4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Cl</a:t>
            </a: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Skladné reakce (syntézy)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zapište chemickou rovnici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syntézy amoniaku NH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3</a:t>
            </a:r>
          </a:p>
          <a:p>
            <a:pPr marL="457200" indent="-457200">
              <a:buFontTx/>
              <a:buChar char="-"/>
            </a:pPr>
            <a:endParaRPr lang="cs-CZ" sz="2400" b="1" baseline="-250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N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 + 3H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 2NH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3</a:t>
            </a:r>
          </a:p>
          <a:p>
            <a:pPr marL="457200" indent="-457200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Uvědomte si, že je třeba dodržet zákon o zachování hmoty!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Úkol k zamyšlení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do odměrného válce o objemu 250 ml nalijeme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50ml koncentrovaného peroxidu vodíku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+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20ml saponátu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a přidáme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potravinové barvivo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mix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rychle přidáme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10ml nasyceného roztoku KI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 – „zubní pasta pro slony“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 – „zubní pasta pro slony“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276872"/>
            <a:ext cx="2313887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1988840"/>
            <a:ext cx="2328862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1988840"/>
            <a:ext cx="2511425" cy="401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 – „zubní pasta pro slony“ – varianta </a:t>
            </a:r>
            <a:r>
              <a:rPr lang="cs-CZ" sz="3800" b="1" dirty="0" err="1" smtClean="0">
                <a:latin typeface="Calibri" pitchFamily="34" charset="0"/>
              </a:rPr>
              <a:t>Halloween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916832"/>
            <a:ext cx="5112568" cy="43725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jsou opakem reakcí skladných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složitější molekuly reaktantů se štěpí (rozkládají) na jednodušší částice produktů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rozkladné reakce probíhají např.  při trávení živin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výroba „zubní pasty pro slony“ je typem rozkladné reakce</a:t>
            </a:r>
          </a:p>
          <a:p>
            <a:pPr marL="457200" indent="-457200"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     (peroxid vodíku se rozkládá za pomoci KI na vodu a kyslík)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Rozkladné 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algn="ctr">
              <a:buNone/>
            </a:pPr>
            <a:endParaRPr lang="cs-CZ" sz="2400" b="1" dirty="0" smtClean="0">
              <a:solidFill>
                <a:srgbClr val="00B050"/>
              </a:solidFill>
              <a:latin typeface="Calibri" pitchFamily="34" charset="0"/>
              <a:sym typeface="Wingdings" pitchFamily="2" charset="2"/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B050"/>
              </a:solidFill>
              <a:latin typeface="Calibri" pitchFamily="34" charset="0"/>
              <a:sym typeface="Wingdings" pitchFamily="2" charset="2"/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sym typeface="Wingdings" pitchFamily="2" charset="2"/>
              </a:rPr>
              <a:t>AB  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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A</a:t>
            </a:r>
            <a:r>
              <a:rPr lang="cs-CZ" b="1" dirty="0" smtClean="0">
                <a:latin typeface="Calibri" pitchFamily="34" charset="0"/>
              </a:rPr>
              <a:t>  +  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</a:rPr>
              <a:t>B</a:t>
            </a:r>
          </a:p>
          <a:p>
            <a:pPr algn="ctr">
              <a:buNone/>
            </a:pPr>
            <a:endParaRPr lang="cs-CZ" b="1" dirty="0" smtClean="0">
              <a:solidFill>
                <a:srgbClr val="00B0F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b="1" dirty="0" smtClean="0">
                <a:latin typeface="Calibri" pitchFamily="34" charset="0"/>
              </a:rPr>
              <a:t>2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</a:rPr>
              <a:t> H</a:t>
            </a:r>
            <a:r>
              <a:rPr lang="cs-CZ" b="1" baseline="-25000" dirty="0" smtClean="0">
                <a:solidFill>
                  <a:srgbClr val="00B050"/>
                </a:solidFill>
                <a:latin typeface="Calibri" pitchFamily="34" charset="0"/>
              </a:rPr>
              <a:t>2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</a:rPr>
              <a:t>O</a:t>
            </a:r>
            <a:r>
              <a:rPr lang="cs-CZ" b="1" baseline="-25000" dirty="0" smtClean="0">
                <a:solidFill>
                  <a:srgbClr val="00B050"/>
                </a:solidFill>
                <a:latin typeface="Calibri" pitchFamily="34" charset="0"/>
              </a:rPr>
              <a:t>2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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sym typeface="Wingdings" pitchFamily="2" charset="2"/>
              </a:rPr>
              <a:t> 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H</a:t>
            </a:r>
            <a:r>
              <a:rPr lang="cs-CZ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O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sym typeface="Wingdings" pitchFamily="2" charset="2"/>
              </a:rPr>
              <a:t> 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+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sym typeface="Wingdings" pitchFamily="2" charset="2"/>
              </a:rPr>
              <a:t> O</a:t>
            </a:r>
            <a:r>
              <a:rPr lang="cs-CZ" b="1" baseline="-25000" dirty="0" smtClean="0">
                <a:solidFill>
                  <a:srgbClr val="00B0F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b="1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endParaRPr lang="cs-CZ" b="1" dirty="0" smtClean="0">
              <a:solidFill>
                <a:srgbClr val="00B050"/>
              </a:solidFill>
              <a:latin typeface="Calibri" pitchFamily="34" charset="0"/>
              <a:sym typeface="Wingdings" pitchFamily="2" charset="2"/>
            </a:endParaRPr>
          </a:p>
          <a:p>
            <a:pPr algn="ctr">
              <a:buNone/>
            </a:pPr>
            <a:r>
              <a:rPr lang="cs-CZ" b="1" dirty="0" smtClean="0">
                <a:latin typeface="Calibri" pitchFamily="34" charset="0"/>
              </a:rPr>
              <a:t>2 H</a:t>
            </a:r>
            <a:r>
              <a:rPr lang="cs-CZ" b="1" baseline="-25000" dirty="0" smtClean="0">
                <a:latin typeface="Calibri" pitchFamily="34" charset="0"/>
              </a:rPr>
              <a:t>2</a:t>
            </a:r>
            <a:r>
              <a:rPr lang="cs-CZ" b="1" dirty="0" smtClean="0">
                <a:latin typeface="Calibri" pitchFamily="34" charset="0"/>
              </a:rPr>
              <a:t>O</a:t>
            </a:r>
            <a:r>
              <a:rPr lang="cs-CZ" b="1" baseline="-25000" dirty="0" smtClean="0">
                <a:latin typeface="Calibri" pitchFamily="34" charset="0"/>
              </a:rPr>
              <a:t>2</a:t>
            </a:r>
            <a:r>
              <a:rPr lang="cs-CZ" b="1" dirty="0" smtClean="0">
                <a:latin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 2H</a:t>
            </a:r>
            <a:r>
              <a:rPr lang="cs-CZ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O + O</a:t>
            </a:r>
            <a:r>
              <a:rPr lang="cs-CZ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b="1" dirty="0" smtClean="0">
                <a:latin typeface="Calibri" pitchFamily="34" charset="0"/>
              </a:rPr>
              <a:t> </a:t>
            </a:r>
            <a:endParaRPr lang="cs-CZ" b="1" dirty="0" smtClean="0">
              <a:latin typeface="Calibri" pitchFamily="34" charset="0"/>
              <a:sym typeface="Wingdings" pitchFamily="2" charset="2"/>
            </a:endParaRPr>
          </a:p>
          <a:p>
            <a:pPr algn="ctr">
              <a:buNone/>
            </a:pPr>
            <a:endParaRPr lang="cs-CZ" b="1" dirty="0" smtClean="0">
              <a:solidFill>
                <a:srgbClr val="00B050"/>
              </a:solidFill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Rozkladné 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k rozkladným reakcím dochází při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průchodu stejnosměrného el. proudu roztokem</a:t>
            </a: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jak se tento jev nazývá?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Elektrolýza</a:t>
            </a:r>
            <a:endParaRPr lang="cs-CZ" sz="24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Rozkladné 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      Tento experiment jste již dělali v laboratorních pracích.</a:t>
            </a: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      Popište průběh reakce, </a:t>
            </a:r>
            <a:r>
              <a:rPr lang="cs-CZ" sz="2400" dirty="0" err="1" smtClean="0">
                <a:latin typeface="Calibri" pitchFamily="34" charset="0"/>
                <a:sym typeface="Wingdings" pitchFamily="2" charset="2"/>
              </a:rPr>
              <a:t>kt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. nastane po vložení železného šroubu do roztoku síranu měďnatého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 pouze k zamyšlení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068960"/>
            <a:ext cx="1159465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3068960"/>
            <a:ext cx="1178419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3068960"/>
            <a:ext cx="1076842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2924944"/>
            <a:ext cx="1251001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jeden atom (nebo skupina atomů) v molekule reaktantu je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vytěsněn a nahrazen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jiným atomem nebo skupinou atomů</a:t>
            </a:r>
          </a:p>
          <a:p>
            <a:pPr marL="457200" indent="-457200" algn="ctr">
              <a:buNone/>
            </a:pPr>
            <a:endParaRPr lang="cs-CZ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457200" indent="-457200"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A</a:t>
            </a:r>
            <a:r>
              <a:rPr lang="cs-CZ" b="1" dirty="0" smtClean="0">
                <a:latin typeface="Calibri" pitchFamily="34" charset="0"/>
              </a:rPr>
              <a:t>  +  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</a:rPr>
              <a:t>B</a:t>
            </a:r>
            <a:r>
              <a:rPr lang="cs-CZ" b="1" dirty="0" smtClean="0">
                <a:solidFill>
                  <a:srgbClr val="7030A0"/>
                </a:solidFill>
                <a:latin typeface="Calibri" pitchFamily="34" charset="0"/>
              </a:rPr>
              <a:t>C 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  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sym typeface="Wingdings" pitchFamily="2" charset="2"/>
              </a:rPr>
              <a:t>B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 +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A</a:t>
            </a:r>
            <a:r>
              <a:rPr lang="cs-CZ" b="1" dirty="0" smtClean="0">
                <a:solidFill>
                  <a:srgbClr val="7030A0"/>
                </a:solidFill>
                <a:latin typeface="Calibri" pitchFamily="34" charset="0"/>
                <a:sym typeface="Wingdings" pitchFamily="2" charset="2"/>
              </a:rPr>
              <a:t>C</a:t>
            </a:r>
          </a:p>
          <a:p>
            <a:pPr marL="457200" indent="-457200" algn="ctr">
              <a:buNone/>
            </a:pPr>
            <a:endParaRPr lang="cs-CZ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Fe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 + 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sym typeface="Wingdings" pitchFamily="2" charset="2"/>
              </a:rPr>
              <a:t>Cu</a:t>
            </a:r>
            <a:r>
              <a:rPr lang="cs-CZ" b="1" dirty="0" smtClean="0">
                <a:solidFill>
                  <a:srgbClr val="7030A0"/>
                </a:solidFill>
                <a:latin typeface="Calibri" pitchFamily="34" charset="0"/>
                <a:sym typeface="Wingdings" pitchFamily="2" charset="2"/>
              </a:rPr>
              <a:t>SO</a:t>
            </a:r>
            <a:r>
              <a:rPr lang="cs-CZ" b="1" baseline="-25000" dirty="0" smtClean="0">
                <a:solidFill>
                  <a:srgbClr val="7030A0"/>
                </a:solidFill>
                <a:latin typeface="Calibri" pitchFamily="34" charset="0"/>
                <a:sym typeface="Wingdings" pitchFamily="2" charset="2"/>
              </a:rPr>
              <a:t>4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  </a:t>
            </a:r>
            <a:r>
              <a:rPr lang="cs-CZ" b="1" dirty="0" err="1" smtClean="0">
                <a:solidFill>
                  <a:srgbClr val="00B0F0"/>
                </a:solidFill>
                <a:latin typeface="Calibri" pitchFamily="34" charset="0"/>
                <a:sym typeface="Wingdings" pitchFamily="2" charset="2"/>
              </a:rPr>
              <a:t>Cu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 +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Fe</a:t>
            </a:r>
            <a:r>
              <a:rPr lang="cs-CZ" b="1" dirty="0" smtClean="0">
                <a:solidFill>
                  <a:srgbClr val="7030A0"/>
                </a:solidFill>
                <a:latin typeface="Calibri" pitchFamily="34" charset="0"/>
                <a:sym typeface="Wingdings" pitchFamily="2" charset="2"/>
              </a:rPr>
              <a:t>SO</a:t>
            </a:r>
            <a:r>
              <a:rPr lang="cs-CZ" b="1" baseline="-25000" dirty="0" smtClean="0">
                <a:solidFill>
                  <a:srgbClr val="7030A0"/>
                </a:solidFill>
                <a:latin typeface="Calibri" pitchFamily="34" charset="0"/>
                <a:sym typeface="Wingdings" pitchFamily="2" charset="2"/>
              </a:rPr>
              <a:t>4</a:t>
            </a:r>
          </a:p>
          <a:p>
            <a:pPr marL="457200" indent="-457200" algn="ctr"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None/>
            </a:pPr>
            <a:r>
              <a:rPr lang="cs-CZ" b="1" dirty="0" smtClean="0">
                <a:latin typeface="Calibri" pitchFamily="34" charset="0"/>
                <a:sym typeface="Wingdings" pitchFamily="2" charset="2"/>
              </a:rPr>
              <a:t>Fe + CuSO</a:t>
            </a:r>
            <a:r>
              <a:rPr lang="cs-CZ" b="1" baseline="-25000" dirty="0" smtClean="0">
                <a:latin typeface="Calibri" pitchFamily="34" charset="0"/>
                <a:sym typeface="Wingdings" pitchFamily="2" charset="2"/>
              </a:rPr>
              <a:t>4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  </a:t>
            </a:r>
            <a:r>
              <a:rPr lang="cs-CZ" b="1" dirty="0" err="1" smtClean="0">
                <a:latin typeface="Calibri" pitchFamily="34" charset="0"/>
                <a:sym typeface="Wingdings" pitchFamily="2" charset="2"/>
              </a:rPr>
              <a:t>Cu</a:t>
            </a:r>
            <a:r>
              <a:rPr lang="cs-CZ" b="1" dirty="0" smtClean="0">
                <a:latin typeface="Calibri" pitchFamily="34" charset="0"/>
                <a:sym typeface="Wingdings" pitchFamily="2" charset="2"/>
              </a:rPr>
              <a:t> + FeSO</a:t>
            </a:r>
            <a:r>
              <a:rPr lang="cs-CZ" b="1" baseline="-25000" dirty="0" smtClean="0">
                <a:latin typeface="Calibri" pitchFamily="34" charset="0"/>
                <a:sym typeface="Wingdings" pitchFamily="2" charset="2"/>
              </a:rPr>
              <a:t>4</a:t>
            </a:r>
          </a:p>
          <a:p>
            <a:pPr marL="457200" indent="-457200" algn="ctr"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Vytěsňovací reakce (substituce)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do kádinky nalijeme </a:t>
            </a:r>
            <a:r>
              <a:rPr lang="cs-CZ" sz="2400" b="1" dirty="0" smtClean="0">
                <a:latin typeface="Calibri" pitchFamily="34" charset="0"/>
              </a:rPr>
              <a:t>10ml 1% roztoku dusičnanu stříbrného</a:t>
            </a: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přikápneme několik kapek </a:t>
            </a:r>
            <a:r>
              <a:rPr lang="cs-CZ" sz="2400" b="1" dirty="0" smtClean="0">
                <a:latin typeface="Calibri" pitchFamily="34" charset="0"/>
              </a:rPr>
              <a:t>jodidu draselného</a:t>
            </a: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zapište chemickou rovnicí co vzniká</a:t>
            </a:r>
          </a:p>
          <a:p>
            <a:pPr algn="ctr"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AgNO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</a:rPr>
              <a:t>3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+ KI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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AgI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 + KNO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3</a:t>
            </a:r>
          </a:p>
          <a:p>
            <a:pPr algn="ctr">
              <a:buNone/>
            </a:pPr>
            <a:endParaRPr lang="cs-CZ" sz="2400" b="1" baseline="-25000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algn="ctr"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Jedná se o vytěsňovací reakci? 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NE</a:t>
            </a:r>
          </a:p>
          <a:p>
            <a:pPr algn="ctr"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Calibri" pitchFamily="34" charset="0"/>
              </a:rPr>
              <a:t>podvojná záměna (konverze) </a:t>
            </a:r>
            <a:r>
              <a:rPr lang="cs-CZ" sz="2400" dirty="0" smtClean="0">
                <a:latin typeface="Calibri" pitchFamily="34" charset="0"/>
              </a:rPr>
              <a:t>je typem </a:t>
            </a:r>
            <a:r>
              <a:rPr lang="cs-CZ" sz="2400" dirty="0" err="1" smtClean="0">
                <a:latin typeface="Calibri" pitchFamily="34" charset="0"/>
              </a:rPr>
              <a:t>chem</a:t>
            </a:r>
            <a:r>
              <a:rPr lang="cs-CZ" sz="2400" dirty="0" smtClean="0">
                <a:latin typeface="Calibri" pitchFamily="34" charset="0"/>
              </a:rPr>
              <a:t>. reakce, při níž si dva reaktanty vzájemně vyměňují atomy nebo skupiny atomů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dochází ke dvěma substitucím současně)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podvojnými záměnami jsou velmi často chemické reakce, při </a:t>
            </a:r>
            <a:r>
              <a:rPr lang="cs-CZ" sz="2400" dirty="0" err="1" smtClean="0">
                <a:latin typeface="Calibri" pitchFamily="34" charset="0"/>
              </a:rPr>
              <a:t>kt</a:t>
            </a:r>
            <a:r>
              <a:rPr lang="cs-CZ" sz="2400" dirty="0" smtClean="0">
                <a:latin typeface="Calibri" pitchFamily="34" charset="0"/>
              </a:rPr>
              <a:t>. dochází ke vzniku </a:t>
            </a:r>
            <a:r>
              <a:rPr lang="cs-CZ" sz="2400" b="1" dirty="0" smtClean="0">
                <a:latin typeface="Calibri" pitchFamily="34" charset="0"/>
              </a:rPr>
              <a:t>sraženin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využívá se k </a:t>
            </a:r>
            <a:r>
              <a:rPr lang="cs-CZ" sz="2400" b="1" dirty="0" smtClean="0">
                <a:latin typeface="Calibri" pitchFamily="34" charset="0"/>
              </a:rPr>
              <a:t>důkazu a identifikaci </a:t>
            </a:r>
            <a:r>
              <a:rPr lang="cs-CZ" sz="2400" dirty="0" smtClean="0">
                <a:latin typeface="Calibri" pitchFamily="34" charset="0"/>
              </a:rPr>
              <a:t>některých chemických látek (kationtů a aniontů)</a:t>
            </a: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Podvojná záměna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A</a:t>
            </a:r>
            <a:r>
              <a:rPr lang="cs-CZ" sz="2800" b="1" dirty="0" smtClean="0">
                <a:solidFill>
                  <a:srgbClr val="00B0F0"/>
                </a:solidFill>
                <a:latin typeface="Calibri" pitchFamily="34" charset="0"/>
              </a:rPr>
              <a:t>B</a:t>
            </a:r>
            <a:r>
              <a:rPr lang="cs-CZ" sz="2800" b="1" dirty="0" smtClean="0">
                <a:latin typeface="Calibri" pitchFamily="34" charset="0"/>
              </a:rPr>
              <a:t> + </a:t>
            </a:r>
            <a:r>
              <a:rPr lang="cs-CZ" sz="2800" b="1" dirty="0" smtClean="0">
                <a:solidFill>
                  <a:srgbClr val="7030A0"/>
                </a:solidFill>
                <a:latin typeface="Calibri" pitchFamily="34" charset="0"/>
              </a:rPr>
              <a:t>C</a:t>
            </a: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</a:rPr>
              <a:t>D</a:t>
            </a:r>
            <a:r>
              <a:rPr lang="cs-CZ" sz="2800" b="1" dirty="0" smtClean="0">
                <a:latin typeface="Calibri" pitchFamily="34" charset="0"/>
              </a:rPr>
              <a:t> 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 A</a:t>
            </a: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  <a:sym typeface="Wingdings" pitchFamily="2" charset="2"/>
              </a:rPr>
              <a:t>D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 + </a:t>
            </a:r>
            <a:r>
              <a:rPr lang="cs-CZ" sz="2800" b="1" dirty="0" smtClean="0">
                <a:solidFill>
                  <a:srgbClr val="7030A0"/>
                </a:solidFill>
                <a:latin typeface="Calibri" pitchFamily="34" charset="0"/>
                <a:sym typeface="Wingdings" pitchFamily="2" charset="2"/>
              </a:rPr>
              <a:t>C</a:t>
            </a:r>
            <a:r>
              <a:rPr lang="cs-CZ" sz="2800" b="1" dirty="0" smtClean="0">
                <a:solidFill>
                  <a:srgbClr val="00B0F0"/>
                </a:solidFill>
                <a:latin typeface="Calibri" pitchFamily="34" charset="0"/>
                <a:sym typeface="Wingdings" pitchFamily="2" charset="2"/>
              </a:rPr>
              <a:t>B</a:t>
            </a:r>
          </a:p>
          <a:p>
            <a:pPr algn="ctr">
              <a:buFontTx/>
              <a:buNone/>
            </a:pPr>
            <a:endParaRPr lang="cs-CZ" sz="2800" b="1" dirty="0" smtClean="0">
              <a:latin typeface="Calibri" pitchFamily="34" charset="0"/>
              <a:sym typeface="Wingdings" pitchFamily="2" charset="2"/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Ag</a:t>
            </a:r>
            <a:r>
              <a:rPr lang="cs-CZ" sz="2800" b="1" dirty="0" smtClean="0">
                <a:solidFill>
                  <a:srgbClr val="00B0F0"/>
                </a:solidFill>
                <a:latin typeface="Calibri" pitchFamily="34" charset="0"/>
              </a:rPr>
              <a:t>NO</a:t>
            </a:r>
            <a:r>
              <a:rPr lang="cs-CZ" sz="2800" b="1" baseline="-25000" dirty="0" smtClean="0">
                <a:solidFill>
                  <a:srgbClr val="00B0F0"/>
                </a:solidFill>
                <a:latin typeface="Calibri" pitchFamily="34" charset="0"/>
              </a:rPr>
              <a:t>3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800" b="1" dirty="0" smtClean="0">
                <a:latin typeface="Calibri" pitchFamily="34" charset="0"/>
              </a:rPr>
              <a:t>+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Calibri" pitchFamily="34" charset="0"/>
              </a:rPr>
              <a:t>K</a:t>
            </a: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</a:rPr>
              <a:t>I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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Ag</a:t>
            </a:r>
            <a:r>
              <a:rPr lang="cs-CZ" sz="2800" b="1" dirty="0" err="1" smtClean="0">
                <a:solidFill>
                  <a:srgbClr val="00B050"/>
                </a:solidFill>
                <a:latin typeface="Calibri" pitchFamily="34" charset="0"/>
                <a:sym typeface="Wingdings" pitchFamily="2" charset="2"/>
              </a:rPr>
              <a:t>I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 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+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Calibri" pitchFamily="34" charset="0"/>
                <a:sym typeface="Wingdings" pitchFamily="2" charset="2"/>
              </a:rPr>
              <a:t>K</a:t>
            </a:r>
            <a:r>
              <a:rPr lang="cs-CZ" sz="2800" b="1" dirty="0" smtClean="0">
                <a:solidFill>
                  <a:srgbClr val="00B0F0"/>
                </a:solidFill>
                <a:latin typeface="Calibri" pitchFamily="34" charset="0"/>
                <a:sym typeface="Wingdings" pitchFamily="2" charset="2"/>
              </a:rPr>
              <a:t>NO</a:t>
            </a:r>
            <a:r>
              <a:rPr lang="cs-CZ" sz="2800" b="1" baseline="-25000" dirty="0" smtClean="0">
                <a:solidFill>
                  <a:srgbClr val="00B0F0"/>
                </a:solidFill>
                <a:latin typeface="Calibri" pitchFamily="34" charset="0"/>
                <a:sym typeface="Wingdings" pitchFamily="2" charset="2"/>
              </a:rPr>
              <a:t>3</a:t>
            </a:r>
          </a:p>
          <a:p>
            <a:pPr algn="ctr">
              <a:buFontTx/>
              <a:buNone/>
            </a:pPr>
            <a:endParaRPr lang="cs-CZ" sz="2800" b="1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endParaRPr lang="cs-CZ" sz="2800" b="1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2800" b="1" dirty="0" smtClean="0">
                <a:latin typeface="Calibri" pitchFamily="34" charset="0"/>
              </a:rPr>
              <a:t>AgNO</a:t>
            </a:r>
            <a:r>
              <a:rPr lang="cs-CZ" sz="2800" b="1" baseline="-25000" dirty="0" smtClean="0">
                <a:latin typeface="Calibri" pitchFamily="34" charset="0"/>
              </a:rPr>
              <a:t>3 </a:t>
            </a:r>
            <a:r>
              <a:rPr lang="cs-CZ" sz="2800" b="1" dirty="0" smtClean="0">
                <a:latin typeface="Calibri" pitchFamily="34" charset="0"/>
              </a:rPr>
              <a:t>+ KI 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 </a:t>
            </a:r>
            <a:r>
              <a:rPr lang="cs-CZ" sz="2800" b="1" dirty="0" err="1" smtClean="0">
                <a:latin typeface="Calibri" pitchFamily="34" charset="0"/>
                <a:sym typeface="Wingdings" pitchFamily="2" charset="2"/>
              </a:rPr>
              <a:t>AgI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 + KNO</a:t>
            </a:r>
            <a:r>
              <a:rPr lang="cs-CZ" sz="2800" b="1" baseline="-25000" dirty="0" smtClean="0">
                <a:latin typeface="Calibri" pitchFamily="34" charset="0"/>
                <a:sym typeface="Wingdings" pitchFamily="2" charset="2"/>
              </a:rPr>
              <a:t>3</a:t>
            </a:r>
          </a:p>
          <a:p>
            <a:pPr algn="ctr">
              <a:buFontTx/>
              <a:buNone/>
            </a:pPr>
            <a:endParaRPr lang="cs-CZ" sz="28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Podvojná záměna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Jakým typem chemické reakce je neutralizace </a:t>
            </a:r>
          </a:p>
          <a:p>
            <a:pPr algn="ctr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vodného roztoku </a:t>
            </a:r>
            <a:r>
              <a:rPr lang="cs-CZ" sz="2400" b="1" dirty="0" smtClean="0">
                <a:latin typeface="Calibri" pitchFamily="34" charset="0"/>
              </a:rPr>
              <a:t>hydroxidu sodného </a:t>
            </a:r>
            <a:r>
              <a:rPr lang="cs-CZ" sz="2400" dirty="0" smtClean="0">
                <a:latin typeface="Calibri" pitchFamily="34" charset="0"/>
              </a:rPr>
              <a:t>vodným </a:t>
            </a:r>
          </a:p>
          <a:p>
            <a:pPr algn="ctr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roztokem </a:t>
            </a:r>
            <a:r>
              <a:rPr lang="cs-CZ" sz="2400" b="1" dirty="0" smtClean="0">
                <a:latin typeface="Calibri" pitchFamily="34" charset="0"/>
              </a:rPr>
              <a:t>kyseliny chlorovodíkové</a:t>
            </a:r>
            <a:r>
              <a:rPr lang="cs-CZ" sz="2400" dirty="0" smtClean="0">
                <a:latin typeface="Calibri" pitchFamily="34" charset="0"/>
              </a:rPr>
              <a:t>?</a:t>
            </a:r>
          </a:p>
          <a:p>
            <a:pPr algn="ctr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800" b="1" dirty="0" err="1" smtClean="0">
                <a:latin typeface="Calibri" pitchFamily="34" charset="0"/>
              </a:rPr>
              <a:t>NaOH</a:t>
            </a:r>
            <a:r>
              <a:rPr lang="cs-CZ" sz="2800" b="1" dirty="0" smtClean="0">
                <a:latin typeface="Calibri" pitchFamily="34" charset="0"/>
              </a:rPr>
              <a:t> + </a:t>
            </a:r>
            <a:r>
              <a:rPr lang="cs-CZ" sz="2800" b="1" dirty="0" err="1" smtClean="0">
                <a:latin typeface="Calibri" pitchFamily="34" charset="0"/>
              </a:rPr>
              <a:t>HCl</a:t>
            </a:r>
            <a:r>
              <a:rPr lang="cs-CZ" sz="2800" b="1" dirty="0" smtClean="0">
                <a:latin typeface="Calibri" pitchFamily="34" charset="0"/>
              </a:rPr>
              <a:t> 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 </a:t>
            </a:r>
            <a:r>
              <a:rPr lang="cs-CZ" sz="2800" b="1" dirty="0" err="1" smtClean="0">
                <a:latin typeface="Calibri" pitchFamily="34" charset="0"/>
                <a:sym typeface="Wingdings" pitchFamily="2" charset="2"/>
              </a:rPr>
              <a:t>NaCl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 + H</a:t>
            </a:r>
            <a:r>
              <a:rPr lang="cs-CZ" sz="2800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O</a:t>
            </a:r>
          </a:p>
          <a:p>
            <a:pPr algn="ctr">
              <a:buFontTx/>
              <a:buNone/>
            </a:pPr>
            <a:endParaRPr lang="cs-CZ" sz="2800" b="1" dirty="0" smtClean="0">
              <a:latin typeface="Calibri" pitchFamily="34" charset="0"/>
              <a:sym typeface="Wingdings" pitchFamily="2" charset="2"/>
            </a:endParaRPr>
          </a:p>
          <a:p>
            <a:pPr algn="ctr">
              <a:buNone/>
            </a:pP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Podvojná záměna</a:t>
            </a:r>
          </a:p>
          <a:p>
            <a:pPr algn="ctr">
              <a:buFontTx/>
              <a:buNone/>
            </a:pPr>
            <a:endParaRPr lang="cs-CZ" sz="28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Otázka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Chemické reakce dělíme na:</a:t>
            </a:r>
          </a:p>
          <a:p>
            <a:pPr>
              <a:buFontTx/>
              <a:buChar char="-"/>
            </a:pPr>
            <a:r>
              <a:rPr lang="cs-CZ" sz="2200" b="1" dirty="0" smtClean="0">
                <a:solidFill>
                  <a:srgbClr val="FF0000"/>
                </a:solidFill>
                <a:latin typeface="Calibri" pitchFamily="34" charset="0"/>
              </a:rPr>
              <a:t>skladné</a:t>
            </a:r>
            <a:r>
              <a:rPr lang="cs-CZ" sz="2200" dirty="0" smtClean="0">
                <a:latin typeface="Calibri" pitchFamily="34" charset="0"/>
              </a:rPr>
              <a:t> (ze dvou či více jednodušších částic reaktantů vzniká jedna složitější molekula produktu)</a:t>
            </a:r>
          </a:p>
          <a:p>
            <a:pPr>
              <a:buFontTx/>
              <a:buChar char="-"/>
            </a:pPr>
            <a:endParaRPr lang="cs-CZ" sz="22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200" b="1" dirty="0" smtClean="0">
                <a:solidFill>
                  <a:srgbClr val="FF0000"/>
                </a:solidFill>
                <a:latin typeface="Calibri" pitchFamily="34" charset="0"/>
              </a:rPr>
              <a:t>rozkladné</a:t>
            </a:r>
            <a:r>
              <a:rPr lang="cs-CZ" sz="2200" dirty="0" smtClean="0">
                <a:latin typeface="Calibri" pitchFamily="34" charset="0"/>
              </a:rPr>
              <a:t> (složitější molekuly reaktantů se rozkládají na jednodušší částice produktů)</a:t>
            </a:r>
          </a:p>
          <a:p>
            <a:pPr>
              <a:buFontTx/>
              <a:buChar char="-"/>
            </a:pPr>
            <a:endParaRPr lang="cs-CZ" sz="22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200" b="1" dirty="0" smtClean="0">
                <a:solidFill>
                  <a:srgbClr val="FF0000"/>
                </a:solidFill>
                <a:latin typeface="Calibri" pitchFamily="34" charset="0"/>
              </a:rPr>
              <a:t>vytěsňovací</a:t>
            </a:r>
            <a:r>
              <a:rPr lang="cs-CZ" sz="2200" dirty="0" smtClean="0">
                <a:latin typeface="Calibri" pitchFamily="34" charset="0"/>
              </a:rPr>
              <a:t> (jeden atom v molekule reaktantu je nahrazeny jiným atomem)</a:t>
            </a:r>
          </a:p>
          <a:p>
            <a:pPr>
              <a:buFontTx/>
              <a:buChar char="-"/>
            </a:pPr>
            <a:endParaRPr lang="cs-CZ" sz="22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200" b="1" dirty="0" smtClean="0">
                <a:solidFill>
                  <a:srgbClr val="FF0000"/>
                </a:solidFill>
                <a:latin typeface="Calibri" pitchFamily="34" charset="0"/>
              </a:rPr>
              <a:t>podvojné záměny </a:t>
            </a:r>
            <a:r>
              <a:rPr lang="cs-CZ" sz="2200" dirty="0" smtClean="0">
                <a:latin typeface="Calibri" pitchFamily="34" charset="0"/>
              </a:rPr>
              <a:t>(vzájemně se vymění atomy nebo skupiny atomů mezi dvěma molekulami reaktantů)</a:t>
            </a: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Shrnutí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/>
              <a:t>Použity obrázky vlastní tvorby.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 - &amp;quot;Chemické reakce a děje&amp;quot;&quot;/&gt;&lt;property id=&quot;20307&quot; value=&quot;256&quot;/&gt;&lt;/object&gt;&lt;object type=&quot;3&quot; unique_id=&quot;10005&quot;&gt;&lt;property id=&quot;20148&quot; value=&quot;5&quot;/&gt;&lt;property id=&quot;20300&quot; value=&quot;Slide 2 - &amp;quot;Proč neprší krystalky cukru?&amp;quot;&quot;/&gt;&lt;property id=&quot;20307&quot; value=&quot;257&quot;/&gt;&lt;/object&gt;&lt;object type=&quot;3&quot; unique_id=&quot;10006&quot;&gt;&lt;property id=&quot;20148&quot; value=&quot;5&quot;/&gt;&lt;property id=&quot;20300&quot; value=&quot;Slide 3 - &amp;quot;Enzymy&amp;quot;&quot;/&gt;&lt;property id=&quot;20307&quot; value=&quot;258&quot;/&gt;&lt;/object&gt;&lt;object type=&quot;3&quot; unique_id=&quot;10007&quot;&gt;&lt;property id=&quot;20148&quot; value=&quot;5&quot;/&gt;&lt;property id=&quot;20300&quot; value=&quot;Slide 4 - &amp;quot;Experiment &amp;#x0D;&amp;#x0A; enzymatický rozklad peroxidu vodíku&amp;quot;&quot;/&gt;&lt;property id=&quot;20307&quot; value=&quot;259&quot;/&gt;&lt;/object&gt;&lt;object type=&quot;3&quot; unique_id=&quot;10008&quot;&gt;&lt;property id=&quot;20148&quot; value=&quot;5&quot;/&gt;&lt;property id=&quot;20300&quot; value=&quot;Slide 5&quot;/&gt;&lt;property id=&quot;20307&quot; value=&quot;260&quot;/&gt;&lt;/object&gt;&lt;object type=&quot;3&quot; unique_id=&quot;10009&quot;&gt;&lt;property id=&quot;20148&quot; value=&quot;5&quot;/&gt;&lt;property id=&quot;20300&quot; value=&quot;Slide 6&quot;/&gt;&lt;property id=&quot;20307&quot; value=&quot;261&quot;/&gt;&lt;/object&gt;&lt;object type=&quot;3&quot; unique_id=&quot;10010&quot;&gt;&lt;property id=&quot;20148&quot; value=&quot;5&quot;/&gt;&lt;property id=&quot;20300&quot; value=&quot;Slide 7 - &amp;quot;Experiment&amp;quot;&quot;/&gt;&lt;property id=&quot;20307&quot; value=&quot;262&quot;/&gt;&lt;/object&gt;&lt;object type=&quot;3&quot; unique_id=&quot;10119&quot;&gt;&lt;property id=&quot;20148&quot; value=&quot;5&quot;/&gt;&lt;property id=&quot;20300&quot; value=&quot;Slide 8 - &amp;quot;Specifické účinky enzymů&amp;quot;&quot;/&gt;&lt;property id=&quot;20307&quot; value=&quot;263&quot;/&gt;&lt;/object&gt;&lt;object type=&quot;3&quot; unique_id=&quot;10120&quot;&gt;&lt;property id=&quot;20148&quot; value=&quot;5&quot;/&gt;&lt;property id=&quot;20300&quot; value=&quot;Slide 9 - &amp;quot;Enzymy&amp;quot;&quot;/&gt;&lt;property id=&quot;20307&quot; value=&quot;264&quot;/&gt;&lt;/object&gt;&lt;object type=&quot;3&quot; unique_id=&quot;10154&quot;&gt;&lt;property id=&quot;20148&quot; value=&quot;5&quot;/&gt;&lt;property id=&quot;20300&quot; value=&quot;Slide 10 - &amp;quot;Rozsáhlé využití enzymů&amp;quot;&quot;/&gt;&lt;property id=&quot;20307&quot; value=&quot;265&quot;/&gt;&lt;/object&gt;&lt;object type=&quot;3&quot; unique_id=&quot;10215&quot;&gt;&lt;property id=&quot;20148&quot; value=&quot;5&quot;/&gt;&lt;property id=&quot;20300&quot; value=&quot;Slide 11 - &amp;quot;Shrnutí&amp;quot;&quot;/&gt;&lt;property id=&quot;20307&quot; value=&quot;266&quot;/&gt;&lt;/object&gt;&lt;/object&gt;&lt;/object&gt;&lt;/database&gt;"/>
</p:tagLst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1019</TotalTime>
  <Words>719</Words>
  <Application>Microsoft Office PowerPoint</Application>
  <PresentationFormat>Předvádění na obrazovce (4:3)</PresentationFormat>
  <Paragraphs>172</Paragraphs>
  <Slides>21</Slides>
  <Notes>20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Výchozí návrh</vt:lpstr>
      <vt:lpstr>Snímek 1</vt:lpstr>
      <vt:lpstr>Anotace</vt:lpstr>
      <vt:lpstr>Snímek 3</vt:lpstr>
      <vt:lpstr>Snímek 4</vt:lpstr>
      <vt:lpstr>Chemické reakce, které již znáte</vt:lpstr>
      <vt:lpstr>Skladné reakce (syntézy)</vt:lpstr>
      <vt:lpstr>Úkol k zamyšlení</vt:lpstr>
      <vt:lpstr>Experiment – „zubní pasta pro slony“</vt:lpstr>
      <vt:lpstr>Experiment – „zubní pasta pro slony“</vt:lpstr>
      <vt:lpstr>Experiment – „zubní pasta pro slony“ – varianta Halloween</vt:lpstr>
      <vt:lpstr>Rozkladné reakce</vt:lpstr>
      <vt:lpstr>Rozkladné reakce</vt:lpstr>
      <vt:lpstr>Rozkladné reakce</vt:lpstr>
      <vt:lpstr>Experiment pouze k zamyšlení</vt:lpstr>
      <vt:lpstr>Vytěsňovací reakce (substituce)</vt:lpstr>
      <vt:lpstr>Experiment</vt:lpstr>
      <vt:lpstr>Podvojná záměna</vt:lpstr>
      <vt:lpstr>Podvojná záměna</vt:lpstr>
      <vt:lpstr>Otázka</vt:lpstr>
      <vt:lpstr>Shrnutí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reakce a děje</dc:title>
  <dc:creator>*</dc:creator>
  <cp:lastModifiedBy>lipi</cp:lastModifiedBy>
  <cp:revision>211</cp:revision>
  <dcterms:created xsi:type="dcterms:W3CDTF">2010-08-25T07:10:17Z</dcterms:created>
  <dcterms:modified xsi:type="dcterms:W3CDTF">2012-01-21T12:02:37Z</dcterms:modified>
</cp:coreProperties>
</file>