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94" r:id="rId2"/>
    <p:sldId id="295" r:id="rId3"/>
    <p:sldId id="256" r:id="rId4"/>
    <p:sldId id="262" r:id="rId5"/>
    <p:sldId id="307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20" r:id="rId17"/>
    <p:sldId id="321" r:id="rId18"/>
    <p:sldId id="322" r:id="rId19"/>
    <p:sldId id="323" r:id="rId20"/>
    <p:sldId id="324" r:id="rId21"/>
    <p:sldId id="308" r:id="rId22"/>
    <p:sldId id="299" r:id="rId2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6" autoAdjust="0"/>
    <p:restoredTop sz="94654" autoAdjust="0"/>
  </p:normalViewPr>
  <p:slideViewPr>
    <p:cSldViewPr>
      <p:cViewPr varScale="1">
        <p:scale>
          <a:sx n="100" d="100"/>
          <a:sy n="100" d="100"/>
        </p:scale>
        <p:origin x="-24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418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388CA5-3349-43E2-B789-FF747069CFCE}" type="datetimeFigureOut">
              <a:rPr lang="cs-CZ" smtClean="0"/>
              <a:pPr/>
              <a:t>21.1.2012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63D8B1-DF73-4E1D-AABB-D1CB2A8ECA4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C237D5-8300-4AE1-BB19-689C847B140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cs-CZ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D61ED-FFCA-4406-95D8-31944FB27DEB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588C3-4117-4325-8DE6-ADE518DB0E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85AE4-91C8-45E0-9FF4-0603B4D0DDCF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CB02E-54C6-493E-AC1C-009F34BEAE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8F890-C53D-430C-9A35-53B4D0380034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4A93F-007C-4251-A4E1-DE4E0D5282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259-2B01-43E7-BC89-0DDBC5848B48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A3C9B-5412-4224-9FBF-FF923727EF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D36D9-AD5E-4FA4-ACD9-91B24F786025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90ACA-7A55-4CC4-8183-CDCB555B61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829C6-46A6-43C9-8647-23372D6F5B3B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418E4-F80C-4C39-914A-2800F0C0D0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D045B-EDEA-4B66-95C7-0F941E3775B0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055F-D4FC-42EC-8A22-00246BE867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9BA3F-C017-411C-BBFB-E6B879AAEEC2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64B4A-7C4E-41CD-BFB6-3BFC18FD48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39100-92E0-4322-85E4-1F5638B60629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FA683-E961-4DE8-91F9-51D405DF0E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3D3AD-E9A0-4FDE-B3B5-273F927571D1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B2132-BDAB-4838-ADFF-DB01E268A9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FE395-AF7F-42A8-B6FA-DC5CC990A811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BAF0E-8CA7-478E-9B8C-07C26423C5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6B1264-7234-4BDE-A96B-6B2784EBB2C9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F97F6C-D0ED-4FA3-8454-A275401ED4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5576" y="2780928"/>
          <a:ext cx="7656512" cy="213060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7656512"/>
              </a:tblGrid>
              <a:tr h="385647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ysClr val="windowText" lastClr="000000"/>
                          </a:solidFill>
                        </a:rPr>
                        <a:t>NÁZEV</a:t>
                      </a:r>
                      <a:r>
                        <a:rPr lang="cs-CZ" sz="2000" baseline="0" dirty="0" smtClean="0">
                          <a:solidFill>
                            <a:sysClr val="windowText" lastClr="000000"/>
                          </a:solidFill>
                        </a:rPr>
                        <a:t> ŠKOLY: 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</a:rPr>
                        <a:t>ZŠ J. E. </a:t>
                      </a:r>
                      <a:r>
                        <a:rPr lang="cs-CZ" b="0" baseline="0" dirty="0" err="1" smtClean="0">
                          <a:solidFill>
                            <a:sysClr val="windowText" lastClr="000000"/>
                          </a:solidFill>
                        </a:rPr>
                        <a:t>Purkyně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</a:rPr>
                        <a:t> Libochovice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AUTOR: </a:t>
                      </a:r>
                      <a:r>
                        <a:rPr lang="cs-CZ" dirty="0" smtClean="0"/>
                        <a:t>RNDr.</a:t>
                      </a:r>
                      <a:r>
                        <a:rPr lang="cs-CZ" baseline="0" dirty="0" smtClean="0"/>
                        <a:t> Adéla </a:t>
                      </a:r>
                      <a:r>
                        <a:rPr lang="cs-CZ" baseline="0" dirty="0" err="1" smtClean="0"/>
                        <a:t>Lipšová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NÁZEV</a:t>
                      </a:r>
                      <a:r>
                        <a:rPr lang="cs-CZ" sz="2000" dirty="0" smtClean="0"/>
                        <a:t>: </a:t>
                      </a:r>
                      <a:r>
                        <a:rPr lang="cs-CZ" sz="1800" dirty="0" smtClean="0"/>
                        <a:t>VY_52_INOVACE_21_VLASTNOSTI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smtClean="0"/>
                        <a:t>LÁTEK</a:t>
                      </a:r>
                      <a:r>
                        <a:rPr lang="cs-CZ" sz="1800" dirty="0" smtClean="0"/>
                        <a:t> (2.ČÁST)</a:t>
                      </a:r>
                      <a:endParaRPr lang="cs-CZ" sz="1800" cap="al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TÉMA: </a:t>
                      </a:r>
                      <a:r>
                        <a:rPr lang="cs-CZ" sz="1800" b="0" dirty="0" smtClean="0"/>
                        <a:t>VLASTNOSTI LÁTEK </a:t>
                      </a:r>
                      <a:r>
                        <a:rPr lang="cs-CZ" sz="1800" dirty="0" smtClean="0"/>
                        <a:t>(2.ČÁST)</a:t>
                      </a:r>
                      <a:endParaRPr lang="cs-CZ" sz="20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6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ČÍSLO PROJEKTU: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CZ.1.07/1.4.00/21.2803</a:t>
                      </a:r>
                      <a:endParaRPr lang="cs-CZ" sz="18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472608" cy="13370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800" b="1" dirty="0" smtClean="0"/>
              <a:t>Anotace</a:t>
            </a:r>
            <a:endParaRPr lang="cs-CZ" sz="3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   </a:t>
            </a:r>
            <a:r>
              <a:rPr lang="cs-CZ" sz="2400" dirty="0" smtClean="0">
                <a:solidFill>
                  <a:srgbClr val="000000"/>
                </a:solidFill>
              </a:rPr>
              <a:t>Jedná se o výukové materiály určené pro podporu  vzdělávání v oblasti přírodních věd – konkrétně chemie.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 </a:t>
            </a:r>
            <a:r>
              <a:rPr lang="cs-CZ" sz="2400" dirty="0" smtClean="0">
                <a:solidFill>
                  <a:srgbClr val="000000"/>
                </a:solidFill>
              </a:rPr>
              <a:t>Obsahem je prezentace pro podporu výkladu učiva na dané téma, doplněné řadou zajímavých experimentů, které je nutno provádět pod dohledem vyučujícího. 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 Na začátku je uveden souhrn opakování látky předchozí a na konci souhrn látky probrané . </a:t>
            </a:r>
          </a:p>
          <a:p>
            <a:pPr>
              <a:lnSpc>
                <a:spcPct val="90000"/>
              </a:lnSpc>
              <a:buNone/>
            </a:pPr>
            <a:endParaRPr lang="cs-CZ" sz="2400" dirty="0" smtClean="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Text je určen pro žáky 8. tříd základních škol.</a:t>
            </a:r>
            <a:endParaRPr lang="cs-CZ" sz="20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7704" y="908720"/>
            <a:ext cx="5544616" cy="144016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Vlastnosti</a:t>
            </a:r>
            <a:r>
              <a:rPr lang="cs-CZ" dirty="0" smtClean="0"/>
              <a:t> </a:t>
            </a:r>
            <a:r>
              <a:rPr lang="cs-CZ" b="1" dirty="0" smtClean="0"/>
              <a:t>látek</a:t>
            </a:r>
            <a:br>
              <a:rPr lang="cs-CZ" b="1" dirty="0" smtClean="0"/>
            </a:br>
            <a:r>
              <a:rPr lang="cs-CZ" sz="4000" dirty="0" smtClean="0"/>
              <a:t>(2. část)</a:t>
            </a:r>
            <a:br>
              <a:rPr lang="cs-CZ" sz="4000" dirty="0" smtClean="0"/>
            </a:br>
            <a:endParaRPr lang="cs-CZ" sz="3200" dirty="0" smtClean="0"/>
          </a:p>
        </p:txBody>
      </p:sp>
      <p:pic>
        <p:nvPicPr>
          <p:cNvPr id="37892" name="Picture 4" descr="chemie,děti,dítka,laboratoře,lidé,pokusy,školní třídy,studenti,tříd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852936"/>
            <a:ext cx="3095625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683568" y="476673"/>
            <a:ext cx="7772400" cy="10801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800" b="1" dirty="0" smtClean="0"/>
              <a:t>Opakování vlastnosti látek - skupenství</a:t>
            </a:r>
            <a:endParaRPr lang="cs-CZ" sz="3800" b="1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3568" y="1988840"/>
            <a:ext cx="7772400" cy="46081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numCol="1" anchor="ctr"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/>
              <a:t> druhy skupenství látek</a:t>
            </a:r>
            <a:r>
              <a:rPr lang="cs-CZ" sz="2400" smtClean="0"/>
              <a:t>:</a:t>
            </a:r>
            <a:r>
              <a:rPr lang="cs-CZ" sz="2400" b="1" smtClean="0"/>
              <a:t>        - </a:t>
            </a:r>
            <a:r>
              <a:rPr lang="cs-CZ" sz="2400" b="1" dirty="0" smtClean="0"/>
              <a:t>pevné</a:t>
            </a:r>
          </a:p>
          <a:p>
            <a:pPr eaLnBrk="1" hangingPunct="1">
              <a:buNone/>
            </a:pPr>
            <a:r>
              <a:rPr lang="cs-CZ" sz="2400" b="1" dirty="0" smtClean="0"/>
              <a:t>                                                    - kapalné</a:t>
            </a:r>
          </a:p>
          <a:p>
            <a:pPr eaLnBrk="1" hangingPunct="1">
              <a:buNone/>
            </a:pPr>
            <a:r>
              <a:rPr lang="cs-CZ" sz="2400" b="1" dirty="0" smtClean="0"/>
              <a:t>                                                    - plynné  </a:t>
            </a:r>
          </a:p>
          <a:p>
            <a:pPr eaLnBrk="1" hangingPunct="1">
              <a:buNone/>
            </a:pPr>
            <a:r>
              <a:rPr lang="cs-CZ" sz="2400" b="1" dirty="0" smtClean="0"/>
              <a:t>                                                    - plazma</a:t>
            </a:r>
          </a:p>
          <a:p>
            <a:pPr eaLnBrk="1" hangingPunct="1">
              <a:buNone/>
            </a:pPr>
            <a:endParaRPr lang="cs-CZ" sz="2400" b="1" dirty="0" smtClean="0"/>
          </a:p>
          <a:p>
            <a:pPr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Plynné </a:t>
            </a:r>
            <a:r>
              <a:rPr lang="cs-CZ" sz="2400" dirty="0" smtClean="0"/>
              <a:t>(vzduch, kyslík) - částice daleko od sebe</a:t>
            </a:r>
          </a:p>
          <a:p>
            <a:pPr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Kapalné </a:t>
            </a:r>
            <a:r>
              <a:rPr lang="cs-CZ" sz="2400" dirty="0" smtClean="0"/>
              <a:t>(voda, roztok)  </a:t>
            </a:r>
          </a:p>
          <a:p>
            <a:pPr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Pevné </a:t>
            </a:r>
            <a:r>
              <a:rPr lang="cs-CZ" sz="2400" dirty="0" smtClean="0"/>
              <a:t>(kámen, kovy) – částice blízko u sebe</a:t>
            </a:r>
          </a:p>
          <a:p>
            <a:pPr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Plazma</a:t>
            </a:r>
            <a:r>
              <a:rPr lang="cs-CZ" sz="2400" dirty="0" smtClean="0"/>
              <a:t> (tvoří oheň, polární záři, vzniká při blesku)</a:t>
            </a:r>
          </a:p>
          <a:p>
            <a:pPr algn="ctr" eaLnBrk="1" hangingPunct="1">
              <a:buFontTx/>
              <a:buNone/>
            </a:pPr>
            <a:endParaRPr lang="cs-CZ" sz="2400" dirty="0" smtClean="0">
              <a:solidFill>
                <a:srgbClr val="CC0000"/>
              </a:solidFill>
            </a:endParaRPr>
          </a:p>
          <a:p>
            <a:pPr algn="ctr" eaLnBrk="1" hangingPunct="1">
              <a:buFontTx/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/>
              <a:t>Myslíte si, že jednotlivá skupenství </a:t>
            </a:r>
          </a:p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/>
              <a:t>mohou přecházet z jednoho stavu </a:t>
            </a:r>
          </a:p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/>
              <a:t>do druhého?</a:t>
            </a:r>
          </a:p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ANO</a:t>
            </a:r>
          </a:p>
          <a:p>
            <a:pPr algn="ctr" eaLnBrk="1" hangingPunct="1">
              <a:buFontTx/>
              <a:buNone/>
            </a:pPr>
            <a:endParaRPr lang="cs-CZ" sz="2400" b="1" dirty="0" smtClean="0">
              <a:solidFill>
                <a:srgbClr val="C00000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Skupenství látek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26626" name="Picture 2" descr="emoce,ksichtík,ksichtíky,prsty,smajlíci,smajlík,smajlíky,symboly,ukazatel doleva,ukazování,úsměvy,vlev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149080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/>
              <a:t>jednotlivá skupenství mohou do sebe navzájem přecházet</a:t>
            </a:r>
          </a:p>
          <a:p>
            <a:pPr eaLnBrk="1" hangingPunct="1">
              <a:buFontTx/>
              <a:buChar char="-"/>
            </a:pPr>
            <a:r>
              <a:rPr lang="cs-CZ" sz="2400" dirty="0" smtClean="0"/>
              <a:t>se zvyšující se teplotou (červená šipka) se zvyšuje rychlost pohybu částic látky a ty se navzájem od sebe vzdalují</a:t>
            </a:r>
          </a:p>
          <a:p>
            <a:pPr eaLnBrk="1" hangingPunct="1">
              <a:buFontTx/>
              <a:buChar char="-"/>
            </a:pPr>
            <a:r>
              <a:rPr lang="cs-CZ" sz="2400" dirty="0" smtClean="0"/>
              <a:t>při ochladnutí (modrá šipka), nastává opačný proces</a:t>
            </a:r>
            <a:endParaRPr lang="cs-CZ" sz="2400" b="1" dirty="0" smtClean="0">
              <a:solidFill>
                <a:srgbClr val="CC0000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Skupenské přechody látek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40962" name="Picture 2" descr="schéma skupenských přemě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501008"/>
            <a:ext cx="3672408" cy="22842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 eaLnBrk="1" hangingPunct="1">
              <a:buNone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algn="ctr" eaLnBrk="1" hangingPunct="1">
              <a:buNone/>
            </a:pPr>
            <a:r>
              <a:rPr lang="cs-CZ" sz="2400" b="1" dirty="0" smtClean="0">
                <a:solidFill>
                  <a:schemeClr val="tx1"/>
                </a:solidFill>
              </a:rPr>
              <a:t>V jakých skupenstvích se tedy může vyskytovat např. voda?</a:t>
            </a:r>
          </a:p>
          <a:p>
            <a:pPr algn="ctr" eaLnBrk="1" hangingPunct="1">
              <a:buNone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None/>
            </a:pPr>
            <a:r>
              <a:rPr lang="cs-CZ" sz="2400" b="1" dirty="0" smtClean="0">
                <a:solidFill>
                  <a:schemeClr val="tx1"/>
                </a:solidFill>
              </a:rPr>
              <a:t>Ve všech:</a:t>
            </a:r>
          </a:p>
          <a:p>
            <a:pPr eaLnBrk="1" hangingPunct="1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Pevné – </a:t>
            </a:r>
            <a:r>
              <a:rPr lang="cs-CZ" sz="2400" dirty="0" smtClean="0">
                <a:solidFill>
                  <a:srgbClr val="C00000"/>
                </a:solidFill>
              </a:rPr>
              <a:t>led</a:t>
            </a:r>
          </a:p>
          <a:p>
            <a:pPr eaLnBrk="1" hangingPunct="1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Kapalné – </a:t>
            </a:r>
            <a:r>
              <a:rPr lang="cs-CZ" sz="2400" dirty="0" smtClean="0">
                <a:solidFill>
                  <a:srgbClr val="C00000"/>
                </a:solidFill>
              </a:rPr>
              <a:t>voda</a:t>
            </a:r>
          </a:p>
          <a:p>
            <a:pPr eaLnBrk="1" hangingPunct="1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Plynné - </a:t>
            </a:r>
            <a:r>
              <a:rPr lang="cs-CZ" sz="2400" dirty="0" smtClean="0">
                <a:solidFill>
                  <a:srgbClr val="C00000"/>
                </a:solidFill>
              </a:rPr>
              <a:t>pára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Skupenské přechody látek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z</a:t>
            </a:r>
            <a:r>
              <a:rPr lang="cs-CZ" sz="2400" dirty="0" smtClean="0"/>
              <a:t>měna skupenského stavu </a:t>
            </a:r>
            <a:r>
              <a:rPr lang="cs-CZ" sz="2400" b="1" dirty="0" smtClean="0"/>
              <a:t>z pevné látky na kapalinu</a:t>
            </a:r>
            <a:r>
              <a:rPr lang="cs-CZ" sz="2400" dirty="0" smtClean="0"/>
              <a:t> 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když zahříváme pevnou látku, dodáváme jí energii</a:t>
            </a:r>
          </a:p>
          <a:p>
            <a:pPr eaLnBrk="1" hangingPunct="1">
              <a:buFontTx/>
              <a:buChar char="-"/>
            </a:pPr>
            <a:r>
              <a:rPr lang="cs-CZ" sz="2400" dirty="0" smtClean="0"/>
              <a:t>teplota, při které se látka mění na kapalinu se označuje jako </a:t>
            </a:r>
            <a:r>
              <a:rPr lang="cs-CZ" sz="2400" b="1" dirty="0" smtClean="0"/>
              <a:t>teplota tání</a:t>
            </a: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hodnoty teplot tání pro jednotlivé látky najdeme v tabulkách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algn="ctr"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Led </a:t>
            </a:r>
            <a:r>
              <a:rPr lang="cs-CZ" sz="2400" b="1" dirty="0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cs-CZ" sz="2400" b="1" dirty="0" smtClean="0">
                <a:solidFill>
                  <a:srgbClr val="C00000"/>
                </a:solidFill>
              </a:rPr>
              <a:t> voda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Tání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/>
              <a:t>změna skupenského stavu </a:t>
            </a:r>
            <a:r>
              <a:rPr lang="cs-CZ" sz="2400" b="1" dirty="0" smtClean="0"/>
              <a:t>z kapalné látky na pevnou</a:t>
            </a:r>
            <a:r>
              <a:rPr lang="cs-CZ" sz="2400" dirty="0" smtClean="0"/>
              <a:t> 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když kapalnou látku ochlazujeme, dochází při </a:t>
            </a:r>
            <a:r>
              <a:rPr lang="cs-CZ" sz="2400" b="1" dirty="0" smtClean="0"/>
              <a:t>teplotě tuhnutí</a:t>
            </a:r>
            <a:r>
              <a:rPr lang="cs-CZ" sz="2400" dirty="0" smtClean="0"/>
              <a:t> k tuhnutí látky</a:t>
            </a:r>
          </a:p>
          <a:p>
            <a:pPr eaLnBrk="1" hangingPunct="1">
              <a:buFontTx/>
              <a:buChar char="-"/>
            </a:pPr>
            <a:r>
              <a:rPr lang="cs-CZ" sz="2400" dirty="0" smtClean="0"/>
              <a:t>teplota tuhnutí má stejnou hodnotu jako teplota tání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chemeClr val="tx1"/>
                </a:solidFill>
              </a:rPr>
              <a:t>např. voda taje i tuhne při 0°C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algn="ctr"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Voda </a:t>
            </a:r>
            <a:r>
              <a:rPr lang="cs-CZ" sz="2400" b="1" dirty="0" smtClean="0">
                <a:solidFill>
                  <a:srgbClr val="C00000"/>
                </a:solidFill>
                <a:sym typeface="Wingdings" pitchFamily="2" charset="2"/>
              </a:rPr>
              <a:t> led</a:t>
            </a:r>
            <a:endParaRPr lang="cs-CZ" sz="2400" b="1" dirty="0" smtClean="0">
              <a:solidFill>
                <a:srgbClr val="C00000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Tuhnutí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2400" dirty="0" smtClean="0"/>
              <a:t>změna skupenského stavu </a:t>
            </a:r>
            <a:r>
              <a:rPr lang="cs-CZ" sz="2400" b="1" dirty="0" smtClean="0"/>
              <a:t>z kapaliny na plynnou látku</a:t>
            </a:r>
            <a:r>
              <a:rPr lang="cs-CZ" sz="2400" dirty="0" smtClean="0"/>
              <a:t> 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kapalina se vypařuje ze svého povrchu při jakékoliv teplotě</a:t>
            </a:r>
          </a:p>
          <a:p>
            <a:pPr>
              <a:buFontTx/>
              <a:buChar char="-"/>
            </a:pPr>
            <a:r>
              <a:rPr lang="cs-CZ" sz="2400" dirty="0" smtClean="0"/>
              <a:t>při určité teplotě dochází k varu látky (látka se vypařuje z celého objemu)</a:t>
            </a:r>
          </a:p>
          <a:p>
            <a:pPr>
              <a:buFontTx/>
              <a:buChar char="-"/>
            </a:pPr>
            <a:r>
              <a:rPr lang="cs-CZ" sz="2400" dirty="0" smtClean="0"/>
              <a:t>tato teplota se nazývá </a:t>
            </a:r>
            <a:r>
              <a:rPr lang="cs-CZ" sz="2400" b="1" dirty="0" smtClean="0"/>
              <a:t>teplota varu</a:t>
            </a:r>
            <a:r>
              <a:rPr lang="cs-CZ" sz="2400" dirty="0" smtClean="0"/>
              <a:t>. Najdeme ji také v tabulkách (není stálá, závisí na tlaku)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 algn="ctr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Voda </a:t>
            </a:r>
            <a:r>
              <a:rPr lang="cs-CZ" sz="2400" b="1" dirty="0" smtClean="0">
                <a:solidFill>
                  <a:srgbClr val="C00000"/>
                </a:solidFill>
                <a:sym typeface="Wingdings" pitchFamily="2" charset="2"/>
              </a:rPr>
              <a:t> pára</a:t>
            </a:r>
            <a:endParaRPr lang="cs-CZ" sz="24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1800" dirty="0" smtClean="0"/>
              <a:t>       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Vypařování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/>
              <a:t>změna skupenského stavu </a:t>
            </a:r>
            <a:r>
              <a:rPr lang="cs-CZ" sz="2400" b="1" dirty="0" smtClean="0"/>
              <a:t>z plynné látky na kapalinu</a:t>
            </a:r>
            <a:r>
              <a:rPr lang="cs-CZ" sz="2400" dirty="0" smtClean="0"/>
              <a:t> 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dochází k němu při ochlazení látky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algn="ctr"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Pára </a:t>
            </a:r>
            <a:r>
              <a:rPr lang="cs-CZ" sz="2400" b="1" dirty="0" smtClean="0">
                <a:solidFill>
                  <a:srgbClr val="C00000"/>
                </a:solidFill>
                <a:sym typeface="Wingdings" pitchFamily="2" charset="2"/>
              </a:rPr>
              <a:t> voda</a:t>
            </a:r>
            <a:endParaRPr lang="cs-CZ" sz="2400" b="1" dirty="0" smtClean="0">
              <a:solidFill>
                <a:srgbClr val="C00000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Zkapalnění (kondenzace)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2400" dirty="0" smtClean="0"/>
              <a:t>změna skupenského stavu </a:t>
            </a:r>
            <a:r>
              <a:rPr lang="cs-CZ" sz="2400" b="1" dirty="0" smtClean="0"/>
              <a:t>z pevné látky přímo na plynnou látku</a:t>
            </a:r>
            <a:r>
              <a:rPr lang="cs-CZ" sz="2400" dirty="0" smtClean="0"/>
              <a:t> 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</a:t>
            </a:r>
            <a:r>
              <a:rPr lang="cs-CZ" sz="2400" b="1" dirty="0" smtClean="0">
                <a:solidFill>
                  <a:srgbClr val="C00000"/>
                </a:solidFill>
              </a:rPr>
              <a:t>Sublimace suchého ledu </a:t>
            </a:r>
            <a:r>
              <a:rPr lang="cs-CZ" sz="2400" dirty="0" smtClean="0"/>
              <a:t>(zmražený oxid uhličitý, netaje, rovnou se vypaří)</a:t>
            </a:r>
          </a:p>
          <a:p>
            <a:pPr>
              <a:buNone/>
            </a:pPr>
            <a:r>
              <a:rPr lang="cs-CZ" sz="2400" dirty="0" smtClean="0"/>
              <a:t>     </a:t>
            </a:r>
            <a:r>
              <a:rPr lang="cs-CZ" sz="2400" b="1" dirty="0" smtClean="0">
                <a:solidFill>
                  <a:srgbClr val="C00000"/>
                </a:solidFill>
              </a:rPr>
              <a:t>Sušení prádla v zimě </a:t>
            </a:r>
            <a:r>
              <a:rPr lang="cs-CZ" sz="2400" dirty="0" smtClean="0"/>
              <a:t>(prádlo nejprve zmrzne a poté se led vypaří)</a:t>
            </a:r>
          </a:p>
          <a:p>
            <a:pPr>
              <a:buNone/>
            </a:pPr>
            <a:r>
              <a:rPr lang="cs-CZ" sz="2400" dirty="0" smtClean="0"/>
              <a:t>     </a:t>
            </a:r>
            <a:r>
              <a:rPr lang="cs-CZ" sz="2400" b="1" dirty="0" smtClean="0">
                <a:solidFill>
                  <a:srgbClr val="C00000"/>
                </a:solidFill>
              </a:rPr>
              <a:t>Ubývání ledu </a:t>
            </a:r>
            <a:r>
              <a:rPr lang="cs-CZ" sz="2400" dirty="0" smtClean="0"/>
              <a:t>na chodnících v zimě (vypaří se, aniž by roztál)</a:t>
            </a:r>
            <a:endParaRPr lang="cs-CZ" sz="24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Sublimace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změna skupenského stavu </a:t>
            </a:r>
            <a:r>
              <a:rPr lang="cs-CZ" sz="2400" b="1" dirty="0" smtClean="0"/>
              <a:t>z plynné látky přímo na pevnou látku</a:t>
            </a:r>
            <a:r>
              <a:rPr lang="cs-CZ" sz="2400" dirty="0" smtClean="0"/>
              <a:t> 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</a:t>
            </a:r>
            <a:r>
              <a:rPr lang="cs-CZ" sz="2400" b="1" dirty="0" smtClean="0">
                <a:solidFill>
                  <a:srgbClr val="C00000"/>
                </a:solidFill>
              </a:rPr>
              <a:t>Tvorba jinovatky </a:t>
            </a:r>
            <a:r>
              <a:rPr lang="cs-CZ" sz="2400" dirty="0" smtClean="0"/>
              <a:t>(z vodní páry vznikne „led“)</a:t>
            </a:r>
            <a:endParaRPr lang="cs-CZ" sz="24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err="1" smtClean="0">
                <a:ln w="11430"/>
                <a:solidFill>
                  <a:schemeClr val="tx1"/>
                </a:solidFill>
              </a:rPr>
              <a:t>Desublimace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</a:pPr>
            <a:r>
              <a:rPr lang="cs-CZ" sz="2800" dirty="0" smtClean="0"/>
              <a:t>Rozpustnost látek je vám opět známa z běžného života</a:t>
            </a:r>
          </a:p>
          <a:p>
            <a:pPr eaLnBrk="1" hangingPunct="1">
              <a:buFontTx/>
              <a:buNone/>
            </a:pPr>
            <a:endParaRPr lang="cs-CZ" sz="2800" dirty="0" smtClean="0"/>
          </a:p>
          <a:p>
            <a:pPr eaLnBrk="1" hangingPunct="1">
              <a:buFontTx/>
              <a:buNone/>
            </a:pPr>
            <a:r>
              <a:rPr lang="cs-CZ" sz="2400" b="1" u="sng" dirty="0" smtClean="0"/>
              <a:t>Experiment</a:t>
            </a:r>
            <a:r>
              <a:rPr lang="cs-CZ" sz="2400" u="sng" dirty="0" smtClean="0"/>
              <a:t>:</a:t>
            </a:r>
          </a:p>
          <a:p>
            <a:pPr eaLnBrk="1" hangingPunct="1">
              <a:buFontTx/>
              <a:buNone/>
            </a:pPr>
            <a:r>
              <a:rPr lang="cs-CZ" sz="2400" dirty="0" smtClean="0"/>
              <a:t>     Máte před sebou šest očíslovaných zkumavek. V prvních třech je vždy </a:t>
            </a:r>
            <a:r>
              <a:rPr lang="cs-CZ" sz="2400" b="1" dirty="0" smtClean="0"/>
              <a:t>10ml vody</a:t>
            </a:r>
            <a:r>
              <a:rPr lang="cs-CZ" sz="2400" dirty="0" smtClean="0"/>
              <a:t> v dalších třech vždy </a:t>
            </a:r>
            <a:r>
              <a:rPr lang="cs-CZ" sz="2400" b="1" dirty="0" smtClean="0"/>
              <a:t>10ml benzinu</a:t>
            </a:r>
            <a:r>
              <a:rPr lang="cs-CZ" sz="2400" dirty="0" smtClean="0"/>
              <a:t>. </a:t>
            </a:r>
          </a:p>
          <a:p>
            <a:pPr eaLnBrk="1" hangingPunct="1">
              <a:buFontTx/>
              <a:buNone/>
            </a:pPr>
            <a:r>
              <a:rPr lang="cs-CZ" sz="2400" dirty="0" smtClean="0"/>
              <a:t>     Do zkumavky č. 1 a č. 4 vsypeme půl lžičky cukru, do zkumavky č. 2 a č. 5 půl lžičky naftalenu a do zkumavky č. 3 a č. 6 půl lžičky oxidu hlinitého.</a:t>
            </a:r>
          </a:p>
          <a:p>
            <a:pPr eaLnBrk="1" hangingPunct="1">
              <a:buFontTx/>
              <a:buNone/>
            </a:pPr>
            <a:endParaRPr lang="cs-CZ" sz="2400" dirty="0" smtClean="0"/>
          </a:p>
          <a:p>
            <a:pPr eaLnBrk="1" hangingPunct="1">
              <a:buFontTx/>
              <a:buNone/>
            </a:pPr>
            <a:r>
              <a:rPr lang="cs-CZ" sz="2400" b="1" u="sng" dirty="0" smtClean="0"/>
              <a:t>Otázka</a:t>
            </a:r>
            <a:r>
              <a:rPr lang="cs-CZ" sz="2400" dirty="0" smtClean="0"/>
              <a:t>:</a:t>
            </a:r>
          </a:p>
          <a:p>
            <a:pPr eaLnBrk="1" hangingPunct="1">
              <a:buFontTx/>
              <a:buNone/>
            </a:pPr>
            <a:r>
              <a:rPr lang="cs-CZ" sz="2400" dirty="0" smtClean="0"/>
              <a:t>      Která látka se rozpouští ve vodě? Která v benzinu? A která látka se nerozpouští ani ve vodě, ani v benzinu?</a:t>
            </a:r>
          </a:p>
          <a:p>
            <a:pPr>
              <a:buFontTx/>
              <a:buChar char="-"/>
            </a:pPr>
            <a:endParaRPr lang="cs-CZ" sz="24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Vlastnost látek - rozpustnost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jedna ze základních charakteristik látky </a:t>
            </a:r>
          </a:p>
          <a:p>
            <a:pPr eaLnBrk="1" hangingPunct="1">
              <a:buFontTx/>
              <a:buChar char="-"/>
            </a:pPr>
            <a:r>
              <a:rPr lang="cs-CZ" sz="2400" dirty="0" smtClean="0"/>
              <a:t>najdeme ji pro většinu látek v tabulkách</a:t>
            </a:r>
          </a:p>
          <a:p>
            <a:pPr eaLnBrk="1" hangingPunct="1">
              <a:buFontTx/>
              <a:buNone/>
            </a:pPr>
            <a:endParaRPr lang="cs-CZ" sz="2400" dirty="0" smtClean="0"/>
          </a:p>
          <a:p>
            <a:pPr eaLnBrk="1" hangingPunct="1">
              <a:buFontTx/>
              <a:buNone/>
            </a:pPr>
            <a:r>
              <a:rPr lang="cs-CZ" sz="2400" dirty="0" smtClean="0"/>
              <a:t>- hustotu látky můžeme měřit </a:t>
            </a:r>
            <a:r>
              <a:rPr lang="cs-CZ" sz="2400" b="1" dirty="0" smtClean="0"/>
              <a:t>hustoměrem</a:t>
            </a:r>
            <a:endParaRPr lang="cs-CZ" sz="24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Hustota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6" name="Picture 5" descr="husv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772816"/>
            <a:ext cx="1079500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2" descr="emoce,hledání,ksichtík,ksichtíky,oči,oční bulvy,prohlížení,smajlíci,smajlík,smajlíky,symboly,tváře,úsměv,usměvavé obličeje,úsměvy,zkoušení,zvětšení,zvětšovací skl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1916832"/>
            <a:ext cx="1728192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Které látky vedou elektrický proud?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cs-CZ" sz="2400" b="1" dirty="0" smtClean="0">
                <a:solidFill>
                  <a:srgbClr val="CC0000"/>
                </a:solidFill>
              </a:rPr>
              <a:t>vodiče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cs-CZ" sz="2400" b="1" dirty="0" smtClean="0">
              <a:solidFill>
                <a:srgbClr val="CC00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Které látky nevedou elektrický proud?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cs-CZ" sz="2400" b="1" dirty="0" smtClean="0">
                <a:solidFill>
                  <a:srgbClr val="CC0000"/>
                </a:solidFill>
              </a:rPr>
              <a:t>izolanty</a:t>
            </a:r>
            <a:r>
              <a:rPr lang="cs-CZ" sz="2400" b="1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dirty="0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Elektrická vodivost je spjata s tepelnou vodivostí, jak?</a:t>
            </a:r>
          </a:p>
          <a:p>
            <a:pPr>
              <a:buFontTx/>
              <a:buChar char="-"/>
            </a:pPr>
            <a:endParaRPr lang="cs-CZ" sz="24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Elektrická vodivost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Tx/>
              <a:buChar char="-"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dirty="0" smtClean="0"/>
              <a:t>Cíl</a:t>
            </a:r>
            <a:r>
              <a:rPr lang="cs-CZ" sz="2400" dirty="0" smtClean="0"/>
              <a:t>: zjištění, které látky vedou </a:t>
            </a:r>
            <a:r>
              <a:rPr lang="cs-CZ" sz="2400" dirty="0" err="1" smtClean="0"/>
              <a:t>el.proud</a:t>
            </a:r>
            <a:endParaRPr lang="cs-CZ" sz="24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dirty="0" smtClean="0"/>
              <a:t>Látky</a:t>
            </a:r>
            <a:r>
              <a:rPr lang="cs-CZ" sz="2400" dirty="0" smtClean="0"/>
              <a:t>: pevná kuchyňská sůl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            roztok kuchyňské soli ve vodě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            kousek kovu (mince 10Kč)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            křída</a:t>
            </a:r>
          </a:p>
          <a:p>
            <a:pPr>
              <a:buFontTx/>
              <a:buChar char="-"/>
            </a:pPr>
            <a:endParaRPr lang="cs-CZ" sz="24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Experiment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Tx/>
              <a:buChar char="-"/>
            </a:pPr>
            <a:endParaRPr lang="cs-CZ" sz="2400" dirty="0" smtClean="0"/>
          </a:p>
          <a:p>
            <a:pPr algn="ctr">
              <a:buNone/>
            </a:pPr>
            <a:r>
              <a:rPr lang="cs-CZ" sz="2400" b="1" dirty="0" smtClean="0"/>
              <a:t>Destilovaná voda nevede elektrický proud.</a:t>
            </a:r>
          </a:p>
          <a:p>
            <a:pPr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Věděli byste proč?</a:t>
            </a:r>
          </a:p>
          <a:p>
            <a:pPr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>
                <a:solidFill>
                  <a:srgbClr val="C00000"/>
                </a:solidFill>
              </a:rPr>
              <a:t>Je zbavena iontů, které jsou potřeba pro vedení elektrického proudu v roztoku.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Elektrická vodivost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latin typeface="Calibri" pitchFamily="34" charset="0"/>
              </a:rPr>
              <a:t>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latin typeface="Calibri" pitchFamily="34" charset="0"/>
              </a:rPr>
              <a:t>	Kapaliny, které obsahují volné ionty, vedou elektrický proud a nazývají se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elektrolyty</a:t>
            </a:r>
            <a:r>
              <a:rPr lang="cs-CZ" sz="2400" dirty="0" smtClean="0">
                <a:solidFill>
                  <a:schemeClr val="accent2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1800" dirty="0" smtClean="0">
                <a:solidFill>
                  <a:schemeClr val="accent2"/>
                </a:solidFill>
                <a:latin typeface="Calibri" pitchFamily="34" charset="0"/>
              </a:rPr>
              <a:t>     </a:t>
            </a:r>
            <a:r>
              <a:rPr lang="cs-CZ" sz="1800" dirty="0" smtClean="0">
                <a:solidFill>
                  <a:schemeClr val="tx1"/>
                </a:solidFill>
                <a:latin typeface="Calibri" pitchFamily="34" charset="0"/>
              </a:rPr>
              <a:t>(modrá skalice ve vodě, kuchyňská sůl ve vodě atp.)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latin typeface="Calibri" pitchFamily="34" charset="0"/>
              </a:rPr>
              <a:t>	Pro bezpečné zacházení s elektrickým zařízením si uvědomujeme, že vodné roztoky některých látek vedou elektrický proud, </a:t>
            </a:r>
            <a:r>
              <a:rPr lang="cs-CZ" sz="2400" b="1" u="sng" dirty="0" smtClean="0">
                <a:latin typeface="Calibri" pitchFamily="34" charset="0"/>
              </a:rPr>
              <a:t>naše tělo a pot také</a:t>
            </a:r>
            <a:r>
              <a:rPr lang="cs-CZ" sz="2400" dirty="0" smtClean="0">
                <a:latin typeface="Calibri" pitchFamily="34" charset="0"/>
              </a:rPr>
              <a:t>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latin typeface="Calibri" pitchFamily="34" charset="0"/>
              </a:rPr>
              <a:t>	</a:t>
            </a:r>
          </a:p>
          <a:p>
            <a:pPr>
              <a:buFontTx/>
              <a:buChar char="-"/>
            </a:pPr>
            <a:endParaRPr lang="cs-CZ" sz="24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Elektrická vodivost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latin typeface="Calibri" pitchFamily="34" charset="0"/>
              </a:rPr>
              <a:t>    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latin typeface="Calibri" pitchFamily="34" charset="0"/>
              </a:rPr>
              <a:t>		</a:t>
            </a:r>
            <a:r>
              <a:rPr lang="cs-CZ" sz="2400" b="1" dirty="0" smtClean="0">
                <a:latin typeface="Calibri" pitchFamily="34" charset="0"/>
              </a:rPr>
              <a:t>Vzniká rozpuštěním látky v rozpouštědle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 u="sng" dirty="0" smtClean="0">
                <a:latin typeface="Calibri" pitchFamily="34" charset="0"/>
              </a:rPr>
              <a:t>Rozpouštědlo</a:t>
            </a:r>
            <a:r>
              <a:rPr lang="cs-CZ" sz="2400" dirty="0" smtClean="0">
                <a:latin typeface="Calibri" pitchFamily="34" charset="0"/>
              </a:rPr>
              <a:t>: voda, líh….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 u="sng" dirty="0" smtClean="0">
                <a:latin typeface="Calibri" pitchFamily="34" charset="0"/>
              </a:rPr>
              <a:t>Rozpouštěná látka</a:t>
            </a:r>
            <a:r>
              <a:rPr lang="cs-CZ" sz="2400" dirty="0" smtClean="0">
                <a:latin typeface="Calibri" pitchFamily="34" charset="0"/>
              </a:rPr>
              <a:t>: cukr, sůl, modrá skalice</a:t>
            </a:r>
          </a:p>
          <a:p>
            <a:pPr>
              <a:buFontTx/>
              <a:buChar char="-"/>
            </a:pPr>
            <a:endParaRPr lang="cs-CZ" sz="24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Roztok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708920"/>
            <a:ext cx="2072307" cy="286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/>
              <a:t>chemické látky se vyskytují v </a:t>
            </a:r>
            <a:r>
              <a:rPr lang="cs-CZ" sz="2400" b="1" dirty="0" smtClean="0"/>
              <a:t>pevném, kapalném </a:t>
            </a:r>
            <a:r>
              <a:rPr lang="cs-CZ" sz="2400" dirty="0" smtClean="0"/>
              <a:t>a </a:t>
            </a:r>
            <a:r>
              <a:rPr lang="cs-CZ" sz="2400" b="1" dirty="0" smtClean="0"/>
              <a:t>plynném skupenství</a:t>
            </a:r>
          </a:p>
          <a:p>
            <a:pPr eaLnBrk="1" hangingPunct="1">
              <a:buFontTx/>
              <a:buChar char="-"/>
            </a:pPr>
            <a:endParaRPr lang="cs-CZ" sz="2400" b="1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některé pevné látky se </a:t>
            </a:r>
            <a:r>
              <a:rPr lang="cs-CZ" sz="2400" b="1" dirty="0" smtClean="0"/>
              <a:t>rozpouštějí</a:t>
            </a:r>
            <a:r>
              <a:rPr lang="cs-CZ" sz="2400" dirty="0" smtClean="0"/>
              <a:t> v kapalinách a tvoří </a:t>
            </a:r>
            <a:r>
              <a:rPr lang="cs-CZ" sz="2400" b="1" dirty="0" smtClean="0"/>
              <a:t>roztoky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důležitou vlastností </a:t>
            </a:r>
            <a:r>
              <a:rPr lang="cs-CZ" sz="2400" dirty="0" err="1" smtClean="0"/>
              <a:t>chem</a:t>
            </a:r>
            <a:r>
              <a:rPr lang="cs-CZ" sz="2400" dirty="0" smtClean="0"/>
              <a:t>. látek je hustota, </a:t>
            </a:r>
            <a:r>
              <a:rPr lang="cs-CZ" sz="2400" smtClean="0"/>
              <a:t>teplota tání a </a:t>
            </a:r>
            <a:r>
              <a:rPr lang="cs-CZ" sz="2400" dirty="0" smtClean="0"/>
              <a:t>varu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některé látky jsou </a:t>
            </a:r>
            <a:r>
              <a:rPr lang="cs-CZ" sz="2400" b="1" dirty="0" smtClean="0"/>
              <a:t>vodiče či izolanty elektrického proudu</a:t>
            </a:r>
          </a:p>
          <a:p>
            <a:pPr eaLnBrk="1" hangingPunct="1">
              <a:buNone/>
            </a:pPr>
            <a:endParaRPr lang="cs-CZ" sz="2400" b="1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smtClean="0">
                <a:ln w="11430"/>
                <a:solidFill>
                  <a:schemeClr val="tx1"/>
                </a:solidFill>
              </a:rPr>
              <a:t>Souhrn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sz="2000" dirty="0" smtClean="0"/>
              <a:t>Obrázky převzaty:</a:t>
            </a:r>
          </a:p>
          <a:p>
            <a:pPr>
              <a:buNone/>
            </a:pPr>
            <a:r>
              <a:rPr lang="cs-CZ" sz="2000" dirty="0" smtClean="0"/>
              <a:t>[cit. 2011-08-10] </a:t>
            </a:r>
            <a:r>
              <a:rPr lang="cs-CZ" sz="2000" i="1" dirty="0" smtClean="0"/>
              <a:t>http://www.</a:t>
            </a:r>
            <a:r>
              <a:rPr lang="cs-CZ" sz="2000" i="1" dirty="0" err="1" smtClean="0"/>
              <a:t>zschemie.euweb.cz</a:t>
            </a:r>
            <a:r>
              <a:rPr lang="cs-CZ" sz="2000" i="1" dirty="0" smtClean="0"/>
              <a:t>/</a:t>
            </a:r>
            <a:r>
              <a:rPr lang="cs-CZ" sz="2000" i="1" dirty="0" err="1" smtClean="0"/>
              <a:t>latky</a:t>
            </a:r>
            <a:r>
              <a:rPr lang="cs-CZ" sz="2000" i="1" dirty="0" smtClean="0"/>
              <a:t>/latky15.html</a:t>
            </a:r>
          </a:p>
          <a:p>
            <a:pPr>
              <a:buNone/>
            </a:pPr>
            <a:r>
              <a:rPr lang="cs-CZ" sz="2000" dirty="0" smtClean="0"/>
              <a:t>[cit. 2011-08-10] </a:t>
            </a:r>
            <a:r>
              <a:rPr lang="cs-CZ" sz="2000" i="1" dirty="0" smtClean="0"/>
              <a:t>www.office.</a:t>
            </a:r>
            <a:r>
              <a:rPr lang="cs-CZ" sz="2000" i="1" dirty="0" err="1" smtClean="0"/>
              <a:t>microsoft.com</a:t>
            </a:r>
            <a:endParaRPr lang="cs-CZ" sz="2000" i="1" dirty="0" smtClean="0"/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r>
              <a:rPr lang="cs-CZ" sz="2000" dirty="0" smtClean="0"/>
              <a:t>Použity obrázky vlastní tvorby.</a:t>
            </a:r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endParaRPr lang="cs-CZ" sz="24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Použité zdroje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574</Words>
  <Application>Microsoft Office PowerPoint</Application>
  <PresentationFormat>Předvádění na obrazovce (4:3)</PresentationFormat>
  <Paragraphs>179</Paragraphs>
  <Slides>22</Slides>
  <Notes>18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Snímek 1</vt:lpstr>
      <vt:lpstr>Anotace</vt:lpstr>
      <vt:lpstr> Vlastnosti látek (2. část) </vt:lpstr>
      <vt:lpstr>Snímek 4</vt:lpstr>
      <vt:lpstr>Skupenství látek</vt:lpstr>
      <vt:lpstr>Skupenské přechody látek</vt:lpstr>
      <vt:lpstr>Skupenské přechody látek</vt:lpstr>
      <vt:lpstr>Tání</vt:lpstr>
      <vt:lpstr>Tuhnutí</vt:lpstr>
      <vt:lpstr>Vypařování</vt:lpstr>
      <vt:lpstr>Zkapalnění (kondenzace)</vt:lpstr>
      <vt:lpstr>Sublimace</vt:lpstr>
      <vt:lpstr>Desublimace</vt:lpstr>
      <vt:lpstr>Vlastnost látek - rozpustnost</vt:lpstr>
      <vt:lpstr>Hustota</vt:lpstr>
      <vt:lpstr>Elektrická vodivost</vt:lpstr>
      <vt:lpstr>Experiment</vt:lpstr>
      <vt:lpstr>Elektrická vodivost</vt:lpstr>
      <vt:lpstr>Elektrická vodivost</vt:lpstr>
      <vt:lpstr>Roztok</vt:lpstr>
      <vt:lpstr>Souhrn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tense – „to be“</dc:title>
  <dc:creator>lipi</dc:creator>
  <cp:lastModifiedBy>lipi</cp:lastModifiedBy>
  <cp:revision>80</cp:revision>
  <dcterms:created xsi:type="dcterms:W3CDTF">2011-10-22T09:36:30Z</dcterms:created>
  <dcterms:modified xsi:type="dcterms:W3CDTF">2012-01-21T12:09:01Z</dcterms:modified>
</cp:coreProperties>
</file>