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71" r:id="rId2"/>
    <p:sldId id="256" r:id="rId3"/>
    <p:sldId id="263" r:id="rId4"/>
    <p:sldId id="264" r:id="rId5"/>
    <p:sldId id="265" r:id="rId6"/>
    <p:sldId id="266" r:id="rId7"/>
    <p:sldId id="267" r:id="rId8"/>
    <p:sldId id="269" r:id="rId9"/>
    <p:sldId id="268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D1CC87-D06E-4D62-8B04-F33AFAF42F29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9DE7C2-3838-4EFC-9A58-952F63E228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057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87599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VY_32_INOVACE_11_Slovotvorný rozbor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56176" y="5517232"/>
            <a:ext cx="2808312" cy="1224135"/>
          </a:xfrm>
        </p:spPr>
        <p:txBody>
          <a:bodyPr>
            <a:normAutofit/>
          </a:bodyPr>
          <a:lstStyle/>
          <a:p>
            <a:endParaRPr lang="cs-CZ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FULÍNOVÁ Šárka</a:t>
            </a:r>
          </a:p>
          <a:p>
            <a:r>
              <a:rPr lang="cs-CZ" sz="1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základní škola Dobříš</a:t>
            </a:r>
          </a:p>
          <a:p>
            <a:endParaRPr lang="cs-CZ" sz="2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SLOVOTVORNÝ ROZBOR</a:t>
            </a:r>
            <a:endParaRPr lang="cs-CZ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30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981946" cy="95102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SLOVOTVORNÝ  ROZBOR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Slova se tvoří ze </a:t>
            </a:r>
            <a:r>
              <a:rPr lang="cs-CZ" sz="3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základových slov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řebírají z nich </a:t>
            </a:r>
            <a:r>
              <a:rPr lang="cs-CZ" sz="3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slovotvorný základ.</a:t>
            </a:r>
          </a:p>
          <a:p>
            <a:endParaRPr lang="cs-CZ" sz="3600" b="1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Slovotvorný základ=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společná část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pro slovo základové a slovo odvozené.)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64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515199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ZAHRÁDKA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ZAHRAD</a:t>
            </a:r>
            <a:r>
              <a:rPr lang="cs-CZ" sz="3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ZAHRÁD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3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ákladové slovo           odvozené slovo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(odvozeno příponou 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+ koncovkou)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ZAHRAD         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slovotvorný základ  </a:t>
            </a:r>
            <a:endParaRPr lang="cs-CZ" sz="2800" b="1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1403648" y="2420888"/>
            <a:ext cx="360040" cy="57606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5076056" y="2285256"/>
            <a:ext cx="360040" cy="57606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195736" y="5157192"/>
            <a:ext cx="576064" cy="28803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52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17805"/>
            <a:ext cx="882805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 daných slov proveďte slovotvorný rozbor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PRAVNUK, MRÁČEK, NÁDVOŘÍ,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PRALES, ZEDNÍK, NÁRAMENÍK,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SKLADNÍK, SKLADNICE, LISTÍ.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626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506" y="175455"/>
            <a:ext cx="8991564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základové   slovotvorný   odvozeno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           základ            pomocí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PRAVNUK     VNUK      PRA/VNUK        předpony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MRÁČEK       MRAK     MRÁČ/EK          přípony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NÁDVOŘÍ      DVŮR      NÁ/DVOŘ/Í        předpony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+koncovky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PRALES        LES         PRA/LES           předpony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ZEDNÍK         ZEĎ         ZED/NÍK            přípony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017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883" y="476874"/>
            <a:ext cx="910377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NÁRAMENÍK     RAMENO    NÁ/RAMEN/ÍK  předpony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+přípony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SKLADNÍK        SKLAD        SKLAD/NÍK      přípony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SKLADNICE     SKLADNÍK  SKLADN/ICE    přípony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LISTÍ                 LIST             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LIST/Í                koncovky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781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7587333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VYŘEŠTE   TAJENKU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1.   Příponová část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KOVÁŘSTVÍ.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TOČIT.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VÝHRA.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4.   Předpona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VYHRANÝ.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5.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DUBOVÝ.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6.   Předpona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NALEPIT.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7.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NOSIT.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LOĎKA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9.   Kořen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PODKONÍ.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9.   Předpona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VÝBORNÝ.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10. Předpona slova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NAZDOBIT.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165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707904" y="409870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707904" y="930017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07904" y="1434073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07904" y="1922035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07904" y="2426091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707904" y="2925884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07904" y="3429940"/>
            <a:ext cx="504056" cy="504056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07903" y="3933996"/>
            <a:ext cx="502635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07904" y="4421486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07904" y="4925542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707904" y="5429598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07904" y="5933654"/>
            <a:ext cx="504056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211960" y="41507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716016" y="41507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220072" y="41507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11960" y="930017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716016" y="930017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203848" y="1409935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699792" y="1412776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211960" y="1913991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203848" y="2431297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699792" y="2431297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203847" y="2940559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203847" y="3917430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709257" y="3924574"/>
            <a:ext cx="504056" cy="48573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220847" y="4430771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724903" y="442639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203847" y="4919862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211960" y="5423918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213313" y="5933654"/>
            <a:ext cx="50405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186840" y="409870"/>
            <a:ext cx="621836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                                                    </a:t>
            </a:r>
          </a:p>
          <a:p>
            <a:r>
              <a:rPr lang="cs-CZ" sz="2800" b="1" dirty="0" smtClean="0"/>
              <a:t>2.                         </a:t>
            </a:r>
          </a:p>
          <a:p>
            <a:endParaRPr lang="cs-CZ" sz="2800" b="1" dirty="0" smtClean="0"/>
          </a:p>
        </p:txBody>
      </p:sp>
      <p:sp>
        <p:nvSpPr>
          <p:cNvPr id="45" name="TextovéPole 44"/>
          <p:cNvSpPr txBox="1"/>
          <p:nvPr/>
        </p:nvSpPr>
        <p:spPr>
          <a:xfrm>
            <a:off x="1979712" y="1424610"/>
            <a:ext cx="449995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3.                                   </a:t>
            </a:r>
          </a:p>
          <a:p>
            <a:r>
              <a:rPr lang="cs-CZ" sz="2800" b="1" dirty="0" smtClean="0"/>
              <a:t>           4.</a:t>
            </a:r>
          </a:p>
          <a:p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123728" y="2442416"/>
            <a:ext cx="106311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</a:p>
          <a:p>
            <a:r>
              <a:rPr lang="cs-CZ" sz="2800" b="1" dirty="0" smtClean="0"/>
              <a:t>     6.</a:t>
            </a:r>
            <a:endParaRPr lang="cs-CZ" sz="28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151228" y="3933996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135086" y="4429050"/>
            <a:ext cx="106311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 8.</a:t>
            </a:r>
          </a:p>
          <a:p>
            <a:r>
              <a:rPr lang="cs-CZ" sz="2800" b="1" dirty="0" smtClean="0"/>
              <a:t>     9.</a:t>
            </a:r>
          </a:p>
          <a:p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951132" y="5429598"/>
            <a:ext cx="7360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10.</a:t>
            </a:r>
          </a:p>
          <a:p>
            <a:endParaRPr lang="cs-CZ" sz="28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477214" y="5940248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11.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88623" y="415076"/>
            <a:ext cx="134043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TVÍ</a:t>
            </a:r>
          </a:p>
          <a:p>
            <a:endParaRPr lang="cs-CZ" sz="2800" b="1" dirty="0" smtClean="0"/>
          </a:p>
          <a:p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88623" y="937343"/>
            <a:ext cx="12788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r>
              <a:rPr lang="cs-CZ" sz="2800" b="1" dirty="0" smtClean="0"/>
              <a:t>OČ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66873" y="1402973"/>
            <a:ext cx="1501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HR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/>
              <a:t> 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37784" y="1869735"/>
            <a:ext cx="1056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Y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88623" y="2392955"/>
            <a:ext cx="872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DU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08235" y="2886365"/>
            <a:ext cx="652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6383" y="3905830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NO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69026" y="4861104"/>
            <a:ext cx="8996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O</a:t>
            </a:r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97759" y="4346873"/>
            <a:ext cx="867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b="1" dirty="0" smtClean="0"/>
              <a:t>OĎ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35572" y="5379037"/>
            <a:ext cx="6270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/>
              <a:t>Ý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66235" y="5860485"/>
            <a:ext cx="652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086383" y="332656"/>
            <a:ext cx="1653969" cy="62646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366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32719"/>
            <a:ext cx="871296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Arial" pitchFamily="34" charset="0"/>
                <a:cs typeface="Arial" pitchFamily="34" charset="0"/>
              </a:rPr>
              <a:t>Použitá literatura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Styblík</a:t>
            </a:r>
            <a:r>
              <a:rPr lang="cs-CZ" dirty="0">
                <a:latin typeface="Arial" pitchFamily="34" charset="0"/>
                <a:cs typeface="Arial" pitchFamily="34" charset="0"/>
              </a:rPr>
              <a:t>, V.: Český jazyk. Praha, SPN 1998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Kvačková, J.: Opakujeme češtinu v 6. Ročníku. Brno, Nová škola 2006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Špuláková, I., Janáčková, Z.: Opakujeme češtinu ve 3.-5. Ročníku. Brno, Nová škola 2001</a:t>
            </a:r>
          </a:p>
        </p:txBody>
      </p:sp>
    </p:spTree>
    <p:extLst>
      <p:ext uri="{BB962C8B-B14F-4D97-AF65-F5344CB8AC3E}">
        <p14:creationId xmlns:p14="http://schemas.microsoft.com/office/powerpoint/2010/main" val="17270940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334</TotalTime>
  <Words>310</Words>
  <Application>Microsoft Office PowerPoint</Application>
  <PresentationFormat>Předvádění na obrazovce (4:3)</PresentationFormat>
  <Paragraphs>107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SLOVOTVORNÝ ROZBOR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SLOVA A PRAVOPIS</dc:title>
  <dc:creator>OEM</dc:creator>
  <cp:lastModifiedBy>OEM</cp:lastModifiedBy>
  <cp:revision>34</cp:revision>
  <dcterms:created xsi:type="dcterms:W3CDTF">2011-04-16T10:49:07Z</dcterms:created>
  <dcterms:modified xsi:type="dcterms:W3CDTF">2011-11-18T11:14:47Z</dcterms:modified>
</cp:coreProperties>
</file>