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88" r:id="rId2"/>
    <p:sldId id="256" r:id="rId3"/>
    <p:sldId id="275" r:id="rId4"/>
    <p:sldId id="276" r:id="rId5"/>
    <p:sldId id="277" r:id="rId6"/>
    <p:sldId id="278" r:id="rId7"/>
    <p:sldId id="279" r:id="rId8"/>
    <p:sldId id="280" r:id="rId9"/>
    <p:sldId id="283" r:id="rId10"/>
    <p:sldId id="284" r:id="rId11"/>
    <p:sldId id="285" r:id="rId12"/>
    <p:sldId id="286" r:id="rId13"/>
    <p:sldId id="281" r:id="rId14"/>
    <p:sldId id="282" r:id="rId15"/>
    <p:sldId id="257" r:id="rId16"/>
    <p:sldId id="271" r:id="rId17"/>
    <p:sldId id="272" r:id="rId18"/>
    <p:sldId id="273" r:id="rId19"/>
    <p:sldId id="287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832890-3F9E-40BB-B3E1-4B1138C811D5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Elipsa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F3D86933-EC7A-45E7-82D7-E5E977F87D5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832890-3F9E-40BB-B3E1-4B1138C811D5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F3D86933-EC7A-45E7-82D7-E5E977F87D5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832890-3F9E-40BB-B3E1-4B1138C811D5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F3D86933-EC7A-45E7-82D7-E5E977F87D5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28832890-3F9E-40BB-B3E1-4B1138C811D5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D86933-EC7A-45E7-82D7-E5E977F87D5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832890-3F9E-40BB-B3E1-4B1138C811D5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Elipsa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Elipsa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F3D86933-EC7A-45E7-82D7-E5E977F87D5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832890-3F9E-40BB-B3E1-4B1138C811D5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F3D86933-EC7A-45E7-82D7-E5E977F87D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832890-3F9E-40BB-B3E1-4B1138C811D5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F3D86933-EC7A-45E7-82D7-E5E977F87D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F3D86933-EC7A-45E7-82D7-E5E977F87D5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832890-3F9E-40BB-B3E1-4B1138C811D5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ovací čára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Elipsa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F3D86933-EC7A-45E7-82D7-E5E977F87D5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28832890-3F9E-40BB-B3E1-4B1138C811D5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832890-3F9E-40BB-B3E1-4B1138C811D5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D86933-EC7A-45E7-82D7-E5E977F87D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F3D86933-EC7A-45E7-82D7-E5E977F87D5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832890-3F9E-40BB-B3E1-4B1138C811D5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28832890-3F9E-40BB-B3E1-4B1138C811D5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F3D86933-EC7A-45E7-82D7-E5E977F87D5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66314172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Český jazyk </a:t>
                      </a: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pro </a:t>
                      </a: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6. </a:t>
                      </a: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VY_32_INOVACE_12_Nauka o </a:t>
                      </a: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tvoření slov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Fulínová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Šárka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436424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 flipH="1">
            <a:off x="6732240" y="5301208"/>
            <a:ext cx="2160240" cy="1008112"/>
          </a:xfrm>
        </p:spPr>
        <p:txBody>
          <a:bodyPr>
            <a:normAutofit/>
          </a:bodyPr>
          <a:lstStyle/>
          <a:p>
            <a:r>
              <a:rPr lang="cs-CZ" sz="1200" dirty="0" smtClean="0"/>
              <a:t>FULÍNOVÁ Šárka</a:t>
            </a:r>
          </a:p>
          <a:p>
            <a:r>
              <a:rPr lang="cs-CZ" sz="1200" smtClean="0"/>
              <a:t>2.Zš dobříš</a:t>
            </a:r>
            <a:endParaRPr lang="cs-CZ" sz="1200" dirty="0" smtClean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88640"/>
            <a:ext cx="8136904" cy="2088232"/>
          </a:xfrm>
        </p:spPr>
        <p:txBody>
          <a:bodyPr>
            <a:normAutofit fontScale="90000"/>
          </a:bodyPr>
          <a:lstStyle/>
          <a:p>
            <a:r>
              <a:rPr lang="cs-CZ" sz="3600" b="1" dirty="0" smtClean="0"/>
              <a:t>NAUKA O TVOŘENÍ SLOV</a:t>
            </a:r>
            <a:br>
              <a:rPr lang="cs-CZ" sz="3600" b="1" dirty="0" smtClean="0"/>
            </a:br>
            <a:r>
              <a:rPr lang="cs-CZ" sz="3600" b="1" dirty="0" smtClean="0"/>
              <a:t>-obohacování slovní zásoby</a:t>
            </a:r>
            <a:br>
              <a:rPr lang="cs-CZ" sz="3600" b="1" dirty="0" smtClean="0"/>
            </a:br>
            <a:r>
              <a:rPr lang="cs-CZ" sz="3600" b="1" dirty="0" smtClean="0"/>
              <a:t>pro šestý ročník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764704"/>
            <a:ext cx="2202847" cy="35394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i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SLOVO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=</a:t>
            </a:r>
          </a:p>
          <a:p>
            <a:endParaRPr lang="cs-CZ" sz="3200" b="1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endParaRPr lang="cs-CZ" sz="3200" b="1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endParaRPr lang="cs-CZ" sz="3200" b="1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endParaRPr lang="cs-CZ" sz="3200" b="1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endParaRPr lang="cs-CZ" sz="3200" b="1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SLOVO =  </a:t>
            </a:r>
            <a:endParaRPr lang="cs-CZ" sz="3200" b="1" i="1" u="sng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987824" y="764704"/>
            <a:ext cx="5400600" cy="201622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u="sng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JE SKUPINA HLÁSEK </a:t>
            </a:r>
            <a:r>
              <a:rPr lang="cs-CZ" sz="24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(ZŘÍDKA HLÁSKA JEDNA), MÁ V JAZYCE VÝZNAM  A OZNAČUJE NĚJAKOU SKUTEČNOST.</a:t>
            </a:r>
            <a:endParaRPr lang="cs-CZ" sz="24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987824" y="3573016"/>
            <a:ext cx="5544616" cy="2304256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Má </a:t>
            </a:r>
            <a:r>
              <a:rPr lang="cs-CZ" sz="2400" b="1" u="sng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význam věcný </a:t>
            </a:r>
            <a:r>
              <a:rPr lang="cs-CZ" sz="24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(obsahový) a </a:t>
            </a:r>
            <a:r>
              <a:rPr lang="cs-CZ" sz="2400" b="1" u="sng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význam mluvnický </a:t>
            </a:r>
            <a:r>
              <a:rPr lang="cs-CZ" sz="24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(rod, číslo….), zachycuje je slovník.</a:t>
            </a:r>
            <a:endParaRPr lang="cs-CZ" sz="24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908720"/>
            <a:ext cx="7818166" cy="526297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i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SOUSLOVÍ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 =</a:t>
            </a:r>
          </a:p>
          <a:p>
            <a:endParaRPr lang="cs-CZ" sz="2800" b="1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endParaRPr lang="cs-CZ" sz="2800" b="1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endParaRPr lang="cs-CZ" sz="2800" b="1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                          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Př.: kyselina dusičná,</a:t>
            </a:r>
            <a:endParaRPr lang="cs-CZ" sz="2800" b="1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                                 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ostrý úhel.</a:t>
            </a:r>
            <a:endParaRPr lang="cs-CZ" sz="2800" b="1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endParaRPr lang="cs-CZ" sz="2800" b="1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800" b="1" i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RČENÍ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=</a:t>
            </a:r>
          </a:p>
          <a:p>
            <a:endParaRPr lang="cs-CZ" sz="2800" b="1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endParaRPr lang="cs-CZ" sz="2800" b="1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endParaRPr lang="cs-CZ" sz="2800" b="1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                          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Př.: Lže, jako když tiskne.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    </a:t>
            </a:r>
            <a:endParaRPr lang="cs-CZ" sz="2800" b="1" i="1" u="sng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563888" y="908720"/>
            <a:ext cx="5040560" cy="1512168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u="sng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Ustálené spojení slov s jedním významem</a:t>
            </a:r>
            <a:r>
              <a:rPr lang="cs-CZ" sz="24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, jde o dvouslovné i víceslovné pojmenování.</a:t>
            </a:r>
            <a:endParaRPr lang="cs-CZ" sz="24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563888" y="4005064"/>
            <a:ext cx="4968552" cy="144016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Je obrazné spojení, jehož základem bývá obyčejné slovo.</a:t>
            </a:r>
            <a:endParaRPr lang="cs-CZ" sz="24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620688"/>
            <a:ext cx="8131585" cy="67403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i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1.Vysvětlete věcný význam daných slov a překontroluj</a:t>
            </a:r>
          </a:p>
          <a:p>
            <a:r>
              <a:rPr lang="cs-CZ" sz="2400" b="1" i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si správnost ve slovníku.</a:t>
            </a:r>
          </a:p>
          <a:p>
            <a:endParaRPr lang="cs-CZ" sz="2400" b="1" i="1" u="sng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Pódium, víko, domov, amulet, mlž, škeble, zrak.</a:t>
            </a:r>
          </a:p>
          <a:p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b="1" i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2. Určete mluvnické významy podtržených slov.</a:t>
            </a:r>
          </a:p>
          <a:p>
            <a:endParaRPr lang="cs-CZ" sz="2400" b="1" i="1" u="sng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400" b="1" u="sng" dirty="0" smtClean="0">
                <a:latin typeface="Arial" pitchFamily="34" charset="0"/>
                <a:cs typeface="Arial" pitchFamily="34" charset="0"/>
              </a:rPr>
              <a:t>Návyky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b="1" u="sng" dirty="0" smtClean="0">
                <a:latin typeface="Arial" pitchFamily="34" charset="0"/>
                <a:cs typeface="Arial" pitchFamily="34" charset="0"/>
              </a:rPr>
              <a:t>zdravého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způsobu života a </a:t>
            </a:r>
            <a:r>
              <a:rPr lang="cs-CZ" sz="2400" b="1" u="sng" dirty="0" smtClean="0">
                <a:latin typeface="Arial" pitchFamily="34" charset="0"/>
                <a:cs typeface="Arial" pitchFamily="34" charset="0"/>
              </a:rPr>
              <a:t>chování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sz="2400" b="1" u="sng" dirty="0" smtClean="0">
                <a:latin typeface="Arial" pitchFamily="34" charset="0"/>
                <a:cs typeface="Arial" pitchFamily="34" charset="0"/>
              </a:rPr>
              <a:t>kterým</a:t>
            </a:r>
          </a:p>
          <a:p>
            <a:r>
              <a:rPr lang="cs-CZ" sz="2400" b="1" u="sng" dirty="0" smtClean="0">
                <a:latin typeface="Arial" pitchFamily="34" charset="0"/>
                <a:cs typeface="Arial" pitchFamily="34" charset="0"/>
              </a:rPr>
              <a:t>upevňujeme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své zdraví, si osvojujeme od nejútlejšího</a:t>
            </a:r>
          </a:p>
          <a:p>
            <a:r>
              <a:rPr lang="cs-CZ" sz="2400" b="1" u="sng" dirty="0" smtClean="0">
                <a:latin typeface="Arial" pitchFamily="34" charset="0"/>
                <a:cs typeface="Arial" pitchFamily="34" charset="0"/>
              </a:rPr>
              <a:t>věku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b="1" i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3. Vysvětlete rčení.</a:t>
            </a:r>
          </a:p>
          <a:p>
            <a:endParaRPr lang="cs-CZ" sz="2400" b="1" i="1" u="sng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Pálí mu to.  Podal pomocnou ruku. Práskl do bot.</a:t>
            </a:r>
          </a:p>
          <a:p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endParaRPr lang="cs-CZ" sz="2400" b="1" i="1" u="sng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endParaRPr lang="cs-CZ" sz="2400" b="1" i="1" u="sng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836712"/>
            <a:ext cx="8303876" cy="390876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i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ŘEŠENÍ</a:t>
            </a:r>
          </a:p>
          <a:p>
            <a:endParaRPr lang="cs-CZ" sz="2800" b="1" i="1" u="sng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Pódium – vyvýšen místo pro veřejné vystoupení.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Víko – horní část, zařízení k přikrývání, uzavírání.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Domov – místo, kde se člověk narodil, kde je doma.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Amulet – předmět, jemuž se připisuje magická moc.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Mlž – měkkýš, jehož tělo je uzavřeno ve dvou lasturách.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Škeble – sladkovodní mlž s plochými lasturami.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Zrak – způsob vnímání světla, barev, tvarů..; orgán 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          vidění.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764704"/>
            <a:ext cx="8221161" cy="526297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i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ŘEŠENÍ</a:t>
            </a:r>
          </a:p>
          <a:p>
            <a:r>
              <a:rPr lang="cs-CZ" sz="2400" b="1" i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2.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NÁVYKY            =  1.p., </a:t>
            </a:r>
            <a:r>
              <a:rPr lang="cs-CZ" sz="2400" b="1" dirty="0" err="1" smtClean="0">
                <a:latin typeface="Arial" pitchFamily="34" charset="0"/>
                <a:cs typeface="Arial" pitchFamily="34" charset="0"/>
              </a:rPr>
              <a:t>č.mn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., </a:t>
            </a:r>
            <a:r>
              <a:rPr lang="cs-CZ" sz="2400" b="1" dirty="0" err="1" smtClean="0">
                <a:latin typeface="Arial" pitchFamily="34" charset="0"/>
                <a:cs typeface="Arial" pitchFamily="34" charset="0"/>
              </a:rPr>
              <a:t>r.muž.než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., vzor hrad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ZDRAVÉHO       =  2.p., </a:t>
            </a:r>
            <a:r>
              <a:rPr lang="cs-CZ" sz="2400" b="1" dirty="0" err="1" smtClean="0">
                <a:latin typeface="Arial" pitchFamily="34" charset="0"/>
                <a:cs typeface="Arial" pitchFamily="34" charset="0"/>
              </a:rPr>
              <a:t>č.j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., </a:t>
            </a:r>
            <a:r>
              <a:rPr lang="cs-CZ" sz="2400" b="1" dirty="0" err="1" smtClean="0">
                <a:latin typeface="Arial" pitchFamily="34" charset="0"/>
                <a:cs typeface="Arial" pitchFamily="34" charset="0"/>
              </a:rPr>
              <a:t>r.muž.než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., vzor mladý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CHOVÁNÍ          =  1.p., </a:t>
            </a:r>
            <a:r>
              <a:rPr lang="cs-CZ" sz="2400" b="1" dirty="0" err="1" smtClean="0">
                <a:latin typeface="Arial" pitchFamily="34" charset="0"/>
                <a:cs typeface="Arial" pitchFamily="34" charset="0"/>
              </a:rPr>
              <a:t>č.j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., </a:t>
            </a:r>
            <a:r>
              <a:rPr lang="cs-CZ" sz="2400" b="1" dirty="0" err="1" smtClean="0">
                <a:latin typeface="Arial" pitchFamily="34" charset="0"/>
                <a:cs typeface="Arial" pitchFamily="34" charset="0"/>
              </a:rPr>
              <a:t>r.stř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., vzor stavení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KTERÝM            =  7.p., </a:t>
            </a:r>
            <a:r>
              <a:rPr lang="cs-CZ" sz="2400" b="1" dirty="0" err="1" smtClean="0">
                <a:latin typeface="Arial" pitchFamily="34" charset="0"/>
                <a:cs typeface="Arial" pitchFamily="34" charset="0"/>
              </a:rPr>
              <a:t>č.j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., </a:t>
            </a:r>
            <a:r>
              <a:rPr lang="cs-CZ" sz="2400" b="1" dirty="0" err="1" smtClean="0">
                <a:latin typeface="Arial" pitchFamily="34" charset="0"/>
                <a:cs typeface="Arial" pitchFamily="34" charset="0"/>
              </a:rPr>
              <a:t>r.stř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UPEVŇUJEME  =  1.os., </a:t>
            </a:r>
            <a:r>
              <a:rPr lang="cs-CZ" sz="2400" b="1" dirty="0" err="1" smtClean="0">
                <a:latin typeface="Arial" pitchFamily="34" charset="0"/>
                <a:cs typeface="Arial" pitchFamily="34" charset="0"/>
              </a:rPr>
              <a:t>č.mn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., </a:t>
            </a:r>
            <a:r>
              <a:rPr lang="cs-CZ" sz="2400" b="1" dirty="0" err="1" smtClean="0">
                <a:latin typeface="Arial" pitchFamily="34" charset="0"/>
                <a:cs typeface="Arial" pitchFamily="34" charset="0"/>
              </a:rPr>
              <a:t>zp.ozn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., čas přít., </a:t>
            </a:r>
            <a:r>
              <a:rPr lang="cs-CZ" sz="2400" b="1" dirty="0" err="1" smtClean="0">
                <a:latin typeface="Arial" pitchFamily="34" charset="0"/>
                <a:cs typeface="Arial" pitchFamily="34" charset="0"/>
              </a:rPr>
              <a:t>r.činný</a:t>
            </a:r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                              vid nedokonavý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VĚKU                 =  2.p., </a:t>
            </a:r>
            <a:r>
              <a:rPr lang="cs-CZ" sz="2400" b="1" dirty="0" err="1" smtClean="0">
                <a:latin typeface="Arial" pitchFamily="34" charset="0"/>
                <a:cs typeface="Arial" pitchFamily="34" charset="0"/>
              </a:rPr>
              <a:t>č.j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., </a:t>
            </a:r>
            <a:r>
              <a:rPr lang="cs-CZ" sz="2400" b="1" dirty="0" err="1" smtClean="0">
                <a:latin typeface="Arial" pitchFamily="34" charset="0"/>
                <a:cs typeface="Arial" pitchFamily="34" charset="0"/>
              </a:rPr>
              <a:t>r.muž.než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., vzor hrad</a:t>
            </a:r>
          </a:p>
          <a:p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b="1" i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3.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Pálí mu to = </a:t>
            </a:r>
            <a:r>
              <a:rPr lang="cs-CZ" sz="24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je chytrý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Podal pomocnou ruku = </a:t>
            </a:r>
            <a:r>
              <a:rPr lang="cs-CZ" sz="24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pomohl někomu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Práskl do bot = </a:t>
            </a:r>
            <a:r>
              <a:rPr lang="cs-CZ" sz="24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utekl pryč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467544" y="836712"/>
            <a:ext cx="8246168" cy="526297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i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SLOVO JEDNOZNAČNÉ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má jen jeden význam (vlastní jména, odborné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názvy…).</a:t>
            </a: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Př.: Petr Janda, balada… .</a:t>
            </a: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i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SLOVO MNOHOZNAČNÉ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Vedle významu základního mají další významy, 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které vznikly přenesením slova na věci, které 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s původní skutečností nějak souvisí.</a:t>
            </a: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Př.: ručička, hřeben… .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332656"/>
            <a:ext cx="5997155" cy="57554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u="sng" dirty="0" smtClean="0">
                <a:latin typeface="Arial" pitchFamily="34" charset="0"/>
                <a:cs typeface="Arial" pitchFamily="34" charset="0"/>
              </a:rPr>
              <a:t>Slova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se 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stejným nebo podobným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významem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– slova souznačná</a:t>
            </a:r>
          </a:p>
          <a:p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Př.: mluvnice – gramatika.</a:t>
            </a:r>
          </a:p>
        </p:txBody>
      </p:sp>
      <p:sp>
        <p:nvSpPr>
          <p:cNvPr id="14" name="Elipsa 13"/>
          <p:cNvSpPr/>
          <p:nvPr/>
        </p:nvSpPr>
        <p:spPr>
          <a:xfrm>
            <a:off x="3491880" y="2276872"/>
            <a:ext cx="4176464" cy="3312368"/>
          </a:xfrm>
          <a:prstGeom prst="ellipse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SYNONYMA</a:t>
            </a:r>
            <a:endParaRPr lang="cs-CZ" sz="36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16" name="Pravoúhlá spojovací čára 15"/>
          <p:cNvCxnSpPr/>
          <p:nvPr/>
        </p:nvCxnSpPr>
        <p:spPr>
          <a:xfrm rot="16200000" flipH="1">
            <a:off x="4968044" y="1592796"/>
            <a:ext cx="864096" cy="216024"/>
          </a:xfrm>
          <a:prstGeom prst="bentConnector3">
            <a:avLst>
              <a:gd name="adj1" fmla="val 50000"/>
            </a:avLst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692696"/>
            <a:ext cx="8289449" cy="48320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i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Synonyma</a:t>
            </a:r>
            <a:r>
              <a:rPr lang="cs-CZ" sz="2800" b="1" i="1" u="sng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se liší slohovým užitím, rozlišujeme</a:t>
            </a:r>
          </a:p>
          <a:p>
            <a:r>
              <a:rPr lang="cs-CZ" sz="2800" b="1" u="sng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slova slohově neutrální a slova slohově </a:t>
            </a:r>
          </a:p>
          <a:p>
            <a:r>
              <a:rPr lang="cs-CZ" sz="2800" b="1" u="sng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zabarvená: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              1. hovorová – moc(mnoho)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              2. knižní – pravit (říci)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              3. básnická – luna (měsíc)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              4. odborná – hmotnost (váha).</a:t>
            </a: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u="sng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Slova citově zabarvená: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               1. lichotivé – (malý /malinký)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               2. hanlivé – (dům/barák).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692696"/>
            <a:ext cx="7794121" cy="526297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u="sng" dirty="0" smtClean="0">
                <a:latin typeface="Arial" pitchFamily="34" charset="0"/>
                <a:cs typeface="Arial" pitchFamily="34" charset="0"/>
              </a:rPr>
              <a:t>Slova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která stejně znějí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, ale 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mají zcela různý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význam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– slova souzvučná </a:t>
            </a: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Př.: rys – zvíře,  technický výkres.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Elipsa 3"/>
          <p:cNvSpPr/>
          <p:nvPr/>
        </p:nvSpPr>
        <p:spPr>
          <a:xfrm>
            <a:off x="4427984" y="2276872"/>
            <a:ext cx="3600400" cy="2808312"/>
          </a:xfrm>
          <a:prstGeom prst="ellipse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HOMONYMA</a:t>
            </a:r>
            <a:endParaRPr lang="cs-CZ" sz="28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6" name="Pravoúhlá spojovací čára 5"/>
          <p:cNvCxnSpPr/>
          <p:nvPr/>
        </p:nvCxnSpPr>
        <p:spPr>
          <a:xfrm rot="16200000" flipH="1">
            <a:off x="5184068" y="1592796"/>
            <a:ext cx="792088" cy="432048"/>
          </a:xfrm>
          <a:prstGeom prst="bentConnector3">
            <a:avLst>
              <a:gd name="adj1" fmla="val 50000"/>
            </a:avLst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548680"/>
            <a:ext cx="7970452" cy="526297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u="sng" dirty="0" smtClean="0">
                <a:latin typeface="Arial" pitchFamily="34" charset="0"/>
                <a:cs typeface="Arial" pitchFamily="34" charset="0"/>
              </a:rPr>
              <a:t>Slova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s 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opačným významem</a:t>
            </a: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                       </a:t>
            </a: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Př.: malý – velký.                                                 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Elipsa 2"/>
          <p:cNvSpPr/>
          <p:nvPr/>
        </p:nvSpPr>
        <p:spPr>
          <a:xfrm>
            <a:off x="3707904" y="1772816"/>
            <a:ext cx="3816424" cy="2952328"/>
          </a:xfrm>
          <a:prstGeom prst="ellipse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ANTONYMA</a:t>
            </a:r>
            <a:endParaRPr lang="cs-CZ" sz="28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5" name="Pravoúhlá spojovací čára 4"/>
          <p:cNvCxnSpPr/>
          <p:nvPr/>
        </p:nvCxnSpPr>
        <p:spPr>
          <a:xfrm rot="16200000" flipH="1">
            <a:off x="5292080" y="1196752"/>
            <a:ext cx="720080" cy="144016"/>
          </a:xfrm>
          <a:prstGeom prst="bentConnector3">
            <a:avLst>
              <a:gd name="adj1" fmla="val 50000"/>
            </a:avLst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11105" y="188640"/>
            <a:ext cx="9104415" cy="67403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i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1.ROZLIŠUJTE SLOVA JEDNOZNAČNÁ A MNOHOZNAČNÁ.</a:t>
            </a:r>
          </a:p>
          <a:p>
            <a:endParaRPr lang="cs-CZ" sz="2400" b="1" i="1" u="sng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Držet, dres, krk, podběl, pohár, balada, báchorka, 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citoslovce, Filip, žluva.</a:t>
            </a:r>
          </a:p>
          <a:p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b="1" i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2.Ke slovům uvádějte synonyma.</a:t>
            </a:r>
          </a:p>
          <a:p>
            <a:endParaRPr lang="cs-CZ" sz="2400" b="1" i="1" u="sng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Utíkat, zaťukat, fotbal, elán.</a:t>
            </a:r>
          </a:p>
          <a:p>
            <a:endParaRPr lang="cs-CZ" sz="2400" b="1" i="1" u="sng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400" b="1" i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3.Uveďte slova opačného významu.</a:t>
            </a:r>
          </a:p>
          <a:p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Hořký, stejný, poslední, dlouhý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b="1" i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4.Uveďte, co označují homonyma.</a:t>
            </a:r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Vlna, vinice, los, zámek.</a:t>
            </a:r>
          </a:p>
          <a:p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476672"/>
            <a:ext cx="7850867" cy="563231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i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ŘEŠENÍ</a:t>
            </a:r>
          </a:p>
          <a:p>
            <a:endParaRPr lang="cs-CZ" sz="2400" b="1" i="1" u="sng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pPr marL="457200" indent="-457200">
              <a:buAutoNum type="arabicPeriod"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držet, krk, pohár, báchorka = </a:t>
            </a:r>
            <a:r>
              <a:rPr lang="cs-CZ" sz="24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mnohoznačná slova</a:t>
            </a:r>
          </a:p>
          <a:p>
            <a:pPr marL="457200" indent="-457200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   dres, podběl, balada, citoslovce, Filip, žluva</a:t>
            </a:r>
          </a:p>
          <a:p>
            <a:pPr marL="457200" indent="-457200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  = </a:t>
            </a:r>
            <a:r>
              <a:rPr lang="cs-CZ" sz="24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jednoznačná slova</a:t>
            </a:r>
          </a:p>
          <a:p>
            <a:pPr marL="457200" indent="-457200"/>
            <a:endParaRPr lang="cs-CZ" sz="2400" b="1" dirty="0" smtClean="0">
              <a:solidFill>
                <a:srgbClr val="7030A0"/>
              </a:solidFill>
              <a:latin typeface="Arial" pitchFamily="34" charset="0"/>
              <a:cs typeface="Arial" pitchFamily="34" charset="0"/>
            </a:endParaRPr>
          </a:p>
          <a:p>
            <a:pPr marL="457200" indent="-457200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2. utíkat – běžet               3. hořký - sladký</a:t>
            </a:r>
          </a:p>
          <a:p>
            <a:pPr marL="457200" indent="-457200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  zaťukat – zaklepat          stejný - odlišný</a:t>
            </a:r>
          </a:p>
          <a:p>
            <a:pPr marL="457200" indent="-457200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  fotbal – kopaná               poslední - první</a:t>
            </a:r>
          </a:p>
          <a:p>
            <a:pPr marL="457200" indent="-457200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  elán – nadšení                 dlouhý – krátký</a:t>
            </a:r>
          </a:p>
          <a:p>
            <a:pPr marL="457200" indent="-457200"/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pPr marL="457200" indent="-457200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4. vlna – srst, na vodě</a:t>
            </a:r>
          </a:p>
          <a:p>
            <a:pPr marL="457200" indent="-457200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  vinice – žena, místo pro pěstování vinné révy</a:t>
            </a:r>
          </a:p>
          <a:p>
            <a:pPr marL="457200" indent="-457200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  los – zvíře, výherní listina</a:t>
            </a:r>
          </a:p>
          <a:p>
            <a:pPr marL="457200" indent="-457200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  zámek – zařízení na zamykání, budova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85786" y="857232"/>
            <a:ext cx="7350089" cy="71096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 Slovní zásoba</a:t>
            </a:r>
            <a:endParaRPr lang="cs-CZ" sz="3600" dirty="0" smtClean="0">
              <a:solidFill>
                <a:srgbClr val="FF0000"/>
              </a:solidFill>
            </a:endParaRPr>
          </a:p>
          <a:p>
            <a:r>
              <a:rPr lang="cs-CZ" sz="3200" b="1" dirty="0"/>
              <a:t>v</a:t>
            </a:r>
            <a:r>
              <a:rPr lang="cs-CZ" sz="3200" b="1" dirty="0" smtClean="0"/>
              <a:t>šechna slova daného jazyka;</a:t>
            </a:r>
          </a:p>
          <a:p>
            <a:r>
              <a:rPr lang="cs-CZ" sz="3200" b="1" dirty="0"/>
              <a:t>n</a:t>
            </a:r>
            <a:r>
              <a:rPr lang="cs-CZ" sz="3200" b="1" dirty="0" smtClean="0"/>
              <a:t>eustále se vyvíjí.</a:t>
            </a:r>
          </a:p>
          <a:p>
            <a:endParaRPr lang="cs-CZ" sz="3200" b="1" dirty="0"/>
          </a:p>
          <a:p>
            <a:endParaRPr lang="cs-CZ" sz="3200" b="1" dirty="0" smtClean="0"/>
          </a:p>
          <a:p>
            <a:r>
              <a:rPr lang="cs-CZ" sz="3600" b="1" dirty="0" smtClean="0">
                <a:solidFill>
                  <a:srgbClr val="FF0000"/>
                </a:solidFill>
              </a:rPr>
              <a:t>Způsoby obohacování</a:t>
            </a:r>
          </a:p>
          <a:p>
            <a:pPr marL="514350" indent="-514350">
              <a:buAutoNum type="arabicPeriod"/>
            </a:pPr>
            <a:r>
              <a:rPr lang="cs-CZ" sz="3200" b="1" dirty="0" smtClean="0">
                <a:solidFill>
                  <a:srgbClr val="00B050"/>
                </a:solidFill>
              </a:rPr>
              <a:t>tvoření nových slov</a:t>
            </a:r>
          </a:p>
          <a:p>
            <a:pPr marL="514350" indent="-514350">
              <a:buAutoNum type="arabicPeriod"/>
            </a:pPr>
            <a:r>
              <a:rPr lang="cs-CZ" sz="3200" b="1" dirty="0">
                <a:solidFill>
                  <a:srgbClr val="00B050"/>
                </a:solidFill>
              </a:rPr>
              <a:t>v</a:t>
            </a:r>
            <a:r>
              <a:rPr lang="cs-CZ" sz="3200" b="1" dirty="0" smtClean="0">
                <a:solidFill>
                  <a:srgbClr val="00B050"/>
                </a:solidFill>
              </a:rPr>
              <a:t>znikem nového významu slova</a:t>
            </a:r>
          </a:p>
          <a:p>
            <a:pPr marL="514350" indent="-514350">
              <a:buAutoNum type="arabicPeriod"/>
            </a:pPr>
            <a:r>
              <a:rPr lang="cs-CZ" sz="3200" b="1" dirty="0">
                <a:solidFill>
                  <a:srgbClr val="00B050"/>
                </a:solidFill>
              </a:rPr>
              <a:t>v</a:t>
            </a:r>
            <a:r>
              <a:rPr lang="cs-CZ" sz="3200" b="1" dirty="0" smtClean="0">
                <a:solidFill>
                  <a:srgbClr val="00B050"/>
                </a:solidFill>
              </a:rPr>
              <a:t>znikem nových sousloví</a:t>
            </a:r>
          </a:p>
          <a:p>
            <a:pPr marL="514350" indent="-514350">
              <a:buAutoNum type="arabicPeriod"/>
            </a:pPr>
            <a:r>
              <a:rPr lang="cs-CZ" sz="3200" b="1" dirty="0">
                <a:solidFill>
                  <a:srgbClr val="00B050"/>
                </a:solidFill>
              </a:rPr>
              <a:t>p</a:t>
            </a:r>
            <a:r>
              <a:rPr lang="cs-CZ" sz="3200" b="1" dirty="0" smtClean="0">
                <a:solidFill>
                  <a:srgbClr val="00B050"/>
                </a:solidFill>
              </a:rPr>
              <a:t>řejímáním slov </a:t>
            </a:r>
          </a:p>
          <a:p>
            <a:endParaRPr lang="cs-CZ" sz="3200" b="1" dirty="0"/>
          </a:p>
          <a:p>
            <a:endParaRPr lang="cs-CZ" sz="3200" b="1" dirty="0" smtClean="0"/>
          </a:p>
          <a:p>
            <a:endParaRPr lang="cs-CZ" sz="3200" b="1" dirty="0"/>
          </a:p>
          <a:p>
            <a:endParaRPr lang="cs-CZ" sz="32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764704"/>
            <a:ext cx="7730001" cy="39703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i="1" u="sng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Význam slova</a:t>
            </a:r>
          </a:p>
          <a:p>
            <a:endParaRPr lang="cs-CZ" sz="2800" b="1" i="1" u="sng" dirty="0" smtClean="0">
              <a:solidFill>
                <a:srgbClr val="7030A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Rozeznáváme slova 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významově nadřazená</a:t>
            </a:r>
          </a:p>
          <a:p>
            <a:endParaRPr lang="cs-CZ" sz="2800" b="1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(obilí), 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podřazená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(oves) a 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souřadná </a:t>
            </a:r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(pšenice, ječmen, oves=jsou slova na stejné</a:t>
            </a: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významové rovině.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548680"/>
            <a:ext cx="8536311" cy="440120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i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Uvádějte k daným slovům slova s významem </a:t>
            </a:r>
          </a:p>
          <a:p>
            <a:r>
              <a:rPr lang="cs-CZ" sz="2800" b="1" i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souřadným a společně pro ně slova s významem</a:t>
            </a:r>
          </a:p>
          <a:p>
            <a:r>
              <a:rPr lang="cs-CZ" sz="2800" b="1" i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nadřazeným.</a:t>
            </a:r>
          </a:p>
          <a:p>
            <a:endParaRPr lang="cs-CZ" sz="2800" b="1" i="1" u="sng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pPr marL="514350" indent="-514350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              1.  stůl</a:t>
            </a:r>
          </a:p>
          <a:p>
            <a:pPr marL="514350" indent="-514350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              2.  hrušeň</a:t>
            </a:r>
          </a:p>
          <a:p>
            <a:pPr marL="514350" indent="-514350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              3.  vidlička</a:t>
            </a:r>
          </a:p>
          <a:p>
            <a:pPr marL="514350" indent="-514350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              4.  smrk</a:t>
            </a:r>
          </a:p>
          <a:p>
            <a:pPr marL="514350" indent="-514350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              5.  mrkev</a:t>
            </a:r>
          </a:p>
          <a:p>
            <a:pPr marL="514350" indent="-514350"/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1124744"/>
            <a:ext cx="7800533" cy="35394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i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ŘEŠENÍ</a:t>
            </a:r>
          </a:p>
          <a:p>
            <a:endParaRPr lang="cs-CZ" sz="2800" b="1" i="1" u="sng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STŮL          =  židle, skříň // nábytek     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HRUŠEŇ    =  jabloň, třešeň // ovocné stromy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VIDLIČKA   =  lžíce, nůž // příbor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SMRK         =   dub, jedle // jehličnany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MRKEV       =  petržel, celer </a:t>
            </a:r>
            <a:r>
              <a:rPr lang="cs-CZ" sz="2800" b="1" smtClean="0">
                <a:latin typeface="Arial" pitchFamily="34" charset="0"/>
                <a:cs typeface="Arial" pitchFamily="34" charset="0"/>
              </a:rPr>
              <a:t>// zelenina</a:t>
            </a:r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836712"/>
            <a:ext cx="5759450" cy="1914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6448857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503</TotalTime>
  <Words>813</Words>
  <Application>Microsoft Office PowerPoint</Application>
  <PresentationFormat>Předvádění na obrazovce (4:3)</PresentationFormat>
  <Paragraphs>207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Administrativní</vt:lpstr>
      <vt:lpstr>Prezentace aplikace PowerPoint</vt:lpstr>
      <vt:lpstr>NAUKA O TVOŘENÍ SLOV -obohacování slovní zásoby pro šestý ročník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NAUKA O TVOŘENÍ SLOV </dc:title>
  <dc:creator>OEM</dc:creator>
  <cp:lastModifiedBy>OEM</cp:lastModifiedBy>
  <cp:revision>22</cp:revision>
  <dcterms:created xsi:type="dcterms:W3CDTF">2010-02-27T15:04:50Z</dcterms:created>
  <dcterms:modified xsi:type="dcterms:W3CDTF">2011-11-18T11:15:00Z</dcterms:modified>
</cp:coreProperties>
</file>