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9" r:id="rId2"/>
    <p:sldId id="268" r:id="rId3"/>
    <p:sldId id="269" r:id="rId4"/>
    <p:sldId id="267" r:id="rId5"/>
    <p:sldId id="270" r:id="rId6"/>
    <p:sldId id="271" r:id="rId7"/>
    <p:sldId id="260" r:id="rId8"/>
    <p:sldId id="272" r:id="rId9"/>
    <p:sldId id="273" r:id="rId10"/>
    <p:sldId id="261" r:id="rId11"/>
    <p:sldId id="277" r:id="rId12"/>
    <p:sldId id="274" r:id="rId13"/>
    <p:sldId id="266" r:id="rId14"/>
    <p:sldId id="275" r:id="rId15"/>
    <p:sldId id="276" r:id="rId16"/>
    <p:sldId id="262" r:id="rId17"/>
    <p:sldId id="263" r:id="rId18"/>
    <p:sldId id="264" r:id="rId19"/>
    <p:sldId id="265" r:id="rId20"/>
    <p:sldId id="25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75" d="100"/>
          <a:sy n="75" d="100"/>
        </p:scale>
        <p:origin x="-756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67068F-1014-4507-8189-72489E3BB5BA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A7513-1097-4FE6-B6F2-DBF475E38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52146-7142-4E27-A24D-0798B51BF49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3AB5D-6FEC-46B7-8D99-6143751B19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dirty="0" smtClean="0"/>
              <a:t>Digitální</a:t>
            </a:r>
            <a:r>
              <a:rPr lang="cs-CZ" sz="2400" dirty="0" smtClean="0"/>
              <a:t> </a:t>
            </a:r>
            <a:r>
              <a:rPr lang="cs-CZ" sz="2800" dirty="0" smtClean="0"/>
              <a:t>učební</a:t>
            </a:r>
            <a:r>
              <a:rPr lang="cs-CZ" sz="2400" dirty="0" smtClean="0"/>
              <a:t> </a:t>
            </a:r>
            <a:r>
              <a:rPr lang="cs-CZ" sz="2800" dirty="0" smtClean="0"/>
              <a:t>materiál</a:t>
            </a:r>
            <a:endParaRPr lang="cs-CZ" sz="2400" dirty="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Velká písmena u názvů organizací a institucí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listopad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OPVK_1.5_DUM_III/2_CJL_MA026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026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Opakování grafické stránky jazyka, zopakování pravidel pro psaní velkých písmen u jmen organizací a vědeckých, vzdělávacích, kulturních a tělovýchovných institucí, vysvětlení na příkladech jednoslovných i víceslovných názvů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Velká písmena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/>
              <a:t>p</a:t>
            </a:r>
            <a:r>
              <a:rPr lang="cs-CZ" sz="5400" dirty="0" smtClean="0"/>
              <a:t>íšeme u oficiálních názvů vědeckých, vzdělávacích, kulturních, tělovýchovných a výrobních či obchodních institucí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Vědecké instituce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Matematický ústav Akademie věd České republiky, </a:t>
            </a:r>
            <a:br>
              <a:rPr lang="cs-CZ" dirty="0" smtClean="0"/>
            </a:br>
            <a:r>
              <a:rPr lang="cs-CZ" dirty="0" smtClean="0"/>
              <a:t>Ústav pro jazyk český Akademie věd České republiky, </a:t>
            </a:r>
            <a:br>
              <a:rPr lang="cs-CZ" dirty="0" smtClean="0"/>
            </a:br>
            <a:r>
              <a:rPr lang="cs-CZ" dirty="0" smtClean="0"/>
              <a:t>Ústav zdravotnických informací a statistiky ČR, Výzkumný ústav rostlinné výroby, </a:t>
            </a:r>
            <a:br>
              <a:rPr lang="cs-CZ" dirty="0" smtClean="0"/>
            </a:br>
            <a:r>
              <a:rPr lang="cs-CZ" dirty="0" smtClean="0"/>
              <a:t>Výzkumný ústav bramborářský,</a:t>
            </a:r>
            <a:br>
              <a:rPr lang="cs-CZ" dirty="0" smtClean="0"/>
            </a:br>
            <a:r>
              <a:rPr lang="cs-CZ" dirty="0" smtClean="0"/>
              <a:t>Astronomický ústav AV ČR </a:t>
            </a:r>
            <a:r>
              <a:rPr lang="cs-CZ" dirty="0" err="1" smtClean="0"/>
              <a:t>Ondřejov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Vzdělávací instituce – VŠ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Janáčkova akademie múzických umění, Univerzita Karlova nebo Karlova univerzita, České vysoké učení technické, </a:t>
            </a:r>
            <a:br>
              <a:rPr lang="cs-CZ" dirty="0" smtClean="0"/>
            </a:br>
            <a:r>
              <a:rPr lang="cs-CZ" dirty="0" smtClean="0"/>
              <a:t>Fakulta dětského lékařství Univerzity Karlovy, Divadelní fakulta Akademie múzických umění, Děkanát Přírodovědecké fakulty UK</a:t>
            </a:r>
            <a:br>
              <a:rPr lang="cs-CZ" dirty="0" smtClean="0"/>
            </a:br>
            <a:r>
              <a:rPr lang="cs-CZ" dirty="0" smtClean="0"/>
              <a:t>Jihočeská univerzita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Fakulta na začátku sousloví </a:t>
            </a:r>
            <a:br>
              <a:rPr lang="cs-CZ" dirty="0" smtClean="0"/>
            </a:br>
            <a:r>
              <a:rPr lang="cs-CZ" dirty="0" smtClean="0"/>
              <a:t>s velkým písmenem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n</a:t>
            </a:r>
            <a:r>
              <a:rPr lang="cs-CZ" dirty="0" smtClean="0"/>
              <a:t>ázvy fakult píšeme s velkým písmenem, pokud stojí slovo fakulta na začátku víceslovného názvu</a:t>
            </a:r>
            <a:br>
              <a:rPr lang="cs-CZ" dirty="0" smtClean="0"/>
            </a:br>
            <a:r>
              <a:rPr lang="cs-CZ" dirty="0" smtClean="0"/>
              <a:t>je třeba přesné označení, ke které VŠ fakulta náleží</a:t>
            </a:r>
            <a:br>
              <a:rPr lang="cs-CZ" dirty="0" smtClean="0"/>
            </a:br>
            <a:r>
              <a:rPr lang="cs-CZ" dirty="0" smtClean="0"/>
              <a:t>Fakulta právnická Masarykovy univerzity, Fakulta jaderná a fyzikálně inženýrská ČVUT, Pedagogická fakulta Jihočeské univerzity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atedra s malým písmenem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atedry VŠ se posuzují jako méně samostatné orgány, proto se píšou s malým počátečním písmenem – Lékařská fakulta UK, katedra biologie, Pedagogická fakulta MU, katedra psychologie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zdělávací instituce – MŠ, ZŠ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Mateřská škola Krátká Ves, Speciální mateřská škola pro zrakově postižené Poděbrady, Zvláštní </a:t>
            </a:r>
            <a:br>
              <a:rPr lang="cs-CZ" dirty="0" smtClean="0"/>
            </a:br>
            <a:r>
              <a:rPr lang="cs-CZ" dirty="0" smtClean="0"/>
              <a:t>a pomocná škola Český Brod, Diagnostický ústav pro mládež Praha 2</a:t>
            </a:r>
            <a:endParaRPr lang="cs-CZ" dirty="0"/>
          </a:p>
          <a:p>
            <a:r>
              <a:rPr lang="cs-CZ" dirty="0" smtClean="0"/>
              <a:t>Základní škola Jana Husa a Mateřská škola Písek </a:t>
            </a:r>
            <a:br>
              <a:rPr lang="cs-CZ" dirty="0" smtClean="0"/>
            </a:br>
            <a:r>
              <a:rPr lang="cs-CZ" dirty="0" smtClean="0"/>
              <a:t>(ZŠ Jana Husa a MŠ Písek)</a:t>
            </a:r>
            <a:br>
              <a:rPr lang="cs-CZ" dirty="0" smtClean="0"/>
            </a:br>
            <a:r>
              <a:rPr lang="cs-CZ" dirty="0" smtClean="0"/>
              <a:t>Základní škola v </a:t>
            </a:r>
            <a:r>
              <a:rPr lang="cs-CZ" dirty="0" err="1" smtClean="0"/>
              <a:t>Senohrabech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Soukromá základní škola Cesta k úspěchu v Praze</a:t>
            </a:r>
          </a:p>
          <a:p>
            <a:r>
              <a:rPr lang="cs-CZ" dirty="0" smtClean="0"/>
              <a:t>Základní umělecká škola Antonína Dvořáka Příbram</a:t>
            </a:r>
          </a:p>
          <a:p>
            <a:r>
              <a:rPr lang="cs-CZ" dirty="0" smtClean="0"/>
              <a:t>Fotbalová škola Třebíč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Vzdělávací instituce - SŠ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Střední průmyslová škola a Vyšší odborná škola Písek, Střední průmyslová škola stavební Praha 1, Střední průmyslová škola železniční </a:t>
            </a:r>
            <a:r>
              <a:rPr lang="cs-CZ" dirty="0"/>
              <a:t>Č</a:t>
            </a:r>
            <a:r>
              <a:rPr lang="cs-CZ" dirty="0" smtClean="0"/>
              <a:t>eská Třebová</a:t>
            </a:r>
          </a:p>
          <a:p>
            <a:r>
              <a:rPr lang="cs-CZ" dirty="0" smtClean="0"/>
              <a:t>Gymnázium Jana </a:t>
            </a:r>
            <a:r>
              <a:rPr lang="cs-CZ" dirty="0" err="1" smtClean="0"/>
              <a:t>Keplera</a:t>
            </a:r>
            <a:r>
              <a:rPr lang="cs-CZ" dirty="0" smtClean="0"/>
              <a:t> v Praze 6, Biskupské gymnázium Žďár nad Sázavou</a:t>
            </a:r>
          </a:p>
          <a:p>
            <a:r>
              <a:rPr lang="cs-CZ" dirty="0" smtClean="0"/>
              <a:t>Střední zdravotnická škola Hradec Králové, Obchodní akademie Pelhřimov, Integrovaná střední škola služeb a podnikání Havlíčkův Brod</a:t>
            </a:r>
            <a:br>
              <a:rPr lang="cs-CZ" dirty="0" smtClean="0"/>
            </a:br>
            <a:r>
              <a:rPr lang="cs-CZ" dirty="0" smtClean="0"/>
              <a:t>Konzervatoř v (Praze), Taneční konzervatoř v Brně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000" dirty="0"/>
              <a:t>n</a:t>
            </a:r>
            <a:r>
              <a:rPr lang="cs-CZ" sz="4000" dirty="0" smtClean="0"/>
              <a:t>ázvy škol se píšou </a:t>
            </a:r>
            <a:r>
              <a:rPr lang="cs-CZ" sz="4000" dirty="0" smtClean="0">
                <a:solidFill>
                  <a:srgbClr val="FF0000"/>
                </a:solidFill>
              </a:rPr>
              <a:t>s velkým písmenem </a:t>
            </a:r>
            <a:r>
              <a:rPr lang="cs-CZ" sz="4000" dirty="0" smtClean="0"/>
              <a:t>tehdy, je-li uveden </a:t>
            </a:r>
            <a:br>
              <a:rPr lang="cs-CZ" sz="4000" dirty="0" smtClean="0"/>
            </a:br>
            <a:r>
              <a:rPr lang="cs-CZ" sz="4000" dirty="0" smtClean="0">
                <a:solidFill>
                  <a:srgbClr val="FF0000"/>
                </a:solidFill>
              </a:rPr>
              <a:t>přesný název a sídlo školy</a:t>
            </a:r>
            <a:r>
              <a:rPr lang="cs-CZ" sz="4000" dirty="0" smtClean="0"/>
              <a:t>, </a:t>
            </a:r>
            <a:br>
              <a:rPr lang="cs-CZ" sz="4000" dirty="0" smtClean="0"/>
            </a:br>
            <a:r>
              <a:rPr lang="cs-CZ" sz="4000" dirty="0" smtClean="0"/>
              <a:t>např.: žák Základní školy </a:t>
            </a:r>
            <a:br>
              <a:rPr lang="cs-CZ" sz="4000" dirty="0" smtClean="0"/>
            </a:br>
            <a:r>
              <a:rPr lang="cs-CZ" sz="4000" dirty="0" smtClean="0"/>
              <a:t>v Havlíčkově Brodě V Sadech </a:t>
            </a:r>
            <a:br>
              <a:rPr lang="cs-CZ" sz="4000" dirty="0" smtClean="0"/>
            </a:br>
            <a:r>
              <a:rPr lang="cs-CZ" sz="4000" dirty="0" smtClean="0">
                <a:solidFill>
                  <a:srgbClr val="FF0000"/>
                </a:solidFill>
              </a:rPr>
              <a:t>ale</a:t>
            </a:r>
            <a:r>
              <a:rPr lang="cs-CZ" sz="4000" dirty="0" smtClean="0"/>
              <a:t> žák 7. </a:t>
            </a:r>
            <a:r>
              <a:rPr lang="cs-CZ" sz="4000" dirty="0"/>
              <a:t>t</a:t>
            </a:r>
            <a:r>
              <a:rPr lang="cs-CZ" sz="4000" dirty="0" smtClean="0"/>
              <a:t>řídy základní školy, žák střední průmyslové školy, žák obchodní akademie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Kulturní instituce - divadla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600" dirty="0" smtClean="0"/>
              <a:t>Národní divadlo, </a:t>
            </a:r>
            <a:r>
              <a:rPr lang="cs-CZ" sz="3600" dirty="0" err="1" smtClean="0"/>
              <a:t>Klicperovo</a:t>
            </a:r>
            <a:r>
              <a:rPr lang="cs-CZ" sz="3600" dirty="0" smtClean="0"/>
              <a:t> divadlo, </a:t>
            </a:r>
            <a:br>
              <a:rPr lang="cs-CZ" sz="3600" dirty="0" smtClean="0"/>
            </a:br>
            <a:r>
              <a:rPr lang="cs-CZ" sz="3600" dirty="0" err="1" smtClean="0"/>
              <a:t>Divadlo</a:t>
            </a:r>
            <a:r>
              <a:rPr lang="cs-CZ" sz="3600" dirty="0" smtClean="0"/>
              <a:t> J. K. Tyla, Hudební divadlo v </a:t>
            </a:r>
            <a:r>
              <a:rPr lang="cs-CZ" sz="3600" dirty="0" err="1" smtClean="0"/>
              <a:t>Karlíně</a:t>
            </a:r>
            <a:r>
              <a:rPr lang="cs-CZ" sz="3600" dirty="0" smtClean="0"/>
              <a:t>, Divadlo Fráni Šrámka, Švandovo divadlo, </a:t>
            </a:r>
            <a:r>
              <a:rPr lang="cs-CZ" sz="3600" dirty="0" err="1" smtClean="0"/>
              <a:t>Divadlo</a:t>
            </a:r>
            <a:r>
              <a:rPr lang="cs-CZ" sz="3600" dirty="0" smtClean="0"/>
              <a:t> Kalich, Činoherní klub, Stavovské divadlo, Horácké divadlo, Malé divadlo hudby, Studio Ypsilon, Divadlo Spirála, Divadlo Husa na provázku, Divadlo ABC,</a:t>
            </a:r>
            <a:br>
              <a:rPr lang="cs-CZ" sz="3600" dirty="0" smtClean="0"/>
            </a:br>
            <a:r>
              <a:rPr lang="cs-CZ" sz="3600" dirty="0" smtClean="0"/>
              <a:t>Divadlo Ta Fantastika, Jihočeské divadlo,</a:t>
            </a:r>
            <a:br>
              <a:rPr lang="cs-CZ" sz="3600" dirty="0" smtClean="0"/>
            </a:br>
            <a:r>
              <a:rPr lang="cs-CZ" sz="3600" dirty="0" smtClean="0"/>
              <a:t>Městská divadla pražská, Divadlo Komedie, Městské divadlo Zlín</a:t>
            </a:r>
          </a:p>
          <a:p>
            <a:endParaRPr lang="cs-CZ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Kulturní instituce - divadla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800" dirty="0" smtClean="0"/>
              <a:t>Divadlo Na Fidlovačce, Divadlo Na </a:t>
            </a:r>
            <a:r>
              <a:rPr lang="cs-CZ" sz="4800" dirty="0" err="1" smtClean="0"/>
              <a:t>Jezerce</a:t>
            </a:r>
            <a:r>
              <a:rPr lang="cs-CZ" sz="4800" dirty="0" smtClean="0"/>
              <a:t>, </a:t>
            </a:r>
            <a:br>
              <a:rPr lang="cs-CZ" sz="4800" dirty="0" smtClean="0"/>
            </a:br>
            <a:r>
              <a:rPr lang="cs-CZ" sz="4800" dirty="0" smtClean="0"/>
              <a:t>Divadlo Na Prádle, Divadlo Na Zábradlí, </a:t>
            </a:r>
            <a:br>
              <a:rPr lang="cs-CZ" sz="4800" dirty="0" smtClean="0"/>
            </a:br>
            <a:r>
              <a:rPr lang="cs-CZ" sz="4800" dirty="0" smtClean="0"/>
              <a:t>Divadlo U Hasičů</a:t>
            </a:r>
            <a:br>
              <a:rPr lang="cs-CZ" sz="4800" dirty="0" smtClean="0"/>
            </a:br>
            <a:r>
              <a:rPr lang="cs-CZ" sz="4800" dirty="0" smtClean="0"/>
              <a:t>                                  ale</a:t>
            </a:r>
            <a:endParaRPr lang="cs-CZ" sz="4800" dirty="0"/>
          </a:p>
          <a:p>
            <a:r>
              <a:rPr lang="cs-CZ" sz="4800" dirty="0" smtClean="0"/>
              <a:t>Divadlo na Vinohradech, Divadlo v </a:t>
            </a:r>
            <a:r>
              <a:rPr lang="cs-CZ" sz="4800" dirty="0" err="1" smtClean="0"/>
              <a:t>Celetné</a:t>
            </a:r>
            <a:r>
              <a:rPr lang="cs-CZ" sz="4800" dirty="0" smtClean="0"/>
              <a:t>, Divadlo pod Palmovkou, Divadlo v Dlouhé</a:t>
            </a:r>
          </a:p>
          <a:p>
            <a:r>
              <a:rPr lang="cs-CZ" sz="4800" dirty="0" smtClean="0"/>
              <a:t>Divadlo Bez zábradlí, Divadlo Pod čarou, </a:t>
            </a:r>
            <a:br>
              <a:rPr lang="cs-CZ" sz="4800" dirty="0" smtClean="0"/>
            </a:br>
            <a:r>
              <a:rPr lang="cs-CZ" sz="4800" dirty="0" smtClean="0"/>
              <a:t>používaná (nesprávně) i varianta –</a:t>
            </a:r>
            <a:br>
              <a:rPr lang="cs-CZ" sz="4800" dirty="0" smtClean="0"/>
            </a:br>
            <a:r>
              <a:rPr lang="cs-CZ" sz="4800" dirty="0" smtClean="0"/>
              <a:t>Divadlo Na zábradlí</a:t>
            </a:r>
          </a:p>
          <a:p>
            <a:endParaRPr lang="cs-CZ" sz="48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Divadlo Na Fidlovačce se nachází v části Prahy zvané Na Fidlovačce</a:t>
            </a:r>
            <a:br>
              <a:rPr lang="cs-CZ" dirty="0" smtClean="0"/>
            </a:br>
            <a:r>
              <a:rPr lang="cs-CZ" dirty="0" smtClean="0"/>
              <a:t>podobně - Divadlo Na Zábradlí – název ulice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ale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/>
              <a:t>Divadlo na Vinohradech se nachází v pražské čtvrti zvané Vinohrady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/>
              <a:t>Divadlo Bez zábradlí – nejmenuje se podle názvu ulice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Kulturní instituce – divadla, kina aj.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Černé divadlo (divadlo v Praze)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ale  </a:t>
            </a:r>
            <a:r>
              <a:rPr lang="cs-CZ" dirty="0" smtClean="0"/>
              <a:t>černé divadlo (druh divadla)</a:t>
            </a:r>
          </a:p>
          <a:p>
            <a:r>
              <a:rPr lang="cs-CZ" dirty="0" smtClean="0"/>
              <a:t>kino Blaník, kino </a:t>
            </a:r>
            <a:r>
              <a:rPr lang="cs-CZ" dirty="0" err="1" smtClean="0"/>
              <a:t>Portyč</a:t>
            </a:r>
            <a:r>
              <a:rPr lang="cs-CZ" dirty="0" smtClean="0"/>
              <a:t> , kino Svět, kino Sokolský dům, Městské kino Nový Bor</a:t>
            </a:r>
          </a:p>
          <a:p>
            <a:r>
              <a:rPr lang="cs-CZ" dirty="0" smtClean="0"/>
              <a:t>Centrum kultury Písek</a:t>
            </a:r>
          </a:p>
          <a:p>
            <a:r>
              <a:rPr lang="cs-CZ" dirty="0" smtClean="0"/>
              <a:t>Dvořákova síň v Rudolfinu</a:t>
            </a:r>
          </a:p>
          <a:p>
            <a:r>
              <a:rPr lang="cs-CZ" dirty="0" smtClean="0"/>
              <a:t>Kongresové centrum</a:t>
            </a:r>
          </a:p>
          <a:p>
            <a:r>
              <a:rPr lang="cs-CZ" dirty="0" smtClean="0"/>
              <a:t>Křižíkova fontána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pokud je slovo divadlo </a:t>
            </a:r>
            <a:r>
              <a:rPr lang="cs-CZ" sz="3600" dirty="0" smtClean="0">
                <a:solidFill>
                  <a:srgbClr val="FF0000"/>
                </a:solidFill>
              </a:rPr>
              <a:t>na začátku oficiálního</a:t>
            </a:r>
            <a:r>
              <a:rPr lang="cs-CZ" sz="3600" dirty="0" smtClean="0"/>
              <a:t> víceslovného </a:t>
            </a:r>
            <a:r>
              <a:rPr lang="cs-CZ" sz="3600" dirty="0" smtClean="0">
                <a:solidFill>
                  <a:srgbClr val="FF0000"/>
                </a:solidFill>
              </a:rPr>
              <a:t>pojmenování</a:t>
            </a:r>
            <a:r>
              <a:rPr lang="cs-CZ" sz="3600" dirty="0" smtClean="0"/>
              <a:t>, píše se většinou </a:t>
            </a:r>
            <a:r>
              <a:rPr lang="cs-CZ" sz="3600" dirty="0" smtClean="0">
                <a:solidFill>
                  <a:srgbClr val="FF0000"/>
                </a:solidFill>
              </a:rPr>
              <a:t>s velkým písmenem </a:t>
            </a:r>
            <a:r>
              <a:rPr lang="cs-CZ" sz="3600" dirty="0" smtClean="0"/>
              <a:t>– každé divadlo je samostatná jedineční instituce</a:t>
            </a:r>
          </a:p>
          <a:p>
            <a:r>
              <a:rPr lang="cs-CZ" sz="3600" dirty="0">
                <a:solidFill>
                  <a:srgbClr val="FF0000"/>
                </a:solidFill>
              </a:rPr>
              <a:t>a</a:t>
            </a:r>
            <a:r>
              <a:rPr lang="cs-CZ" sz="3600" dirty="0" smtClean="0">
                <a:solidFill>
                  <a:srgbClr val="FF0000"/>
                </a:solidFill>
              </a:rPr>
              <a:t>le</a:t>
            </a:r>
            <a:r>
              <a:rPr lang="cs-CZ" sz="3600" dirty="0" smtClean="0"/>
              <a:t> – navštívili jsme písecké divadlo, brněnské divadlo (jedno z divadel v Brně) – není oficiální název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p</a:t>
            </a:r>
            <a:r>
              <a:rPr lang="cs-CZ" sz="4000" dirty="0" smtClean="0"/>
              <a:t>saní názvů divadel a kulturních zařízení je často obtížné</a:t>
            </a:r>
          </a:p>
          <a:p>
            <a:r>
              <a:rPr lang="cs-CZ" sz="4000" dirty="0" smtClean="0"/>
              <a:t>nelze vyslovit jednoznačné pravidlo</a:t>
            </a:r>
          </a:p>
          <a:p>
            <a:r>
              <a:rPr lang="cs-CZ" sz="4000" dirty="0" smtClean="0"/>
              <a:t>někdy se řídí pravopis ustáleným zvykem např.: </a:t>
            </a:r>
            <a:r>
              <a:rPr lang="cs-CZ" sz="4000" dirty="0" err="1" smtClean="0"/>
              <a:t>HaDivadlo</a:t>
            </a:r>
            <a:endParaRPr lang="cs-CZ" sz="4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Kulturní instituce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Středočeská galerie, Alšova jihočeská galerie, </a:t>
            </a:r>
            <a:r>
              <a:rPr lang="cs-CZ" dirty="0" err="1" smtClean="0"/>
              <a:t>Galerie</a:t>
            </a:r>
            <a:r>
              <a:rPr lang="cs-CZ" dirty="0" smtClean="0"/>
              <a:t> Centrum, Galerie bratří Čapků</a:t>
            </a:r>
          </a:p>
          <a:p>
            <a:r>
              <a:rPr lang="cs-CZ" dirty="0" smtClean="0"/>
              <a:t>Národní muzeum, </a:t>
            </a:r>
            <a:r>
              <a:rPr lang="cs-CZ" dirty="0" err="1" smtClean="0"/>
              <a:t>Muzeum</a:t>
            </a:r>
            <a:r>
              <a:rPr lang="cs-CZ" dirty="0" smtClean="0"/>
              <a:t> železnice</a:t>
            </a:r>
          </a:p>
          <a:p>
            <a:r>
              <a:rPr lang="cs-CZ" dirty="0" smtClean="0"/>
              <a:t>Památník národního písemnictví, Národní knihovna, Archiv hl. m. Prahy</a:t>
            </a:r>
          </a:p>
          <a:p>
            <a:r>
              <a:rPr lang="cs-CZ" dirty="0" smtClean="0"/>
              <a:t>Česká filharmonie</a:t>
            </a:r>
          </a:p>
          <a:p>
            <a:r>
              <a:rPr lang="cs-CZ" dirty="0" smtClean="0"/>
              <a:t>Kulturní dům </a:t>
            </a:r>
            <a:r>
              <a:rPr lang="cs-CZ" dirty="0" err="1" smtClean="0"/>
              <a:t>Ládví</a:t>
            </a:r>
            <a:r>
              <a:rPr lang="cs-CZ" dirty="0" smtClean="0"/>
              <a:t>, Ústřední dům železničářů</a:t>
            </a:r>
          </a:p>
          <a:p>
            <a:r>
              <a:rPr lang="cs-CZ" dirty="0" smtClean="0"/>
              <a:t>Český rozhlas, Krátký film, Česká tisková kancelář</a:t>
            </a:r>
          </a:p>
          <a:p>
            <a:r>
              <a:rPr lang="cs-CZ" dirty="0" smtClean="0"/>
              <a:t>Pražská botanická zahrada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Organizace a sdružení pro výrobu, obchod, služby aj.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Válcovny plechu, a. s., </a:t>
            </a:r>
            <a:r>
              <a:rPr lang="cs-CZ" dirty="0" err="1" smtClean="0"/>
              <a:t>Frýdek</a:t>
            </a:r>
            <a:r>
              <a:rPr lang="cs-CZ" dirty="0" smtClean="0"/>
              <a:t>-Místek</a:t>
            </a:r>
          </a:p>
          <a:p>
            <a:r>
              <a:rPr lang="cs-CZ" dirty="0" smtClean="0"/>
              <a:t>Živnostenská banka, Česká spořitelna</a:t>
            </a:r>
          </a:p>
          <a:p>
            <a:r>
              <a:rPr lang="cs-CZ" dirty="0" smtClean="0"/>
              <a:t>Dům módy, Dětský dům, lékárna U Jednorožce</a:t>
            </a:r>
          </a:p>
          <a:p>
            <a:r>
              <a:rPr lang="cs-CZ" dirty="0" smtClean="0"/>
              <a:t>hotel U Modré hvězdy, hotel Stará zbrojnice, Luční bouda, Jiráskova chata</a:t>
            </a:r>
          </a:p>
          <a:p>
            <a:r>
              <a:rPr lang="cs-CZ" dirty="0" smtClean="0"/>
              <a:t>Jihočeská restaurace, kempink U Věže</a:t>
            </a:r>
          </a:p>
          <a:p>
            <a:r>
              <a:rPr lang="cs-CZ" dirty="0" smtClean="0"/>
              <a:t>vinárna U Tří bílých beránků</a:t>
            </a:r>
          </a:p>
          <a:p>
            <a:r>
              <a:rPr lang="cs-CZ" dirty="0" smtClean="0"/>
              <a:t>Občanská plovárna, koupaliště Džbán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Zdravotnické a sociální instituce </a:t>
            </a:r>
            <a:br>
              <a:rPr lang="cs-CZ" dirty="0" smtClean="0"/>
            </a:br>
            <a:r>
              <a:rPr lang="cs-CZ" dirty="0" smtClean="0"/>
              <a:t>a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/>
              <a:t>Fakultní </a:t>
            </a:r>
            <a:r>
              <a:rPr lang="cs-CZ" sz="4000" dirty="0" err="1" smtClean="0"/>
              <a:t>Thomayerova</a:t>
            </a:r>
            <a:r>
              <a:rPr lang="cs-CZ" sz="4000" dirty="0" smtClean="0"/>
              <a:t> nemocnice </a:t>
            </a:r>
            <a:br>
              <a:rPr lang="cs-CZ" sz="4000" dirty="0" smtClean="0"/>
            </a:br>
            <a:r>
              <a:rPr lang="cs-CZ" sz="4000" dirty="0" smtClean="0"/>
              <a:t>s poliklinikou, </a:t>
            </a:r>
            <a:br>
              <a:rPr lang="cs-CZ" sz="4000" dirty="0" smtClean="0"/>
            </a:br>
            <a:r>
              <a:rPr lang="cs-CZ" sz="4000" dirty="0" smtClean="0"/>
              <a:t>Fakultní nemocnice Bulovka</a:t>
            </a:r>
          </a:p>
          <a:p>
            <a:r>
              <a:rPr lang="cs-CZ" sz="4000" dirty="0" smtClean="0"/>
              <a:t>Ústav pro péči o matku a dítě</a:t>
            </a:r>
          </a:p>
          <a:p>
            <a:r>
              <a:rPr lang="cs-CZ" sz="4000" dirty="0" smtClean="0"/>
              <a:t>Zdravotnické zařízení Smíchov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Častěji s malým písmenem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označení </a:t>
            </a:r>
            <a:r>
              <a:rPr lang="cs-CZ" dirty="0" smtClean="0">
                <a:solidFill>
                  <a:srgbClr val="FF0000"/>
                </a:solidFill>
              </a:rPr>
              <a:t>méně samostatných orgánů, </a:t>
            </a:r>
            <a:r>
              <a:rPr lang="cs-CZ" dirty="0" smtClean="0"/>
              <a:t>výborů, komisí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a méně významných </a:t>
            </a:r>
            <a:r>
              <a:rPr lang="cs-CZ" dirty="0" smtClean="0"/>
              <a:t>složek a </a:t>
            </a:r>
            <a:r>
              <a:rPr lang="cs-CZ" dirty="0" smtClean="0">
                <a:solidFill>
                  <a:srgbClr val="FF0000"/>
                </a:solidFill>
              </a:rPr>
              <a:t>pracovišť </a:t>
            </a:r>
            <a:r>
              <a:rPr lang="cs-CZ" dirty="0" smtClean="0"/>
              <a:t>a závodů</a:t>
            </a:r>
          </a:p>
          <a:p>
            <a:r>
              <a:rPr lang="cs-CZ" dirty="0" smtClean="0"/>
              <a:t>píše se častěji s malým písmenem</a:t>
            </a:r>
          </a:p>
          <a:p>
            <a:r>
              <a:rPr lang="cs-CZ" dirty="0" smtClean="0"/>
              <a:t>v oficiálním označení pak často stojí na druhém místě, až za názvem instituce organizačně nadřazené -</a:t>
            </a:r>
            <a:br>
              <a:rPr lang="cs-CZ" dirty="0" smtClean="0"/>
            </a:br>
            <a:r>
              <a:rPr lang="cs-CZ" dirty="0" smtClean="0"/>
              <a:t>mezinárodní redakce České tiskové kanceláře </a:t>
            </a:r>
            <a:br>
              <a:rPr lang="cs-CZ" dirty="0" smtClean="0"/>
            </a:br>
            <a:r>
              <a:rPr lang="cs-CZ" dirty="0" smtClean="0"/>
              <a:t>(nebo Česká tisková kancelář, mezinárodní redakce)</a:t>
            </a:r>
          </a:p>
          <a:p>
            <a:r>
              <a:rPr lang="cs-CZ" dirty="0" smtClean="0"/>
              <a:t>podobně - </a:t>
            </a:r>
            <a:br>
              <a:rPr lang="cs-CZ" dirty="0" smtClean="0"/>
            </a:br>
            <a:r>
              <a:rPr lang="cs-CZ" dirty="0" smtClean="0"/>
              <a:t>Národní muzeum v Praze, národopisné oddělení, </a:t>
            </a:r>
            <a:br>
              <a:rPr lang="cs-CZ" dirty="0" smtClean="0"/>
            </a:br>
            <a:r>
              <a:rPr lang="cs-CZ" dirty="0" smtClean="0"/>
              <a:t>Ústav pro jazyk český AV ČR, jazyková poradna atd.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EISLEROVÁ, Jana. </a:t>
            </a:r>
            <a:r>
              <a:rPr lang="cs-CZ" i="1" dirty="0" smtClean="0"/>
              <a:t>Píše se VELKÉ/malé písmeno?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2004, 80 s. Já na to mám--, --já se to naučím. ISBN 80-720-0951-6. </a:t>
            </a:r>
          </a:p>
          <a:p>
            <a:r>
              <a:rPr lang="cs-CZ" i="1" dirty="0" smtClean="0"/>
              <a:t>Pravidla českého pravopisu. Školní vydání včetně Dodatku</a:t>
            </a:r>
            <a:r>
              <a:rPr lang="cs-CZ" dirty="0" smtClean="0"/>
              <a:t>. 1.vyd. Praha: Fortuna, 1999, 383 s. ISBN 80-716-8679-4. </a:t>
            </a:r>
          </a:p>
          <a:p>
            <a:r>
              <a:rPr lang="cs-CZ" dirty="0" smtClean="0"/>
              <a:t>SOCHROVÁ, Marie. </a:t>
            </a:r>
            <a:r>
              <a:rPr lang="cs-CZ" i="1" dirty="0" smtClean="0"/>
              <a:t>Český jazyk v kostce</a:t>
            </a:r>
            <a:r>
              <a:rPr lang="cs-CZ" dirty="0" smtClean="0"/>
              <a:t>. ISBN 80-7200-041-1.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622</Words>
  <Application>Microsoft Office PowerPoint</Application>
  <PresentationFormat>Předvádění na obrazovce (4:3)</PresentationFormat>
  <Paragraphs>90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Digitální učební materiál</vt:lpstr>
      <vt:lpstr>Velká písmena </vt:lpstr>
      <vt:lpstr>Vědecké instituce</vt:lpstr>
      <vt:lpstr>Vzdělávací instituce – VŠ</vt:lpstr>
      <vt:lpstr>Fakulta na začátku sousloví  s velkým písmenem</vt:lpstr>
      <vt:lpstr>katedra s malým písmenem</vt:lpstr>
      <vt:lpstr>Vzdělávací instituce – MŠ, ZŠ</vt:lpstr>
      <vt:lpstr>Vzdělávací instituce - SŠ</vt:lpstr>
      <vt:lpstr>Pozor!</vt:lpstr>
      <vt:lpstr>Kulturní instituce - divadla</vt:lpstr>
      <vt:lpstr>Kulturní instituce - divadla</vt:lpstr>
      <vt:lpstr>Pozor!</vt:lpstr>
      <vt:lpstr>Kulturní instituce – divadla, kina aj.</vt:lpstr>
      <vt:lpstr>Pozor!</vt:lpstr>
      <vt:lpstr>Poznámka</vt:lpstr>
      <vt:lpstr>Kulturní instituce</vt:lpstr>
      <vt:lpstr>Organizace a sdružení pro výrobu, obchod, služby aj.</vt:lpstr>
      <vt:lpstr>Zdravotnické a sociální instituce  a organizace</vt:lpstr>
      <vt:lpstr>Častěji s malým písmenem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marikova</dc:creator>
  <cp:lastModifiedBy>siroky</cp:lastModifiedBy>
  <cp:revision>16</cp:revision>
  <dcterms:created xsi:type="dcterms:W3CDTF">2013-10-16T10:20:35Z</dcterms:created>
  <dcterms:modified xsi:type="dcterms:W3CDTF">2013-11-18T21:07:35Z</dcterms:modified>
</cp:coreProperties>
</file>