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C810E45-BE8F-4C1D-87EC-76D8192CFD1C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C813E78-79F6-4CFF-B88F-CB65C8E56D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967463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VY_32_INOVACE_13_Zdvojené souhlásky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08304" y="6093296"/>
            <a:ext cx="3952528" cy="1464568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tx1"/>
                </a:solidFill>
              </a:rPr>
              <a:t>Fulínová Šárka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2. základní škola Dobříš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ZDVOJENÉ SOUHLÁSKY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794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688323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PAMATUJTE: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Pokud se dvě stejné nebo podobně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znějící souhlásky setkají na hranici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předpony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kořene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a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přípony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vyslovujeme obvykle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souhlásku jedinou, ale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píšeme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souhlásky dvě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DAN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Ý – předpona od-,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kořen –dan-,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KAMEN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kořen –kamen-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přípona –ný.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495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760336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Ke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zdvojení souhlásek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dochází také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v některých tvarech slov: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Př.: uvědomme si,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nezlomme to,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v pecce.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00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8308685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–d-/-</a:t>
            </a:r>
            <a:r>
              <a:rPr lang="cs-CZ" sz="3200" b="1" i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přítelkyně,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o__táhnout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vůz, oční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ělení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pomocník, 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íl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kopané, po__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ůstojník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na__poručík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roz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íl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a po__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íl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žít 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ěleně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ělit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stavec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po__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aná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přihláška, po__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aný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pana krále,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o__seknuté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větve.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800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8787" y="188640"/>
            <a:ext cx="8239756" cy="73558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aná přítelkyně, 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táhnout vůz, oční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ělení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o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pomocník, o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íl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opané, po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ůstojník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na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poručík,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roz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íl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a po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íl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žít o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ěleně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o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ělit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stavec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po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aná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přihláška, po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aný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ana krále.  </a:t>
            </a:r>
          </a:p>
          <a:p>
            <a:endParaRPr lang="cs-CZ" sz="2800" b="1" u="sng" dirty="0"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268760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1268760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1600" y="2276872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131840" y="2276872"/>
            <a:ext cx="5040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020272" y="2276872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771800" y="3212976"/>
            <a:ext cx="6120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724128" y="3212976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227153" y="4221088"/>
            <a:ext cx="3960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843808" y="4221088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28665" y="4221088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876256" y="4221088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93634" y="5137059"/>
            <a:ext cx="45005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164288" y="5137059"/>
            <a:ext cx="720080" cy="4521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383868" y="5137059"/>
            <a:ext cx="468052" cy="45218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76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60983"/>
            <a:ext cx="8606843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–z-/-</a:t>
            </a:r>
            <a:r>
              <a:rPr lang="cs-CZ" sz="3200" b="1" i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zz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uřené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zvíře, ro__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ářená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světla,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ubý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ědeček,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__vadný spolužák,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nohý</a:t>
            </a:r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ad, ro__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lobený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učitel,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ro__sypaná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mouka,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trátový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obchod,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Be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vučné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letadlo,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tvarý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materiál.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029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260648"/>
            <a:ext cx="8678979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i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Ro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uřené zvíře, ro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ářená světla, be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ubý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dědeček, be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vadný spolužák, be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nohý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ad, ro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lobený učitel, ro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sypaná mouka,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trátový obchod, be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vučné letadlo,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tvarý materiál.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73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33273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Doplňte –j-/, -</a:t>
            </a:r>
            <a:r>
              <a:rPr lang="cs-CZ" sz="3200" b="1" i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jj</a:t>
            </a:r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-:</a:t>
            </a:r>
          </a:p>
          <a:p>
            <a:endParaRPr lang="cs-CZ" sz="3200" b="1" i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ne__zjihlejší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ne__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ižnější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ne__důvěrnější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err="1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e__dravější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ne__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ásavější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na__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ežený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ežatější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ne__důvěrnější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menovaný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ne__ostřejší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ne__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asný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edovatější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ne__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edovatý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6315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7536037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sz="3200" b="1" i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ejzjihlejší, nejjižnější, nejdůvěrnější,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ejdravější, nejjásavější, naježený,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ejježatější, nejdůvěrnější,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ejmenovaný, nejostřejší, nejasný,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ejjedovatější, nejedovatý.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8148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20688"/>
            <a:ext cx="861966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ROZHODNĚTE, KDE NAPÍŠETE</a:t>
            </a:r>
          </a:p>
          <a:p>
            <a:endParaRPr lang="cs-CZ" sz="4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ZDVOJENÉ SOUHLÁSKY</a:t>
            </a:r>
          </a:p>
          <a:p>
            <a:endParaRPr lang="cs-CZ" sz="4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4400" b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cc</a:t>
            </a:r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4400" b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čč</a:t>
            </a:r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4400" b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kk</a:t>
            </a:r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4400" b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šš</a:t>
            </a:r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-, -</a:t>
            </a:r>
            <a:r>
              <a:rPr lang="cs-CZ" sz="4400" b="1" u="sng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ll</a:t>
            </a:r>
            <a:r>
              <a:rPr lang="cs-CZ" sz="4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-.</a:t>
            </a:r>
          </a:p>
          <a:p>
            <a:endParaRPr lang="cs-CZ" sz="4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4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604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85866" y="548680"/>
            <a:ext cx="75376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atin typeface="Arial" pitchFamily="34" charset="0"/>
                <a:cs typeface="Arial" pitchFamily="34" charset="0"/>
              </a:rPr>
              <a:t>MĚ—Ý  CHLÉB</a:t>
            </a:r>
            <a:endParaRPr lang="cs-CZ" sz="8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005064"/>
            <a:ext cx="72122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latin typeface="Arial" pitchFamily="34" charset="0"/>
                <a:cs typeface="Arial" pitchFamily="34" charset="0"/>
              </a:rPr>
              <a:t>MĚKKÝ  CHLÉB</a:t>
            </a:r>
            <a:endParaRPr lang="cs-CZ" sz="7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3717032"/>
            <a:ext cx="8424936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5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50640"/>
            <a:ext cx="849059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BABI—INY  BUCHTY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4221088"/>
            <a:ext cx="863005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BABIČČINY BUCHTY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0307" y="3789040"/>
            <a:ext cx="889248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46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6263" y="620688"/>
            <a:ext cx="85074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KOČI—Í  MŇOUKÁNÍ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799047"/>
            <a:ext cx="80361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KOČIČÍ MŇOUKÁNÍ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3284984"/>
            <a:ext cx="864096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83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548680"/>
            <a:ext cx="643958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PŮ—ITR  VODY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21038" y="3861048"/>
            <a:ext cx="662873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PŮLLITR  VODY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573016"/>
            <a:ext cx="7632848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908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62805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PŮ—KA   CHLEBA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3860" y="4221088"/>
            <a:ext cx="729943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PŮLKA   CHLEBA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4005064"/>
            <a:ext cx="78488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73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03851"/>
            <a:ext cx="880465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DĚDI—KA  MAJETKU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4581128"/>
            <a:ext cx="856901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DĚDIČKA  MAJETKU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4293096"/>
            <a:ext cx="8569012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96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847443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ANI—INA  MAMINKA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5805" y="3573016"/>
            <a:ext cx="86138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ANIČČINA MAMINKA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370930"/>
            <a:ext cx="8688182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081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38054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KRKONO—TÍ  PSI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077072"/>
            <a:ext cx="766267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KRKONOŠŠTÍ  PSI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3789040"/>
            <a:ext cx="8496944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936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674" y="558078"/>
            <a:ext cx="897874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ČERNO—TÍ  ZPĚVÁCI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72" y="3645024"/>
            <a:ext cx="902522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ČERNOŠŠTÍ ZPĚVÁCI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674" y="3356992"/>
            <a:ext cx="891782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07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692696"/>
            <a:ext cx="618919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VAŘENÍ  RA__I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3717032"/>
            <a:ext cx="58573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VAŘENÍ  RACI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3501008"/>
            <a:ext cx="6984776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692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691086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JÁDRO  V  PE--E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861048"/>
            <a:ext cx="756809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JÁDRO  V  PECCE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3645024"/>
            <a:ext cx="8064896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246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05064"/>
            <a:ext cx="719299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ZMĚKLÉ  MÁSLO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5218" y="836712"/>
            <a:ext cx="742863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ZMĚ—LÉ  MÁSLO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3092" y="3941373"/>
            <a:ext cx="7992888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007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24744"/>
            <a:ext cx="803809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VAJÍČKO NA MĚ--O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4221088"/>
            <a:ext cx="869532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VAJÍČKO NA MĚKKO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873" y="4005064"/>
            <a:ext cx="878497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5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268760"/>
            <a:ext cx="663835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MĚ—É  PŘISTÁNÍ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4365104"/>
            <a:ext cx="766107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MĚKKÉ  PŘISTÁNÍ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4221088"/>
            <a:ext cx="828092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447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8912" y="1196752"/>
            <a:ext cx="33826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MĚ--ÝŠI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744" y="4077072"/>
            <a:ext cx="403988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MĚKKÝŠI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475656" y="4005064"/>
            <a:ext cx="583264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354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66267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NEJVY—Í  ORGÁN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6479" y="3789040"/>
            <a:ext cx="794480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NEJVYŠŠÍ  ORGÁN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3645024"/>
            <a:ext cx="8280920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71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2446" y="915549"/>
            <a:ext cx="700704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NEJTI—Í  ŠEPOT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3794855"/>
            <a:ext cx="68178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NETIŠŠÍ  ŠEPOT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3645024"/>
            <a:ext cx="7704856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087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61593"/>
            <a:ext cx="722582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NEJSU—Í  MÍSTO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4221088"/>
            <a:ext cx="750795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NEJSUŠŠÍ  MÍSTO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3861048"/>
            <a:ext cx="820891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2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78005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DOBRÉ  SU--ENKY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4149080"/>
            <a:ext cx="780053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DOBRÉ  SUŠENKY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4077072"/>
            <a:ext cx="813690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061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620688"/>
            <a:ext cx="85689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latin typeface="Arial" pitchFamily="34" charset="0"/>
                <a:cs typeface="Arial" pitchFamily="34" charset="0"/>
              </a:rPr>
              <a:t>Použitá literatura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Styblík</a:t>
            </a:r>
            <a:r>
              <a:rPr lang="cs-CZ" dirty="0">
                <a:latin typeface="Arial" pitchFamily="34" charset="0"/>
                <a:cs typeface="Arial" pitchFamily="34" charset="0"/>
              </a:rPr>
              <a:t>, V.: Český jazyk. Praha, SPN 1998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Kvačková, J.: Opakujeme češtinu v 6.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ročníku</a:t>
            </a:r>
            <a:r>
              <a:rPr lang="cs-CZ" dirty="0">
                <a:latin typeface="Arial" pitchFamily="34" charset="0"/>
                <a:cs typeface="Arial" pitchFamily="34" charset="0"/>
              </a:rPr>
              <a:t>. Brno, Nová škola 2006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Špuláková, I., Janáčková, Z.: Opakujeme češtinu ve 3.-5. </a:t>
            </a:r>
            <a:r>
              <a:rPr lang="cs-CZ" smtClean="0">
                <a:latin typeface="Arial" pitchFamily="34" charset="0"/>
                <a:cs typeface="Arial" pitchFamily="34" charset="0"/>
              </a:rPr>
              <a:t>ročníku</a:t>
            </a:r>
            <a:r>
              <a:rPr lang="cs-CZ" dirty="0">
                <a:latin typeface="Arial" pitchFamily="34" charset="0"/>
                <a:cs typeface="Arial" pitchFamily="34" charset="0"/>
              </a:rPr>
              <a:t>. Brno, Nová škola 2001</a:t>
            </a:r>
          </a:p>
        </p:txBody>
      </p:sp>
    </p:spTree>
    <p:extLst>
      <p:ext uri="{BB962C8B-B14F-4D97-AF65-F5344CB8AC3E}">
        <p14:creationId xmlns:p14="http://schemas.microsoft.com/office/powerpoint/2010/main" val="1465711195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173</TotalTime>
  <Words>598</Words>
  <Application>Microsoft Office PowerPoint</Application>
  <PresentationFormat>Předvádění na obrazovce (4:3)</PresentationFormat>
  <Paragraphs>153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Aerodynamika</vt:lpstr>
      <vt:lpstr>Prezentace aplikace PowerPoint</vt:lpstr>
      <vt:lpstr>ZDVOJENÉ SOUHLÁSKY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ZDVOJENÉ SOUHLÁSKY</dc:title>
  <dc:creator>OEM</dc:creator>
  <cp:lastModifiedBy>OEM</cp:lastModifiedBy>
  <cp:revision>27</cp:revision>
  <dcterms:created xsi:type="dcterms:W3CDTF">2011-04-21T10:33:23Z</dcterms:created>
  <dcterms:modified xsi:type="dcterms:W3CDTF">2011-11-18T11:15:19Z</dcterms:modified>
</cp:coreProperties>
</file>