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94" r:id="rId2"/>
    <p:sldId id="295" r:id="rId3"/>
    <p:sldId id="256" r:id="rId4"/>
    <p:sldId id="307" r:id="rId5"/>
    <p:sldId id="309" r:id="rId6"/>
    <p:sldId id="311" r:id="rId7"/>
    <p:sldId id="310" r:id="rId8"/>
    <p:sldId id="312" r:id="rId9"/>
    <p:sldId id="314" r:id="rId10"/>
    <p:sldId id="313" r:id="rId11"/>
    <p:sldId id="315" r:id="rId12"/>
    <p:sldId id="316" r:id="rId13"/>
    <p:sldId id="317" r:id="rId14"/>
    <p:sldId id="318" r:id="rId15"/>
    <p:sldId id="319" r:id="rId16"/>
    <p:sldId id="320" r:id="rId17"/>
    <p:sldId id="308" r:id="rId18"/>
    <p:sldId id="299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4654" autoAdjust="0"/>
  </p:normalViewPr>
  <p:slideViewPr>
    <p:cSldViewPr>
      <p:cViewPr varScale="1">
        <p:scale>
          <a:sx n="100" d="100"/>
          <a:sy n="100" d="100"/>
        </p:scale>
        <p:origin x="-24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58" y="418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388CA5-3349-43E2-B789-FF747069CFCE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63D8B1-DF73-4E1D-AABB-D1CB2A8EC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cs-CZ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92079" indent="-492079">
              <a:defRPr/>
            </a:pPr>
            <a:endParaRPr lang="cs-CZ" dirty="0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BD2A9BA-657F-4BFC-98EF-9B90EA2369D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D61ED-FFCA-4406-95D8-31944FB27DE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588C3-4117-4325-8DE6-ADE518DB0E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85AE4-91C8-45E0-9FF4-0603B4D0DDCF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CB02E-54C6-493E-AC1C-009F34BEA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8F890-C53D-430C-9A35-53B4D0380034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4A93F-007C-4251-A4E1-DE4E0D528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952259-2B01-43E7-BC89-0DDBC5848B4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A3C9B-5412-4224-9FBF-FF923727E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D36D9-AD5E-4FA4-ACD9-91B24F786025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90ACA-7A55-4CC4-8183-CDCB555B61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829C6-46A6-43C9-8647-23372D6F5B3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418E4-F80C-4C39-914A-2800F0C0D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D045B-EDEA-4B66-95C7-0F941E3775B0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F055F-D4FC-42EC-8A22-00246BE86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89BA3F-C017-411C-BBFB-E6B879AAEEC2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64B4A-7C4E-41CD-BFB6-3BFC18FD48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39100-92E0-4322-85E4-1F5638B6062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FA683-E961-4DE8-91F9-51D405DF0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3D3AD-E9A0-4FDE-B3B5-273F927571D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B2132-BDAB-4838-ADFF-DB01E268A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FE395-AF7F-42A8-B6FA-DC5CC990A81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8BAF0E-8CA7-478E-9B8C-07C26423C5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6B1264-7234-4BDE-A96B-6B2784EBB2C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CF97F6C-D0ED-4FA3-8454-A275401ED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VY_52_INOVACE_24_SMĚSI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SMĚSI</a:t>
                      </a:r>
                      <a:endParaRPr lang="cs-CZ" sz="20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</a:t>
            </a:r>
            <a:r>
              <a:rPr lang="cs-CZ" sz="2400" dirty="0" smtClean="0">
                <a:solidFill>
                  <a:srgbClr val="000000"/>
                </a:solidFill>
              </a:rPr>
              <a:t>Obsahem je prezentace pro podporu výkladu učiva na dané téma, doplněné řadou zajímavých experimentů, které je nutno provádět pod dohledem vyučujícího.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Na začátku je uveden souhrn opakování látky předchozí a na konci souhrn látky probrané . 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Text je určen pro žáky 8.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1268760"/>
            <a:ext cx="5544616" cy="122413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/>
              <a:t>Směsi</a:t>
            </a:r>
          </a:p>
        </p:txBody>
      </p:sp>
      <p:pic>
        <p:nvPicPr>
          <p:cNvPr id="13314" name="Picture 2" descr="burgery,emotikony,hamburgery,jídla,jídlo,smajlíci,smajlík,stravování,usměvavé obličeje,usmívající se obličeje,veselý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924944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endParaRPr lang="cs-CZ" sz="2400" b="1" dirty="0" smtClean="0"/>
          </a:p>
          <a:p>
            <a:pPr algn="ctr" eaLnBrk="1" hangingPunct="1">
              <a:buFontTx/>
              <a:buNone/>
            </a:pPr>
            <a:r>
              <a:rPr lang="cs-CZ" sz="2400" b="1" dirty="0" smtClean="0"/>
              <a:t>Co to jsou směsi? </a:t>
            </a:r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CC0000"/>
                </a:solidFill>
              </a:rPr>
              <a:t>- látky, které obsahují dvě nebo více složek</a:t>
            </a:r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r>
              <a:rPr lang="cs-CZ" sz="2400" dirty="0" smtClean="0"/>
              <a:t>Setkali jste se už s pojmem směs/i? </a:t>
            </a:r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r>
              <a:rPr lang="cs-CZ" sz="2400" dirty="0" smtClean="0"/>
              <a:t>Znáte nějaké směsi? </a:t>
            </a: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Směsi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3645024"/>
            <a:ext cx="311467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eaLnBrk="1" hangingPunct="1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u="sng" dirty="0" smtClean="0"/>
              <a:t>Cíl</a:t>
            </a:r>
            <a:r>
              <a:rPr lang="cs-CZ" sz="2400" dirty="0" smtClean="0"/>
              <a:t>: seznámení s jednoduchou směsí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u="sng" dirty="0" smtClean="0"/>
              <a:t>Postup:</a:t>
            </a:r>
            <a:r>
              <a:rPr lang="cs-CZ" sz="2400" dirty="0" smtClean="0"/>
              <a:t>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/>
              <a:t>     do kádinky nalijeme trochu minerální vody (sycené). Kapátkem přeneseme několik kapek na podložní sklíčko a pomocí pinzety zahříváme nad kahanem, dokud se neodpaří veškerá voda.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u="sng" dirty="0" smtClean="0"/>
              <a:t>Výsledek: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/>
              <a:t>      vznik bílých krystalků soli - minerální voda je roztok různých solí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dirty="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400" b="1" dirty="0" smtClean="0">
                <a:solidFill>
                  <a:srgbClr val="CC0000"/>
                </a:solidFill>
              </a:rPr>
              <a:t>Z kolika složek je tvořena minerální voda?</a:t>
            </a:r>
          </a:p>
          <a:p>
            <a:pPr eaLnBrk="1" hangingPunct="1">
              <a:buFontTx/>
              <a:buNone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 eaLnBrk="1" hangingPunct="1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Rozdíl mezi směsí a chemicky čistou látkou</a:t>
            </a:r>
          </a:p>
          <a:p>
            <a:pPr algn="ctr" eaLnBrk="1" hangingPunct="1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ctr" eaLnBrk="1" hangingPunct="1">
              <a:buNone/>
            </a:pPr>
            <a:r>
              <a:rPr lang="cs-CZ" sz="2000" dirty="0" smtClean="0">
                <a:solidFill>
                  <a:srgbClr val="CC0000"/>
                </a:solidFill>
              </a:rPr>
              <a:t>Na kterém obrázku můžeme vidět směs a z kolika složek se skládá?</a:t>
            </a:r>
          </a:p>
          <a:p>
            <a:pPr eaLnBrk="1" hangingPunct="1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algn="ctr" eaLnBrk="1" hangingPunct="1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Směsi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356992"/>
            <a:ext cx="2460614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chemeClr val="tx1"/>
                </a:solidFill>
              </a:rPr>
              <a:t>rozlišujeme je dle velikosti částeček jednotlivých složek</a:t>
            </a:r>
          </a:p>
          <a:p>
            <a:pPr eaLnBrk="1" hangingPunct="1">
              <a:buFontTx/>
              <a:buChar char="-"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marL="457200" indent="-457200" eaLnBrk="1" hangingPunct="1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-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sůl ve vodě</a:t>
            </a:r>
          </a:p>
          <a:p>
            <a:pPr marL="457200" indent="-457200" eaLnBrk="1" hangingPunct="1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- žula</a:t>
            </a:r>
          </a:p>
          <a:p>
            <a:pPr marL="457200" indent="-457200" eaLnBrk="1" hangingPunct="1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- krev</a:t>
            </a:r>
          </a:p>
          <a:p>
            <a:pPr marL="457200" indent="-457200" eaLnBrk="1" hangingPunct="1">
              <a:buAutoNum type="arabicPeriod"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Směsi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eaLnBrk="1" hangingPunct="1">
              <a:buNone/>
            </a:pPr>
            <a:endParaRPr lang="cs-CZ" sz="2400" b="1" dirty="0" smtClean="0">
              <a:solidFill>
                <a:schemeClr val="tx1"/>
              </a:solidFill>
            </a:endParaRP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roztoky, mohou mít všechna tři skupenství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dirty="0" smtClean="0"/>
              <a:t>částice jednotlivých složek směsi nelze rozlišit okem a ani pod mikroskopem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buNone/>
            </a:pPr>
            <a:r>
              <a:rPr lang="cs-CZ" sz="2400" b="1" u="sng" dirty="0" smtClean="0"/>
              <a:t>Existují: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pevné roztoky (slitiny kovů – bronz)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plynné (vzduch)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ale nejčastěji roztoky mající kapalné skupenství (cukr rozpuštěný v čaji, šťáva ve vodě, moč)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dirty="0" smtClean="0"/>
              <a:t>množství rozpuštěné látky vyjadřujeme např. v </a:t>
            </a:r>
            <a:r>
              <a:rPr lang="cs-CZ" sz="2400" b="1" dirty="0" smtClean="0"/>
              <a:t>procentech</a:t>
            </a:r>
          </a:p>
          <a:p>
            <a:pPr marL="457200" indent="-457200" eaLnBrk="1" hangingPunct="1">
              <a:buAutoNum type="arabicPeriod"/>
            </a:pPr>
            <a:endParaRPr lang="cs-CZ" sz="2400" b="1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Stejnorodé (homogenní) směsi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obsahují částečky, které rovněž nelze rozlišit ani pod mikroskopem, jsou však výrazně větší, než u roztoků a dochází na nich k rozptylu světla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/>
          </a:p>
          <a:p>
            <a:pPr eaLnBrk="1" hangingPunct="1">
              <a:buNone/>
              <a:defRPr/>
            </a:pPr>
            <a:r>
              <a:rPr lang="cs-CZ" sz="2400" dirty="0" smtClean="0"/>
              <a:t>Např. vaječný bílek ve vodě či mléko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Koloidní směs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4403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293096"/>
            <a:ext cx="2160240" cy="1519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4039" name="Picture 7" descr="nápoje,kalcium,krabice mléka,krabice,krabice s mlékem,ořezané snímky,ořezané obrázky,mlékárny,pije,jídlo,mléko,PNG,průhledné pozad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3573016"/>
            <a:ext cx="2232248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eaLnBrk="1" hangingPunct="1">
              <a:buFontTx/>
              <a:buAutoNum type="arabicPeriod"/>
              <a:defRPr/>
            </a:pPr>
            <a:r>
              <a:rPr lang="cs-CZ" sz="2400" dirty="0" smtClean="0"/>
              <a:t>kádinka: roztok kuchyňské soli</a:t>
            </a:r>
          </a:p>
          <a:p>
            <a:pPr marL="457200" indent="-457200" eaLnBrk="1" hangingPunct="1">
              <a:buFontTx/>
              <a:buAutoNum type="arabicPeriod"/>
              <a:defRPr/>
            </a:pPr>
            <a:r>
              <a:rPr lang="cs-CZ" sz="2400" dirty="0" smtClean="0"/>
              <a:t>kádinka: koloidní směs vaječného bílku a vody (1:1)</a:t>
            </a:r>
          </a:p>
          <a:p>
            <a:pPr marL="457200" indent="-457200" eaLnBrk="1" hangingPunct="1">
              <a:buFontTx/>
              <a:buNone/>
              <a:defRPr/>
            </a:pPr>
            <a:r>
              <a:rPr lang="cs-CZ" sz="2400" dirty="0" smtClean="0"/>
              <a:t> - obě kádinky se prosvítí laserovým ukazovátkem.</a:t>
            </a:r>
          </a:p>
          <a:p>
            <a:pPr marL="457200" indent="-457200" eaLnBrk="1" hangingPunct="1">
              <a:buFontTx/>
              <a:buNone/>
              <a:defRPr/>
            </a:pPr>
            <a:endParaRPr lang="cs-CZ" sz="2400" dirty="0" smtClean="0"/>
          </a:p>
          <a:p>
            <a:pPr marL="457200" indent="-457200" eaLnBrk="1" hangingPunct="1">
              <a:buFontTx/>
              <a:buNone/>
              <a:defRPr/>
            </a:pPr>
            <a:r>
              <a:rPr lang="cs-CZ" sz="2400" b="1" u="sng" dirty="0" smtClean="0"/>
              <a:t>Závěr</a:t>
            </a:r>
            <a:r>
              <a:rPr lang="cs-CZ" sz="2400" dirty="0" smtClean="0"/>
              <a:t>: Ve které kádince byl laserový paprsek vidět? </a:t>
            </a:r>
          </a:p>
          <a:p>
            <a:pPr marL="457200" indent="-457200" eaLnBrk="1" hangingPunct="1">
              <a:buFontTx/>
              <a:buNone/>
              <a:defRPr/>
            </a:pPr>
            <a:r>
              <a:rPr lang="cs-CZ" sz="2400" dirty="0" smtClean="0"/>
              <a:t>            Kde došlo k rozptylu světla?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 - koloidní směs 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eaLnBrk="1" hangingPunct="1">
              <a:buFontTx/>
              <a:buChar char="-"/>
              <a:defRPr/>
            </a:pPr>
            <a:r>
              <a:rPr lang="cs-CZ" sz="2400" dirty="0" smtClean="0"/>
              <a:t>ve směsi je možné rozlišit jednotlivé složky, buď pouhým okem, lupou a nebo mikroskopem</a:t>
            </a:r>
          </a:p>
          <a:p>
            <a:pPr marL="457200" indent="-457200" eaLnBrk="1" hangingPunct="1">
              <a:buFontTx/>
              <a:buChar char="-"/>
              <a:defRPr/>
            </a:pPr>
            <a:endParaRPr lang="cs-CZ" sz="2400" dirty="0" smtClean="0"/>
          </a:p>
          <a:p>
            <a:pPr marL="457200" indent="-457200" eaLnBrk="1" hangingPunct="1">
              <a:buNone/>
              <a:defRPr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Různorodé (heterogenní) směsi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52226" name="Picture 2" descr="hamburgery,salát,sezamová semena,sezamové semeno,sýr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708920"/>
            <a:ext cx="3095625" cy="3095625"/>
          </a:xfrm>
          <a:prstGeom prst="rect">
            <a:avLst/>
          </a:prstGeom>
          <a:noFill/>
        </p:spPr>
      </p:pic>
      <p:pic>
        <p:nvPicPr>
          <p:cNvPr id="52228" name="Picture 4" descr="fotografie,japonský,jídlo,mísy,nudle,polévky,rýže,vej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636912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cs-CZ" sz="2400" b="1" u="sng" dirty="0" smtClean="0"/>
              <a:t>Kádinka</a:t>
            </a:r>
            <a:r>
              <a:rPr lang="cs-CZ" sz="2400" dirty="0" smtClean="0"/>
              <a:t>: 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 - 100ml octa + 6 hrozinek, 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 - přidáme lžičku jedlé sody 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 - pozorujeme, co nastane?</a:t>
            </a:r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r>
              <a:rPr lang="cs-CZ" sz="2400" b="1" dirty="0" smtClean="0"/>
              <a:t>Kolik složek směsi vidíte?</a:t>
            </a:r>
          </a:p>
          <a:p>
            <a:pPr eaLnBrk="1" hangingPunct="1">
              <a:buFontTx/>
              <a:buNone/>
            </a:pPr>
            <a:endParaRPr lang="cs-CZ" sz="2400" b="1" dirty="0" smtClean="0"/>
          </a:p>
          <a:p>
            <a:pPr eaLnBrk="1" hangingPunct="1">
              <a:buFontTx/>
              <a:buNone/>
            </a:pPr>
            <a:r>
              <a:rPr lang="cs-CZ" sz="2400" b="1" u="sng" dirty="0" smtClean="0">
                <a:solidFill>
                  <a:srgbClr val="CC0000"/>
                </a:solidFill>
              </a:rPr>
              <a:t>tři</a:t>
            </a:r>
            <a:r>
              <a:rPr lang="cs-CZ" sz="2400" dirty="0" smtClean="0"/>
              <a:t>, pevnou – hrozinky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   kapalnou – ocet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       plynou – oxid uhličitý (bublinky)</a:t>
            </a:r>
          </a:p>
          <a:p>
            <a:pPr marL="457200" indent="-457200" eaLnBrk="1" hangingPunct="1">
              <a:buNone/>
              <a:defRPr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Experiment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eaLnBrk="1" hangingPunct="1">
              <a:buFontTx/>
              <a:buChar char="-"/>
              <a:defRPr/>
            </a:pPr>
            <a:r>
              <a:rPr lang="cs-CZ" sz="2400" dirty="0" smtClean="0"/>
              <a:t>druh heterogenní směsi</a:t>
            </a:r>
          </a:p>
          <a:p>
            <a:pPr marL="457200" indent="-457200" eaLnBrk="1" hangingPunct="1">
              <a:buFontTx/>
              <a:buChar char="-"/>
              <a:defRPr/>
            </a:pPr>
            <a:r>
              <a:rPr lang="cs-CZ" sz="2400" dirty="0" smtClean="0"/>
              <a:t>nerozpuštěná </a:t>
            </a:r>
            <a:r>
              <a:rPr lang="cs-CZ" sz="2400" b="1" dirty="0" smtClean="0"/>
              <a:t>pevná látka rozptýlená v kapalině</a:t>
            </a:r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r>
              <a:rPr lang="cs-CZ" sz="2400" b="1" u="sng" dirty="0" smtClean="0"/>
              <a:t>Př.:</a:t>
            </a:r>
          </a:p>
          <a:p>
            <a:pPr eaLnBrk="1" hangingPunct="1">
              <a:buFontTx/>
              <a:buNone/>
            </a:pPr>
            <a:r>
              <a:rPr lang="cs-CZ" sz="2400" i="1" dirty="0" smtClean="0"/>
              <a:t>- </a:t>
            </a:r>
            <a:r>
              <a:rPr lang="cs-CZ" sz="2400" dirty="0" smtClean="0"/>
              <a:t>džus s vlákninou, dužinou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- kompot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- písek ve vodě</a:t>
            </a:r>
          </a:p>
          <a:p>
            <a:pPr eaLnBrk="1" hangingPunct="1">
              <a:buFontTx/>
              <a:buNone/>
            </a:pPr>
            <a:r>
              <a:rPr lang="cs-CZ" sz="2400" dirty="0" smtClean="0"/>
              <a:t>- hrozinky ve vodě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Suspenze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eaLnBrk="1" hangingPunct="1">
              <a:buFontTx/>
              <a:buChar char="-"/>
              <a:defRPr/>
            </a:pPr>
            <a:r>
              <a:rPr lang="cs-CZ" sz="2400" dirty="0" smtClean="0"/>
              <a:t>druh heterogenní směsi</a:t>
            </a:r>
          </a:p>
          <a:p>
            <a:pPr marL="457200" indent="-457200" eaLnBrk="1" hangingPunct="1">
              <a:buFontTx/>
              <a:buChar char="-"/>
              <a:defRPr/>
            </a:pPr>
            <a:r>
              <a:rPr lang="cs-CZ" sz="2400" dirty="0" smtClean="0"/>
              <a:t>nerozpuštěná </a:t>
            </a:r>
            <a:r>
              <a:rPr lang="cs-CZ" sz="2400" b="1" dirty="0" smtClean="0"/>
              <a:t>kapalná látka rozptýlená v kapalině</a:t>
            </a:r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r>
              <a:rPr lang="cs-CZ" sz="2400" b="1" u="sng" dirty="0" smtClean="0"/>
              <a:t>Př.: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olej ve vodě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pleťová voda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šampon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Emulze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eaLnBrk="1" hangingPunct="1">
              <a:buFontTx/>
              <a:buChar char="-"/>
              <a:defRPr/>
            </a:pPr>
            <a:r>
              <a:rPr lang="cs-CZ" sz="2400" dirty="0" smtClean="0"/>
              <a:t>druh heterogenní směsi</a:t>
            </a:r>
          </a:p>
          <a:p>
            <a:pPr marL="457200" indent="-457200" eaLnBrk="1" hangingPunct="1">
              <a:buFontTx/>
              <a:buChar char="-"/>
              <a:defRPr/>
            </a:pPr>
            <a:r>
              <a:rPr lang="cs-CZ" sz="2400" dirty="0" smtClean="0"/>
              <a:t>nerozpuštěná </a:t>
            </a:r>
            <a:r>
              <a:rPr lang="cs-CZ" sz="2400" b="1" dirty="0" smtClean="0"/>
              <a:t>kapalná či pevná látka rozptýlená v plynu</a:t>
            </a:r>
          </a:p>
          <a:p>
            <a:pPr marL="457200" indent="-457200" eaLnBrk="1" hangingPunct="1">
              <a:buNone/>
              <a:defRPr/>
            </a:pPr>
            <a:r>
              <a:rPr lang="cs-CZ" sz="2400" dirty="0" smtClean="0"/>
              <a:t>       (kapalný či pevný aerosol)</a:t>
            </a:r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r>
              <a:rPr lang="cs-CZ" sz="2400" b="1" u="sng" dirty="0" smtClean="0"/>
              <a:t>Př.: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/>
              <a:t>mlha</a:t>
            </a:r>
            <a:r>
              <a:rPr lang="cs-CZ" sz="2400" dirty="0" smtClean="0"/>
              <a:t> (oblaka, deodorant ve spreji) – kapalný aerosol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/>
              <a:t>dým</a:t>
            </a:r>
            <a:r>
              <a:rPr lang="cs-CZ" sz="2400" dirty="0" smtClean="0"/>
              <a:t> (z ohně) – pevný aerosol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/>
              <a:t>smog</a:t>
            </a:r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Aerosol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 eaLnBrk="1" hangingPunct="1">
              <a:buFontTx/>
              <a:buChar char="-"/>
              <a:defRPr/>
            </a:pPr>
            <a:r>
              <a:rPr lang="cs-CZ" sz="2400" dirty="0" smtClean="0"/>
              <a:t>druh heterogenní směsi</a:t>
            </a:r>
          </a:p>
          <a:p>
            <a:pPr marL="457200" indent="-457200" eaLnBrk="1" hangingPunct="1">
              <a:buFontTx/>
              <a:buChar char="-"/>
              <a:defRPr/>
            </a:pPr>
            <a:r>
              <a:rPr lang="cs-CZ" sz="2400" dirty="0" smtClean="0"/>
              <a:t>rozptyl </a:t>
            </a:r>
            <a:r>
              <a:rPr lang="cs-CZ" sz="2400" b="1" dirty="0" smtClean="0"/>
              <a:t>bublinek plynu v kapalině</a:t>
            </a:r>
          </a:p>
          <a:p>
            <a:pPr marL="457200" indent="-457200" eaLnBrk="1" hangingPunct="1">
              <a:buFontTx/>
              <a:buChar char="-"/>
              <a:defRPr/>
            </a:pPr>
            <a:endParaRPr lang="cs-CZ" sz="2400" dirty="0" smtClean="0"/>
          </a:p>
          <a:p>
            <a:pPr marL="457200" indent="-457200" eaLnBrk="1" hangingPunct="1">
              <a:buNone/>
              <a:defRPr/>
            </a:pPr>
            <a:r>
              <a:rPr lang="cs-CZ" sz="2400" b="1" u="sng" dirty="0" smtClean="0"/>
              <a:t>Př.:</a:t>
            </a:r>
          </a:p>
          <a:p>
            <a:pPr marL="457200" indent="-457200" eaLnBrk="1" hangingPunct="1">
              <a:buFontTx/>
              <a:buChar char="-"/>
              <a:defRPr/>
            </a:pPr>
            <a:r>
              <a:rPr lang="cs-CZ" sz="2400" dirty="0" smtClean="0"/>
              <a:t>oxid uhličitý ve vodě (</a:t>
            </a:r>
            <a:r>
              <a:rPr lang="cs-CZ" sz="2400" dirty="0" err="1" smtClean="0"/>
              <a:t>coca</a:t>
            </a:r>
            <a:r>
              <a:rPr lang="cs-CZ" sz="2400" dirty="0" smtClean="0"/>
              <a:t> </a:t>
            </a:r>
            <a:r>
              <a:rPr lang="cs-CZ" sz="2400" dirty="0" err="1" smtClean="0"/>
              <a:t>cola</a:t>
            </a:r>
            <a:r>
              <a:rPr lang="cs-CZ" sz="2400" dirty="0" smtClean="0"/>
              <a:t>)</a:t>
            </a:r>
          </a:p>
          <a:p>
            <a:pPr marL="457200" indent="-457200" eaLnBrk="1" hangingPunct="1">
              <a:buFontTx/>
              <a:buChar char="-"/>
              <a:defRPr/>
            </a:pPr>
            <a:r>
              <a:rPr lang="cs-CZ" sz="2400" dirty="0" smtClean="0"/>
              <a:t>pěna u piva</a:t>
            </a:r>
          </a:p>
          <a:p>
            <a:pPr marL="457200" indent="-457200" eaLnBrk="1" hangingPunct="1">
              <a:buNone/>
              <a:defRPr/>
            </a:pPr>
            <a:endParaRPr lang="cs-CZ" sz="2400" dirty="0" smtClean="0"/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None/>
            </a:pPr>
            <a:endParaRPr lang="cs-CZ" sz="2400" dirty="0" smtClean="0"/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endParaRPr lang="cs-CZ" sz="2400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Pěna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pic>
        <p:nvPicPr>
          <p:cNvPr id="54274" name="Picture 2" descr="alkoholické nápoje,domácnost,džbánky,korbely,pití,piva,potraviny,skleněné zbož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636912"/>
            <a:ext cx="1944216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směsi jsou sloučeniny složené ze </a:t>
            </a:r>
            <a:r>
              <a:rPr lang="cs-CZ" sz="2400" b="1" dirty="0" smtClean="0"/>
              <a:t>dvou a více látek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dělíme je na </a:t>
            </a:r>
            <a:r>
              <a:rPr lang="cs-CZ" sz="2400" b="1" dirty="0" smtClean="0"/>
              <a:t>homogenní a heterogenní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heterogenní směsi dále dělíme na: </a:t>
            </a:r>
            <a:r>
              <a:rPr lang="cs-CZ" sz="2400" b="1" dirty="0" smtClean="0"/>
              <a:t>suspenze</a:t>
            </a:r>
          </a:p>
          <a:p>
            <a:pPr eaLnBrk="1" hangingPunct="1">
              <a:buNone/>
            </a:pPr>
            <a:r>
              <a:rPr lang="cs-CZ" sz="2400" b="1" dirty="0" smtClean="0"/>
              <a:t>                                                                     emulze</a:t>
            </a:r>
          </a:p>
          <a:p>
            <a:pPr eaLnBrk="1" hangingPunct="1">
              <a:buNone/>
            </a:pPr>
            <a:r>
              <a:rPr lang="cs-CZ" sz="2400" b="1" dirty="0" smtClean="0"/>
              <a:t>                                                                     aerosol</a:t>
            </a:r>
          </a:p>
          <a:p>
            <a:pPr eaLnBrk="1" hangingPunct="1">
              <a:buNone/>
            </a:pPr>
            <a:r>
              <a:rPr lang="cs-CZ" sz="2400" b="1" dirty="0" smtClean="0"/>
              <a:t>                                                                     pěna  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spc="50" smtClean="0">
                <a:ln w="11430"/>
                <a:solidFill>
                  <a:schemeClr val="tx1"/>
                </a:solidFill>
              </a:rPr>
              <a:t>Souhrn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2000" dirty="0" smtClean="0"/>
              <a:t>Obrázky převzaty:</a:t>
            </a:r>
          </a:p>
          <a:p>
            <a:pPr>
              <a:buNone/>
            </a:pPr>
            <a:r>
              <a:rPr lang="cs-CZ" sz="2000" dirty="0" smtClean="0"/>
              <a:t>[cit. 2011-08-30] </a:t>
            </a:r>
            <a:r>
              <a:rPr lang="cs-CZ" sz="2000" i="1" dirty="0" smtClean="0"/>
              <a:t>www.office.</a:t>
            </a:r>
            <a:r>
              <a:rPr lang="cs-CZ" sz="2000" i="1" dirty="0" err="1" smtClean="0"/>
              <a:t>microsoft.com</a:t>
            </a: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r>
              <a:rPr lang="cs-CZ" sz="2000" dirty="0" smtClean="0"/>
              <a:t>Použity obrázky vlastní tvorby.</a:t>
            </a:r>
            <a:endParaRPr lang="cs-CZ" sz="200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000" i="1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498</TotalTime>
  <Words>607</Words>
  <Application>Microsoft Office PowerPoint</Application>
  <PresentationFormat>Předvádění na obrazovce (4:3)</PresentationFormat>
  <Paragraphs>151</Paragraphs>
  <Slides>18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</vt:lpstr>
      <vt:lpstr>Směsi</vt:lpstr>
      <vt:lpstr>Směsi</vt:lpstr>
      <vt:lpstr>Experiment</vt:lpstr>
      <vt:lpstr>Směsi</vt:lpstr>
      <vt:lpstr>Směsi</vt:lpstr>
      <vt:lpstr>Stejnorodé (homogenní) směsi</vt:lpstr>
      <vt:lpstr>Koloidní směs</vt:lpstr>
      <vt:lpstr>Experiment - koloidní směs </vt:lpstr>
      <vt:lpstr>Různorodé (heterogenní) směsi</vt:lpstr>
      <vt:lpstr>Experiment</vt:lpstr>
      <vt:lpstr>Suspenze</vt:lpstr>
      <vt:lpstr>Emulze</vt:lpstr>
      <vt:lpstr>Aerosol</vt:lpstr>
      <vt:lpstr>Pěna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tense – „to be“</dc:title>
  <dc:creator>lipi</dc:creator>
  <cp:lastModifiedBy>lipi</cp:lastModifiedBy>
  <cp:revision>124</cp:revision>
  <dcterms:created xsi:type="dcterms:W3CDTF">2011-10-22T09:36:30Z</dcterms:created>
  <dcterms:modified xsi:type="dcterms:W3CDTF">2012-01-21T12:14:42Z</dcterms:modified>
</cp:coreProperties>
</file>