
<file path=[Content_Types].xml><?xml version="1.0" encoding="utf-8"?>
<Types xmlns="http://schemas.openxmlformats.org/package/2006/content-types">
  <Override PartName="/ppt/slideMasters/slideMaster2.xml" ContentType="application/vnd.openxmlformats-officedocument.presentationml.slideMaster+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258" r:id="rId5"/>
    <p:sldId id="259" r:id="rId6"/>
    <p:sldId id="260" r:id="rId7"/>
    <p:sldId id="261" r:id="rId8"/>
    <p:sldId id="264" r:id="rId9"/>
    <p:sldId id="263" r:id="rId10"/>
    <p:sldId id="266" r:id="rId11"/>
    <p:sldId id="267" r:id="rId12"/>
    <p:sldId id="262" r:id="rId13"/>
    <p:sldId id="265"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0093"/>
    <a:srgbClr val="A50021"/>
    <a:srgbClr val="FF3300"/>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F0654C14-4B35-4678-9132-5D1C7121D0E6}"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F0654C14-4B35-4678-9132-5D1C7121D0E6}"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454E3013-366C-4AAD-9F3B-57D1E95BCA39}" type="datetimeFigureOut">
              <a:rPr lang="cs-CZ" smtClean="0"/>
              <a:pPr/>
              <a:t>18.11.2013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F0654C14-4B35-4678-9132-5D1C7121D0E6}"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454E3013-366C-4AAD-9F3B-57D1E95BCA39}" type="datetimeFigureOut">
              <a:rPr lang="cs-CZ" smtClean="0"/>
              <a:pPr/>
              <a:t>18.11.2013</a:t>
            </a:fld>
            <a:endParaRPr lang="cs-CZ"/>
          </a:p>
        </p:txBody>
      </p:sp>
      <p:sp>
        <p:nvSpPr>
          <p:cNvPr id="9" name="Zástupný symbol pro číslo snímku 8"/>
          <p:cNvSpPr>
            <a:spLocks noGrp="1"/>
          </p:cNvSpPr>
          <p:nvPr>
            <p:ph type="sldNum" sz="quarter" idx="15"/>
          </p:nvPr>
        </p:nvSpPr>
        <p:spPr/>
        <p:txBody>
          <a:bodyPr rtlCol="0"/>
          <a:lstStyle/>
          <a:p>
            <a:fld id="{F0654C14-4B35-4678-9132-5D1C7121D0E6}"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F0654C14-4B35-4678-9132-5D1C7121D0E6}"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654C14-4B35-4678-9132-5D1C7121D0E6}"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0654C14-4B35-4678-9132-5D1C7121D0E6}"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454E3013-366C-4AAD-9F3B-57D1E95BCA39}" type="datetimeFigureOut">
              <a:rPr lang="cs-CZ" smtClean="0"/>
              <a:pPr/>
              <a:t>18.11.2013</a:t>
            </a:fld>
            <a:endParaRPr lang="cs-CZ"/>
          </a:p>
        </p:txBody>
      </p:sp>
      <p:sp>
        <p:nvSpPr>
          <p:cNvPr id="7" name="Zástupný symbol pro číslo snímku 6"/>
          <p:cNvSpPr>
            <a:spLocks noGrp="1"/>
          </p:cNvSpPr>
          <p:nvPr>
            <p:ph type="sldNum" sz="quarter" idx="11"/>
          </p:nvPr>
        </p:nvSpPr>
        <p:spPr/>
        <p:txBody>
          <a:bodyPr rtlCol="0"/>
          <a:lstStyle/>
          <a:p>
            <a:fld id="{F0654C14-4B35-4678-9132-5D1C7121D0E6}"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454E3013-366C-4AAD-9F3B-57D1E95BCA39}" type="datetimeFigureOut">
              <a:rPr lang="cs-CZ" smtClean="0"/>
              <a:pPr/>
              <a:t>18.11.2013</a:t>
            </a:fld>
            <a:endParaRPr lang="cs-CZ"/>
          </a:p>
        </p:txBody>
      </p:sp>
      <p:sp>
        <p:nvSpPr>
          <p:cNvPr id="22" name="Zástupný symbol pro číslo snímku 21"/>
          <p:cNvSpPr>
            <a:spLocks noGrp="1"/>
          </p:cNvSpPr>
          <p:nvPr>
            <p:ph type="sldNum" sz="quarter" idx="15"/>
          </p:nvPr>
        </p:nvSpPr>
        <p:spPr/>
        <p:txBody>
          <a:bodyPr rtlCol="0"/>
          <a:lstStyle/>
          <a:p>
            <a:fld id="{F0654C14-4B35-4678-9132-5D1C7121D0E6}"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454E3013-366C-4AAD-9F3B-57D1E95BCA39}" type="datetimeFigureOut">
              <a:rPr lang="cs-CZ" smtClean="0"/>
              <a:pPr/>
              <a:t>18.11.2013</a:t>
            </a:fld>
            <a:endParaRPr lang="cs-CZ"/>
          </a:p>
        </p:txBody>
      </p:sp>
      <p:sp>
        <p:nvSpPr>
          <p:cNvPr id="18" name="Zástupný symbol pro číslo snímku 17"/>
          <p:cNvSpPr>
            <a:spLocks noGrp="1"/>
          </p:cNvSpPr>
          <p:nvPr>
            <p:ph type="sldNum" sz="quarter" idx="11"/>
          </p:nvPr>
        </p:nvSpPr>
        <p:spPr/>
        <p:txBody>
          <a:bodyPr rtlCol="0"/>
          <a:lstStyle/>
          <a:p>
            <a:fld id="{F0654C14-4B35-4678-9132-5D1C7121D0E6}"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4E3013-366C-4AAD-9F3B-57D1E95BCA39}" type="datetimeFigureOut">
              <a:rPr lang="cs-CZ" smtClean="0"/>
              <a:pPr/>
              <a:t>18.11.2013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654C14-4B35-4678-9132-5D1C7121D0E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alpha val="37000"/>
          </a:srgbClr>
        </a:solidFill>
        <a:effectLst/>
      </p:bgPr>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54E3013-366C-4AAD-9F3B-57D1E95BCA39}" type="datetimeFigureOut">
              <a:rPr lang="cs-CZ" smtClean="0"/>
              <a:pPr/>
              <a:t>18.11.2013</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0654C14-4B35-4678-9132-5D1C7121D0E6}"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454E3013-366C-4AAD-9F3B-57D1E95BCA39}" type="datetimeFigureOut">
              <a:rPr lang="cs-CZ" smtClean="0"/>
              <a:pPr/>
              <a:t>18.11.2013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0654C14-4B35-4678-9132-5D1C7121D0E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hyperlink" Target="http://www.hajduch.net/cesko/cestovni-ruch"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6.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cs.wikipedia.org/wiki/Soubor:Pilsner_Urquell_2.JPG" TargetMode="External"/><Relationship Id="rId3" Type="http://schemas.openxmlformats.org/officeDocument/2006/relationships/hyperlink" Target="http://www.treking.cz/treky/drabske-svetnicky9.jpg" TargetMode="External"/><Relationship Id="rId7" Type="http://schemas.openxmlformats.org/officeDocument/2006/relationships/hyperlink" Target="http://www.e-obzor.cz/wp-content/uploads/2013/02/porc-kav-spr.jpg" TargetMode="External"/><Relationship Id="rId2" Type="http://schemas.openxmlformats.org/officeDocument/2006/relationships/hyperlink" Target="http://www.craj.info/images/hruboskalsko-kapela.jpg" TargetMode="External"/><Relationship Id="rId1" Type="http://schemas.openxmlformats.org/officeDocument/2006/relationships/slideLayout" Target="../slideLayouts/slideLayout13.xml"/><Relationship Id="rId6" Type="http://schemas.openxmlformats.org/officeDocument/2006/relationships/hyperlink" Target="http://www.jaroslavhorr.cz/fotky2667/fotos/_vyr_241kapsa.jpg" TargetMode="External"/><Relationship Id="rId11" Type="http://schemas.openxmlformats.org/officeDocument/2006/relationships/hyperlink" Target="http://www.toledoblade.com/image/2011/07/02/800x_b1_cCM_z/Petra-Kvitova.jpg" TargetMode="External"/><Relationship Id="rId5" Type="http://schemas.openxmlformats.org/officeDocument/2006/relationships/hyperlink" Target="http://www.cesky-kristal.cz/photo/thumbs/50510-102.jpg" TargetMode="External"/><Relationship Id="rId10" Type="http://schemas.openxmlformats.org/officeDocument/2006/relationships/hyperlink" Target="http://www.modrenoviny.cz/files/cbnoviny/images/page/1000x1000-1305533326-hokej-bronz-2011.jpg" TargetMode="External"/><Relationship Id="rId4" Type="http://schemas.openxmlformats.org/officeDocument/2006/relationships/hyperlink" Target="http://cs.wikipedia.org/wiki/Soubor:Hrad_Trosky,_leteck%C3%BD_sn%C3%ADmek.jpg" TargetMode="External"/><Relationship Id="rId9" Type="http://schemas.openxmlformats.org/officeDocument/2006/relationships/hyperlink" Target="http://www.hotelgarnicb.cz/galerie/aktuality/thumb_1349438539_cs_245px-budvar_uk_retouched.jpg"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2.pictures.gi.zimbio.com/Tatana+Kucharova+56th+Miss+World+2006+Final+vFKoCoLcP72x.jpg" TargetMode="External"/><Relationship Id="rId3" Type="http://schemas.openxmlformats.org/officeDocument/2006/relationships/hyperlink" Target="http://cs.wikipedia.org/wiki/Soubor:Charles_IV-John_Ocko_votive_picture-fragment.jpg" TargetMode="External"/><Relationship Id="rId7" Type="http://schemas.openxmlformats.org/officeDocument/2006/relationships/hyperlink" Target="http://www.goironpigs.com/wp-content/uploads/2010/02/2010og-cze-svk.jpg" TargetMode="External"/><Relationship Id="rId2" Type="http://schemas.openxmlformats.org/officeDocument/2006/relationships/hyperlink" Target="http://cs.wikipedia.org/wiki/Soubor:Barbora_Spotakova_at_Josef_Odlozil_Memorial_in_Prague_14June2010_02.jpg" TargetMode="External"/><Relationship Id="rId1" Type="http://schemas.openxmlformats.org/officeDocument/2006/relationships/slideLayout" Target="../slideLayouts/slideLayout13.xml"/><Relationship Id="rId6" Type="http://schemas.openxmlformats.org/officeDocument/2006/relationships/hyperlink" Target="http://www.spisovatele.estranky.cz/img/mid/3/-3-capek.jpg" TargetMode="External"/><Relationship Id="rId5" Type="http://schemas.openxmlformats.org/officeDocument/2006/relationships/hyperlink" Target="http://www.prague.st/city-info/img_thm/img_39_1.jpg" TargetMode="External"/><Relationship Id="rId4" Type="http://schemas.openxmlformats.org/officeDocument/2006/relationships/hyperlink" Target="http://www.mzv.cz/public/4f/7d/8/472416_357356_X_2010033114381387570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b="1" dirty="0" smtClean="0">
                <a:solidFill>
                  <a:srgbClr val="FF0000"/>
                </a:solidFill>
              </a:rPr>
              <a:t>Česko – cestovní ruch</a:t>
            </a:r>
            <a:r>
              <a:rPr lang="cs-CZ" b="1" smtClean="0"/>
              <a:t/>
            </a:r>
            <a:br>
              <a:rPr lang="cs-CZ" b="1" smtClean="0"/>
            </a:br>
            <a:r>
              <a:rPr lang="cs-CZ" sz="3600" smtClean="0"/>
              <a:t>VY_32_Inovace_18KR-7</a:t>
            </a:r>
            <a:endParaRPr lang="cs-CZ" sz="3600" dirty="0"/>
          </a:p>
        </p:txBody>
      </p:sp>
      <p:sp>
        <p:nvSpPr>
          <p:cNvPr id="4" name="Obdélník 3"/>
          <p:cNvSpPr/>
          <p:nvPr/>
        </p:nvSpPr>
        <p:spPr>
          <a:xfrm>
            <a:off x="2267744" y="2420888"/>
            <a:ext cx="4572000" cy="1200329"/>
          </a:xfrm>
          <a:prstGeom prst="rect">
            <a:avLst/>
          </a:prstGeom>
        </p:spPr>
        <p:txBody>
          <a:bodyPr>
            <a:spAutoFit/>
          </a:bodyPr>
          <a:lstStyle/>
          <a:p>
            <a:pPr algn="ctr"/>
            <a:r>
              <a:rPr lang="cs-CZ" sz="2400" dirty="0" err="1" smtClean="0">
                <a:solidFill>
                  <a:srgbClr val="002060"/>
                </a:solidFill>
              </a:rPr>
              <a:t>Mgr.Lenka</a:t>
            </a:r>
            <a:r>
              <a:rPr lang="cs-CZ" sz="2400" dirty="0" smtClean="0">
                <a:solidFill>
                  <a:srgbClr val="002060"/>
                </a:solidFill>
              </a:rPr>
              <a:t> Krčmářová</a:t>
            </a:r>
          </a:p>
          <a:p>
            <a:pPr algn="ctr"/>
            <a:endParaRPr lang="cs-CZ" sz="2400" dirty="0" smtClean="0">
              <a:solidFill>
                <a:srgbClr val="002060"/>
              </a:solidFill>
            </a:endParaRPr>
          </a:p>
          <a:p>
            <a:pPr algn="ctr"/>
            <a:r>
              <a:rPr lang="cs-CZ" sz="2400" dirty="0" smtClean="0">
                <a:solidFill>
                  <a:srgbClr val="002060"/>
                </a:solidFill>
              </a:rPr>
              <a:t>ZŠ a MŠ </a:t>
            </a:r>
            <a:r>
              <a:rPr lang="cs-CZ" sz="2400" dirty="0" err="1" smtClean="0">
                <a:solidFill>
                  <a:srgbClr val="002060"/>
                </a:solidFill>
              </a:rPr>
              <a:t>Nedašov</a:t>
            </a:r>
            <a:endParaRPr lang="cs-CZ" sz="2400" dirty="0" smtClean="0">
              <a:solidFill>
                <a:srgbClr val="002060"/>
              </a:solidFill>
            </a:endParaRPr>
          </a:p>
        </p:txBody>
      </p:sp>
      <p:pic>
        <p:nvPicPr>
          <p:cNvPr id="5" name="Picture 7"/>
          <p:cNvPicPr>
            <a:picLocks noChangeAspect="1" noChangeArrowheads="1"/>
          </p:cNvPicPr>
          <p:nvPr/>
        </p:nvPicPr>
        <p:blipFill>
          <a:blip r:embed="rId2" cstate="print"/>
          <a:srcRect/>
          <a:stretch>
            <a:fillRect/>
          </a:stretch>
        </p:blipFill>
        <p:spPr>
          <a:xfrm>
            <a:off x="1331640" y="4725144"/>
            <a:ext cx="6083300" cy="1487488"/>
          </a:xfrm>
          <a:prstGeom prst="rect">
            <a:avLst/>
          </a:prstGeom>
          <a:solidFill>
            <a:srgbClr val="FFFFFF"/>
          </a:solid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7467600" cy="418058"/>
          </a:xfrm>
        </p:spPr>
        <p:txBody>
          <a:bodyPr>
            <a:normAutofit fontScale="90000"/>
          </a:bodyPr>
          <a:lstStyle/>
          <a:p>
            <a:r>
              <a:rPr lang="cs-CZ" dirty="0" smtClean="0"/>
              <a:t>Anotace</a:t>
            </a:r>
            <a:endParaRPr lang="cs-CZ" dirty="0"/>
          </a:p>
        </p:txBody>
      </p:sp>
      <p:sp>
        <p:nvSpPr>
          <p:cNvPr id="3" name="Zástupný symbol pro obsah 2"/>
          <p:cNvSpPr>
            <a:spLocks noGrp="1"/>
          </p:cNvSpPr>
          <p:nvPr>
            <p:ph sz="quarter" idx="1"/>
          </p:nvPr>
        </p:nvSpPr>
        <p:spPr>
          <a:xfrm>
            <a:off x="457200" y="764704"/>
            <a:ext cx="7467600" cy="5709248"/>
          </a:xfrm>
        </p:spPr>
        <p:txBody>
          <a:bodyPr>
            <a:normAutofit fontScale="92500" lnSpcReduction="20000"/>
          </a:bodyPr>
          <a:lstStyle/>
          <a:p>
            <a:pPr>
              <a:lnSpc>
                <a:spcPct val="90000"/>
              </a:lnSpc>
              <a:buNone/>
            </a:pPr>
            <a:r>
              <a:rPr lang="cs-CZ" b="1" dirty="0" smtClean="0">
                <a:solidFill>
                  <a:srgbClr val="D0B804"/>
                </a:solidFill>
              </a:rPr>
              <a:t>Anotace:</a:t>
            </a:r>
            <a:r>
              <a:rPr lang="cs-CZ" dirty="0" smtClean="0"/>
              <a:t> Seznámení s významem cestovního ruchu v ČR, kdo nebo nás proslavilo ve světě</a:t>
            </a:r>
          </a:p>
          <a:p>
            <a:pPr>
              <a:lnSpc>
                <a:spcPct val="90000"/>
              </a:lnSpc>
              <a:buNone/>
            </a:pPr>
            <a:r>
              <a:rPr lang="cs-CZ" b="1" dirty="0" smtClean="0">
                <a:solidFill>
                  <a:srgbClr val="D0B804"/>
                </a:solidFill>
              </a:rPr>
              <a:t>Autor:</a:t>
            </a:r>
            <a:r>
              <a:rPr lang="cs-CZ" b="1" dirty="0" smtClean="0"/>
              <a:t> </a:t>
            </a:r>
            <a:r>
              <a:rPr lang="cs-CZ" dirty="0" err="1" smtClean="0"/>
              <a:t>Mgr.Lenka</a:t>
            </a:r>
            <a:r>
              <a:rPr lang="cs-CZ" dirty="0" smtClean="0"/>
              <a:t> Krčmářová</a:t>
            </a:r>
          </a:p>
          <a:p>
            <a:pPr>
              <a:lnSpc>
                <a:spcPct val="90000"/>
              </a:lnSpc>
              <a:buNone/>
            </a:pPr>
            <a:r>
              <a:rPr lang="cs-CZ" b="1" dirty="0" smtClean="0">
                <a:solidFill>
                  <a:schemeClr val="bg2">
                    <a:lumMod val="50000"/>
                  </a:schemeClr>
                </a:solidFill>
              </a:rPr>
              <a:t>Datum zhotovení:  </a:t>
            </a:r>
            <a:r>
              <a:rPr lang="cs-CZ" dirty="0" smtClean="0"/>
              <a:t>květen 2013</a:t>
            </a:r>
          </a:p>
          <a:p>
            <a:pPr>
              <a:lnSpc>
                <a:spcPct val="90000"/>
              </a:lnSpc>
              <a:buNone/>
            </a:pPr>
            <a:r>
              <a:rPr lang="cs-CZ" b="1" dirty="0" smtClean="0">
                <a:solidFill>
                  <a:srgbClr val="D0B804"/>
                </a:solidFill>
              </a:rPr>
              <a:t>Jazyk:</a:t>
            </a:r>
            <a:r>
              <a:rPr lang="cs-CZ" b="1" dirty="0" smtClean="0"/>
              <a:t> </a:t>
            </a:r>
            <a:r>
              <a:rPr lang="cs-CZ" dirty="0" smtClean="0"/>
              <a:t>Čeština</a:t>
            </a:r>
          </a:p>
          <a:p>
            <a:pPr>
              <a:lnSpc>
                <a:spcPct val="90000"/>
              </a:lnSpc>
              <a:buNone/>
            </a:pPr>
            <a:r>
              <a:rPr lang="cs-CZ" b="1" dirty="0" smtClean="0">
                <a:solidFill>
                  <a:srgbClr val="D0B804"/>
                </a:solidFill>
              </a:rPr>
              <a:t>Očekávaný výstup: </a:t>
            </a:r>
            <a:r>
              <a:rPr lang="cs-CZ" dirty="0" smtClean="0"/>
              <a:t>Vysvětlí pojem cestovní ruch, lokalizuje nejnavštěvovanější oblasti v České republice, známé české osobnosti</a:t>
            </a:r>
          </a:p>
          <a:p>
            <a:pPr>
              <a:lnSpc>
                <a:spcPct val="90000"/>
              </a:lnSpc>
              <a:buNone/>
            </a:pPr>
            <a:r>
              <a:rPr lang="cs-CZ" b="1" dirty="0" smtClean="0">
                <a:solidFill>
                  <a:srgbClr val="D0B804"/>
                </a:solidFill>
              </a:rPr>
              <a:t>Speciální vzdělávací potřeby:</a:t>
            </a:r>
            <a:r>
              <a:rPr lang="cs-CZ" dirty="0" smtClean="0"/>
              <a:t> žádné </a:t>
            </a:r>
          </a:p>
          <a:p>
            <a:pPr>
              <a:lnSpc>
                <a:spcPct val="90000"/>
              </a:lnSpc>
              <a:buNone/>
            </a:pPr>
            <a:r>
              <a:rPr lang="cs-CZ" b="1" dirty="0" smtClean="0">
                <a:solidFill>
                  <a:srgbClr val="D0B804"/>
                </a:solidFill>
              </a:rPr>
              <a:t>Klíčová slova:</a:t>
            </a:r>
            <a:r>
              <a:rPr lang="cs-CZ" b="1" dirty="0" smtClean="0"/>
              <a:t> </a:t>
            </a:r>
            <a:r>
              <a:rPr lang="cs-CZ" dirty="0" smtClean="0"/>
              <a:t>cestovní ruch, turistické cíle, české osobnosti</a:t>
            </a:r>
          </a:p>
          <a:p>
            <a:pPr>
              <a:lnSpc>
                <a:spcPct val="90000"/>
              </a:lnSpc>
              <a:buNone/>
            </a:pPr>
            <a:r>
              <a:rPr lang="cs-CZ" b="1" dirty="0" smtClean="0">
                <a:solidFill>
                  <a:srgbClr val="D0B804"/>
                </a:solidFill>
              </a:rPr>
              <a:t>Druh učebního materiálu</a:t>
            </a:r>
            <a:r>
              <a:rPr lang="cs-CZ" b="1" dirty="0" smtClean="0"/>
              <a:t>: </a:t>
            </a:r>
            <a:r>
              <a:rPr lang="cs-CZ" dirty="0" smtClean="0"/>
              <a:t>Prezentace</a:t>
            </a:r>
          </a:p>
          <a:p>
            <a:pPr>
              <a:lnSpc>
                <a:spcPct val="90000"/>
              </a:lnSpc>
              <a:buNone/>
            </a:pPr>
            <a:r>
              <a:rPr lang="cs-CZ" b="1" dirty="0" smtClean="0">
                <a:solidFill>
                  <a:srgbClr val="D0B804"/>
                </a:solidFill>
              </a:rPr>
              <a:t>Druh </a:t>
            </a:r>
            <a:r>
              <a:rPr lang="cs-CZ" b="1" dirty="0" err="1" smtClean="0">
                <a:solidFill>
                  <a:srgbClr val="D0B804"/>
                </a:solidFill>
              </a:rPr>
              <a:t>interaktivity</a:t>
            </a:r>
            <a:r>
              <a:rPr lang="cs-CZ" b="1" dirty="0" smtClean="0">
                <a:solidFill>
                  <a:srgbClr val="D0B804"/>
                </a:solidFill>
              </a:rPr>
              <a:t>:</a:t>
            </a:r>
            <a:r>
              <a:rPr lang="cs-CZ" b="1" dirty="0" smtClean="0"/>
              <a:t> </a:t>
            </a:r>
            <a:r>
              <a:rPr lang="cs-CZ" dirty="0" smtClean="0"/>
              <a:t>Výklad, aktivita</a:t>
            </a:r>
          </a:p>
          <a:p>
            <a:pPr>
              <a:lnSpc>
                <a:spcPct val="90000"/>
              </a:lnSpc>
              <a:buNone/>
            </a:pPr>
            <a:r>
              <a:rPr lang="cs-CZ" b="1" dirty="0" smtClean="0">
                <a:solidFill>
                  <a:srgbClr val="D0B804"/>
                </a:solidFill>
              </a:rPr>
              <a:t>Cílová skupina:</a:t>
            </a:r>
            <a:r>
              <a:rPr lang="cs-CZ" b="1" dirty="0" smtClean="0"/>
              <a:t> </a:t>
            </a:r>
            <a:r>
              <a:rPr lang="cs-CZ" dirty="0" smtClean="0"/>
              <a:t>Žák</a:t>
            </a:r>
          </a:p>
          <a:p>
            <a:pPr>
              <a:lnSpc>
                <a:spcPct val="90000"/>
              </a:lnSpc>
              <a:buNone/>
            </a:pPr>
            <a:r>
              <a:rPr lang="cs-CZ" b="1" dirty="0" smtClean="0">
                <a:solidFill>
                  <a:srgbClr val="D0B804"/>
                </a:solidFill>
              </a:rPr>
              <a:t>Stupeň a typ vzdělávání:</a:t>
            </a:r>
            <a:r>
              <a:rPr lang="cs-CZ" b="1" dirty="0" smtClean="0"/>
              <a:t> </a:t>
            </a:r>
            <a:r>
              <a:rPr lang="cs-CZ" dirty="0" smtClean="0"/>
              <a:t>základní vzdělávání – 2.stupeň                                             </a:t>
            </a:r>
          </a:p>
          <a:p>
            <a:pPr>
              <a:lnSpc>
                <a:spcPct val="90000"/>
              </a:lnSpc>
              <a:buNone/>
            </a:pPr>
            <a:r>
              <a:rPr lang="cs-CZ" b="1" dirty="0" smtClean="0">
                <a:solidFill>
                  <a:srgbClr val="D0B804"/>
                </a:solidFill>
              </a:rPr>
              <a:t>Typická věková skupina:</a:t>
            </a:r>
            <a:r>
              <a:rPr lang="cs-CZ" b="1" dirty="0" smtClean="0"/>
              <a:t> </a:t>
            </a:r>
            <a:r>
              <a:rPr lang="cs-CZ" dirty="0" smtClean="0"/>
              <a:t>8.ročník</a:t>
            </a:r>
          </a:p>
          <a:p>
            <a:pPr>
              <a:lnSpc>
                <a:spcPct val="90000"/>
              </a:lnSpc>
              <a:buNone/>
            </a:pPr>
            <a:r>
              <a:rPr lang="cs-CZ" b="1" dirty="0" smtClean="0">
                <a:solidFill>
                  <a:srgbClr val="D0B804"/>
                </a:solidFill>
              </a:rPr>
              <a:t>Celková velikost: </a:t>
            </a:r>
            <a:r>
              <a:rPr lang="cs-CZ" dirty="0" smtClean="0"/>
              <a:t>1.41MB  </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88640"/>
            <a:ext cx="8229600" cy="738336"/>
          </a:xfrm>
          <a:ln/>
        </p:spPr>
        <p:style>
          <a:lnRef idx="0">
            <a:schemeClr val="accent4"/>
          </a:lnRef>
          <a:fillRef idx="3">
            <a:schemeClr val="accent4"/>
          </a:fillRef>
          <a:effectRef idx="3">
            <a:schemeClr val="accent4"/>
          </a:effectRef>
          <a:fontRef idx="minor">
            <a:schemeClr val="lt1"/>
          </a:fontRef>
        </p:style>
        <p:txBody>
          <a:bodyPr>
            <a:noAutofit/>
          </a:bodyPr>
          <a:lstStyle/>
          <a:p>
            <a:r>
              <a:rPr lang="cs-CZ" sz="40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Kam se v Česku podívat a proč?</a:t>
            </a:r>
            <a:endParaRPr lang="cs-CZ" sz="40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3" name="Zástupný symbol pro obsah 2"/>
          <p:cNvSpPr>
            <a:spLocks noGrp="1"/>
          </p:cNvSpPr>
          <p:nvPr>
            <p:ph idx="1"/>
          </p:nvPr>
        </p:nvSpPr>
        <p:spPr>
          <a:xfrm>
            <a:off x="457200" y="1268760"/>
            <a:ext cx="8229600" cy="5400600"/>
          </a:xfrm>
          <a:solidFill>
            <a:schemeClr val="accent1">
              <a:lumMod val="75000"/>
            </a:schemeClr>
          </a:solidFill>
        </p:spPr>
        <p:txBody>
          <a:bodyPr>
            <a:normAutofit fontScale="92500" lnSpcReduction="10000"/>
          </a:bodyPr>
          <a:lstStyle/>
          <a:p>
            <a:r>
              <a:rPr lang="cs-CZ" dirty="0" smtClean="0">
                <a:solidFill>
                  <a:srgbClr val="FF3300"/>
                </a:solidFill>
              </a:rPr>
              <a:t>„V Česku se dobře odpočívá  a leccos tam i poznáme“. </a:t>
            </a:r>
          </a:p>
          <a:p>
            <a:pPr>
              <a:buNone/>
            </a:pPr>
            <a:r>
              <a:rPr lang="cs-CZ" dirty="0" smtClean="0"/>
              <a:t>   To je nejčastější důvod cizinců k návštěvě  České republiky. Ve výzkumu vládní agentury </a:t>
            </a:r>
            <a:r>
              <a:rPr lang="cs-CZ" dirty="0" err="1" smtClean="0"/>
              <a:t>Czech</a:t>
            </a:r>
            <a:r>
              <a:rPr lang="cs-CZ" dirty="0" smtClean="0"/>
              <a:t> </a:t>
            </a:r>
            <a:r>
              <a:rPr lang="cs-CZ" dirty="0" err="1" smtClean="0"/>
              <a:t>Tourism</a:t>
            </a:r>
            <a:r>
              <a:rPr lang="cs-CZ" dirty="0" smtClean="0"/>
              <a:t> takto odpověděli čtyři z pěti oslovených osob.</a:t>
            </a:r>
          </a:p>
          <a:p>
            <a:pPr>
              <a:buNone/>
            </a:pPr>
            <a:r>
              <a:rPr lang="cs-CZ" dirty="0" smtClean="0"/>
              <a:t>   </a:t>
            </a:r>
            <a:r>
              <a:rPr lang="cs-CZ" sz="1200" dirty="0" smtClean="0"/>
              <a:t>(Zeměpis 8 pro základní školy a víceletá gymnázia, </a:t>
            </a:r>
            <a:r>
              <a:rPr lang="cs-CZ" sz="1200" dirty="0" err="1" smtClean="0"/>
              <a:t>nakl.Fraus</a:t>
            </a:r>
            <a:r>
              <a:rPr lang="cs-CZ" sz="1200" dirty="0" smtClean="0"/>
              <a:t>, str.122)</a:t>
            </a:r>
          </a:p>
          <a:p>
            <a:pPr>
              <a:buNone/>
            </a:pPr>
            <a:endParaRPr lang="cs-CZ" sz="1200" dirty="0" smtClean="0"/>
          </a:p>
          <a:p>
            <a:pPr>
              <a:buNone/>
            </a:pPr>
            <a:r>
              <a:rPr lang="cs-CZ" dirty="0" smtClean="0"/>
              <a:t>    </a:t>
            </a:r>
            <a:r>
              <a:rPr lang="cs-CZ" dirty="0" smtClean="0">
                <a:solidFill>
                  <a:srgbClr val="FF3300"/>
                </a:solidFill>
              </a:rPr>
              <a:t>Cestovní ruch </a:t>
            </a:r>
            <a:r>
              <a:rPr lang="cs-CZ" dirty="0" smtClean="0">
                <a:solidFill>
                  <a:srgbClr val="FFC000"/>
                </a:solidFill>
              </a:rPr>
              <a:t>patří k významným složkách každého hospodářství, protože přináší finanční zdroje nejen od domácích turistů, ale hlavně od zahraničních návštěvníků ČR. Na samotný cestovní ruch se váží další odvětví hospodářství jako jsou ubytování, stravování, kultura, sport a obchod. Mezi největší lákadla cestovní ruchu v ČR jsou historické památky, </a:t>
            </a:r>
            <a:r>
              <a:rPr lang="cs-CZ" dirty="0" err="1" smtClean="0">
                <a:solidFill>
                  <a:srgbClr val="FFC000"/>
                </a:solidFill>
              </a:rPr>
              <a:t>památky</a:t>
            </a:r>
            <a:r>
              <a:rPr lang="cs-CZ" dirty="0" smtClean="0">
                <a:solidFill>
                  <a:srgbClr val="FFC000"/>
                </a:solidFill>
              </a:rPr>
              <a:t> na seznamu kulturního dědictví UNESCO, lázeňství, zimní sporty, přírodní památky.   </a:t>
            </a:r>
            <a:r>
              <a:rPr lang="cs-CZ" dirty="0" smtClean="0">
                <a:solidFill>
                  <a:schemeClr val="accent1">
                    <a:lumMod val="50000"/>
                  </a:schemeClr>
                </a:solidFill>
              </a:rPr>
              <a:t>                 </a:t>
            </a:r>
            <a:r>
              <a:rPr lang="cs-CZ" sz="1400" dirty="0" smtClean="0">
                <a:solidFill>
                  <a:schemeClr val="accent1">
                    <a:lumMod val="50000"/>
                  </a:schemeClr>
                </a:solidFill>
              </a:rPr>
              <a:t>( </a:t>
            </a:r>
            <a:r>
              <a:rPr lang="cs-CZ" sz="1500" dirty="0" smtClean="0">
                <a:solidFill>
                  <a:schemeClr val="bg2">
                    <a:lumMod val="10000"/>
                  </a:schemeClr>
                </a:solidFill>
                <a:hlinkClick r:id="rId2"/>
              </a:rPr>
              <a:t>http://www.hajduch.</a:t>
            </a:r>
            <a:r>
              <a:rPr lang="cs-CZ" sz="1500" dirty="0" err="1" smtClean="0">
                <a:solidFill>
                  <a:schemeClr val="bg2">
                    <a:lumMod val="10000"/>
                  </a:schemeClr>
                </a:solidFill>
                <a:hlinkClick r:id="rId2"/>
              </a:rPr>
              <a:t>net</a:t>
            </a:r>
            <a:r>
              <a:rPr lang="cs-CZ" sz="1500" dirty="0" smtClean="0">
                <a:solidFill>
                  <a:schemeClr val="bg2">
                    <a:lumMod val="10000"/>
                  </a:schemeClr>
                </a:solidFill>
                <a:hlinkClick r:id="rId2"/>
              </a:rPr>
              <a:t>/</a:t>
            </a:r>
            <a:r>
              <a:rPr lang="cs-CZ" sz="1500" dirty="0" err="1" smtClean="0">
                <a:solidFill>
                  <a:schemeClr val="bg2">
                    <a:lumMod val="10000"/>
                  </a:schemeClr>
                </a:solidFill>
                <a:hlinkClick r:id="rId2"/>
              </a:rPr>
              <a:t>cesko</a:t>
            </a:r>
            <a:r>
              <a:rPr lang="cs-CZ" sz="1500" dirty="0" smtClean="0">
                <a:solidFill>
                  <a:schemeClr val="bg2">
                    <a:lumMod val="10000"/>
                  </a:schemeClr>
                </a:solidFill>
                <a:hlinkClick r:id="rId2"/>
              </a:rPr>
              <a:t>/</a:t>
            </a:r>
            <a:r>
              <a:rPr lang="cs-CZ" sz="1500" dirty="0" err="1" smtClean="0">
                <a:solidFill>
                  <a:schemeClr val="bg2">
                    <a:lumMod val="10000"/>
                  </a:schemeClr>
                </a:solidFill>
                <a:hlinkClick r:id="rId2"/>
              </a:rPr>
              <a:t>cestovni</a:t>
            </a:r>
            <a:r>
              <a:rPr lang="cs-CZ" sz="1500" dirty="0" smtClean="0">
                <a:solidFill>
                  <a:schemeClr val="bg2">
                    <a:lumMod val="10000"/>
                  </a:schemeClr>
                </a:solidFill>
                <a:hlinkClick r:id="rId2"/>
              </a:rPr>
              <a:t>-ruch</a:t>
            </a:r>
            <a:r>
              <a:rPr lang="cs-CZ" sz="1500" dirty="0" smtClean="0">
                <a:solidFill>
                  <a:schemeClr val="accent1">
                    <a:lumMod val="50000"/>
                  </a:schemeClr>
                </a:solidFill>
              </a:rPr>
              <a:t>, </a:t>
            </a:r>
            <a:r>
              <a:rPr lang="cs-CZ" sz="1500" dirty="0" smtClean="0">
                <a:solidFill>
                  <a:schemeClr val="accent1">
                    <a:lumMod val="20000"/>
                    <a:lumOff val="80000"/>
                  </a:schemeClr>
                </a:solidFill>
              </a:rPr>
              <a:t>23.4.2013)</a:t>
            </a:r>
            <a:endParaRPr lang="cs-CZ" sz="1500" dirty="0">
              <a:solidFill>
                <a:schemeClr val="accent1">
                  <a:lumMod val="20000"/>
                  <a:lumOff val="80000"/>
                </a:schemeClr>
              </a:solidFill>
            </a:endParaRPr>
          </a:p>
        </p:txBody>
      </p:sp>
    </p:spTree>
  </p:cSld>
  <p:clrMapOvr>
    <a:masterClrMapping/>
  </p:clrMapOvr>
  <p:transition>
    <p:pull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23528" y="188640"/>
            <a:ext cx="8229600" cy="1098376"/>
          </a:xfrm>
        </p:spPr>
        <p:txBody>
          <a:bodyPr>
            <a:normAutofit/>
          </a:bodyPr>
          <a:lstStyle/>
          <a:p>
            <a:pPr algn="ctr"/>
            <a:r>
              <a:rPr lang="cs-CZ" sz="3200" b="1" dirty="0" smtClean="0">
                <a:solidFill>
                  <a:srgbClr val="C00000"/>
                </a:solidFill>
              </a:rPr>
              <a:t>Významné oblasti cestovního ruchu v ČR</a:t>
            </a:r>
            <a:br>
              <a:rPr lang="cs-CZ" sz="3200" b="1" dirty="0" smtClean="0">
                <a:solidFill>
                  <a:srgbClr val="C00000"/>
                </a:solidFill>
              </a:rPr>
            </a:br>
            <a:endParaRPr lang="cs-CZ" sz="3200" b="1" dirty="0" smtClean="0">
              <a:solidFill>
                <a:srgbClr val="C00000"/>
              </a:solidFill>
            </a:endParaRPr>
          </a:p>
        </p:txBody>
      </p:sp>
      <p:sp>
        <p:nvSpPr>
          <p:cNvPr id="4" name="Zástupný symbol pro obsah 3"/>
          <p:cNvSpPr>
            <a:spLocks noGrp="1"/>
          </p:cNvSpPr>
          <p:nvPr>
            <p:ph idx="1"/>
          </p:nvPr>
        </p:nvSpPr>
        <p:spPr>
          <a:xfrm>
            <a:off x="539552" y="908720"/>
            <a:ext cx="8229600" cy="5199856"/>
          </a:xfrm>
        </p:spPr>
        <p:txBody>
          <a:bodyPr>
            <a:normAutofit fontScale="92500" lnSpcReduction="10000"/>
          </a:bodyPr>
          <a:lstStyle/>
          <a:p>
            <a:r>
              <a:rPr lang="cs-CZ" b="1" dirty="0" smtClean="0">
                <a:solidFill>
                  <a:srgbClr val="FF3300"/>
                </a:solidFill>
              </a:rPr>
              <a:t>Praha</a:t>
            </a:r>
            <a:r>
              <a:rPr lang="cs-CZ" dirty="0" smtClean="0">
                <a:solidFill>
                  <a:srgbClr val="FF0000"/>
                </a:solidFill>
              </a:rPr>
              <a:t> </a:t>
            </a:r>
            <a:r>
              <a:rPr lang="cs-CZ" dirty="0" smtClean="0"/>
              <a:t>- historické památky, kulturní a sportovní akce</a:t>
            </a:r>
          </a:p>
          <a:p>
            <a:r>
              <a:rPr lang="cs-CZ" b="1" dirty="0" smtClean="0">
                <a:solidFill>
                  <a:srgbClr val="FF3300"/>
                </a:solidFill>
              </a:rPr>
              <a:t>Střední Čechy</a:t>
            </a:r>
            <a:r>
              <a:rPr lang="cs-CZ" dirty="0" smtClean="0">
                <a:solidFill>
                  <a:srgbClr val="FF3300"/>
                </a:solidFill>
              </a:rPr>
              <a:t> </a:t>
            </a:r>
            <a:r>
              <a:rPr lang="cs-CZ" dirty="0" smtClean="0"/>
              <a:t>- hrady a zámky, vodní nádrže, blízkost Prahy</a:t>
            </a:r>
          </a:p>
          <a:p>
            <a:r>
              <a:rPr lang="cs-CZ" b="1" dirty="0" smtClean="0">
                <a:solidFill>
                  <a:srgbClr val="FF3300"/>
                </a:solidFill>
              </a:rPr>
              <a:t>Karlovarsko</a:t>
            </a:r>
            <a:r>
              <a:rPr lang="cs-CZ" dirty="0" smtClean="0"/>
              <a:t> - lázně, kulturní památky, filmový festival</a:t>
            </a:r>
          </a:p>
          <a:p>
            <a:r>
              <a:rPr lang="cs-CZ" b="1" dirty="0" smtClean="0">
                <a:solidFill>
                  <a:srgbClr val="FF3300"/>
                </a:solidFill>
              </a:rPr>
              <a:t>Šumava a Český les</a:t>
            </a:r>
            <a:r>
              <a:rPr lang="cs-CZ" dirty="0" smtClean="0">
                <a:solidFill>
                  <a:srgbClr val="FF3300"/>
                </a:solidFill>
              </a:rPr>
              <a:t> </a:t>
            </a:r>
            <a:r>
              <a:rPr lang="cs-CZ" dirty="0" smtClean="0"/>
              <a:t>- zimní střediska, turistika</a:t>
            </a:r>
          </a:p>
          <a:p>
            <a:r>
              <a:rPr lang="cs-CZ" b="1" dirty="0" smtClean="0">
                <a:solidFill>
                  <a:srgbClr val="FF3300"/>
                </a:solidFill>
              </a:rPr>
              <a:t>Jižní Čechy</a:t>
            </a:r>
            <a:r>
              <a:rPr lang="cs-CZ" dirty="0" smtClean="0">
                <a:solidFill>
                  <a:srgbClr val="FF3300"/>
                </a:solidFill>
              </a:rPr>
              <a:t> </a:t>
            </a:r>
            <a:r>
              <a:rPr lang="cs-CZ" dirty="0" smtClean="0"/>
              <a:t>- historické památky, vodní turistika</a:t>
            </a:r>
          </a:p>
          <a:p>
            <a:r>
              <a:rPr lang="cs-CZ" b="1" dirty="0" smtClean="0">
                <a:solidFill>
                  <a:srgbClr val="FF3300"/>
                </a:solidFill>
              </a:rPr>
              <a:t>Český ráj</a:t>
            </a:r>
            <a:r>
              <a:rPr lang="cs-CZ" dirty="0" smtClean="0"/>
              <a:t> - hrady a zámky, přírodní památky</a:t>
            </a:r>
          </a:p>
          <a:p>
            <a:r>
              <a:rPr lang="cs-CZ" b="1" dirty="0" smtClean="0">
                <a:solidFill>
                  <a:srgbClr val="FF3300"/>
                </a:solidFill>
              </a:rPr>
              <a:t>Krkonoše</a:t>
            </a:r>
            <a:r>
              <a:rPr lang="cs-CZ" dirty="0" smtClean="0">
                <a:solidFill>
                  <a:srgbClr val="FF3300"/>
                </a:solidFill>
              </a:rPr>
              <a:t> </a:t>
            </a:r>
            <a:r>
              <a:rPr lang="cs-CZ" dirty="0" smtClean="0"/>
              <a:t>- zimní střediska, turistika</a:t>
            </a:r>
          </a:p>
          <a:p>
            <a:r>
              <a:rPr lang="cs-CZ" b="1" dirty="0" smtClean="0">
                <a:solidFill>
                  <a:srgbClr val="FF3300"/>
                </a:solidFill>
              </a:rPr>
              <a:t>Královéhradecko</a:t>
            </a:r>
            <a:r>
              <a:rPr lang="cs-CZ" dirty="0" smtClean="0"/>
              <a:t> - hrady a zámky</a:t>
            </a:r>
          </a:p>
          <a:p>
            <a:r>
              <a:rPr lang="cs-CZ" b="1" dirty="0" smtClean="0">
                <a:solidFill>
                  <a:srgbClr val="FF3300"/>
                </a:solidFill>
              </a:rPr>
              <a:t>Jesenicko</a:t>
            </a:r>
            <a:r>
              <a:rPr lang="cs-CZ" dirty="0" smtClean="0">
                <a:solidFill>
                  <a:srgbClr val="FF3300"/>
                </a:solidFill>
              </a:rPr>
              <a:t> </a:t>
            </a:r>
            <a:r>
              <a:rPr lang="cs-CZ" dirty="0" smtClean="0"/>
              <a:t>- zimní střediska, turistika, lázně</a:t>
            </a:r>
          </a:p>
          <a:p>
            <a:r>
              <a:rPr lang="cs-CZ" b="1" dirty="0" err="1" smtClean="0">
                <a:solidFill>
                  <a:srgbClr val="FF3300"/>
                </a:solidFill>
              </a:rPr>
              <a:t>Beskydsko</a:t>
            </a:r>
            <a:r>
              <a:rPr lang="cs-CZ" dirty="0" smtClean="0">
                <a:solidFill>
                  <a:srgbClr val="FF3300"/>
                </a:solidFill>
              </a:rPr>
              <a:t> </a:t>
            </a:r>
            <a:r>
              <a:rPr lang="cs-CZ" dirty="0" smtClean="0"/>
              <a:t>- zimní střediska, turistika</a:t>
            </a:r>
          </a:p>
          <a:p>
            <a:r>
              <a:rPr lang="cs-CZ" b="1" dirty="0" smtClean="0">
                <a:solidFill>
                  <a:srgbClr val="FF3300"/>
                </a:solidFill>
              </a:rPr>
              <a:t>Jižní Morava</a:t>
            </a:r>
            <a:r>
              <a:rPr lang="cs-CZ" dirty="0" smtClean="0"/>
              <a:t> - víno, tradice</a:t>
            </a:r>
          </a:p>
          <a:p>
            <a:r>
              <a:rPr lang="cs-CZ" b="1" dirty="0" smtClean="0">
                <a:solidFill>
                  <a:srgbClr val="FF3300"/>
                </a:solidFill>
              </a:rPr>
              <a:t>Brněnsko</a:t>
            </a:r>
            <a:r>
              <a:rPr lang="cs-CZ" dirty="0" smtClean="0"/>
              <a:t> - historické památky, jeskyně</a:t>
            </a:r>
          </a:p>
          <a:p>
            <a:endParaRPr lang="cs-CZ" dirty="0" smtClean="0"/>
          </a:p>
          <a:p>
            <a:pPr>
              <a:buNone/>
            </a:pPr>
            <a:endParaRPr lang="cs-CZ" dirty="0" smtClean="0"/>
          </a:p>
          <a:p>
            <a:endParaRPr lang="cs-CZ" dirty="0"/>
          </a:p>
        </p:txBody>
      </p:sp>
      <p:sp>
        <p:nvSpPr>
          <p:cNvPr id="5" name="TextovéPole 4"/>
          <p:cNvSpPr txBox="1"/>
          <p:nvPr/>
        </p:nvSpPr>
        <p:spPr>
          <a:xfrm>
            <a:off x="3779912" y="6165304"/>
            <a:ext cx="5043432" cy="461665"/>
          </a:xfrm>
          <a:prstGeom prst="rect">
            <a:avLst/>
          </a:prstGeom>
          <a:noFill/>
        </p:spPr>
        <p:txBody>
          <a:bodyPr wrap="none" rtlCol="0">
            <a:spAutoFit/>
          </a:bodyPr>
          <a:lstStyle/>
          <a:p>
            <a:r>
              <a:rPr lang="cs-CZ" sz="2400" b="1" dirty="0" smtClean="0">
                <a:solidFill>
                  <a:srgbClr val="D60093"/>
                </a:solidFill>
                <a:latin typeface="Arial Black" pitchFamily="34" charset="0"/>
              </a:rPr>
              <a:t>Úkol:  najdi na mapě v atlase</a:t>
            </a:r>
            <a:endParaRPr lang="cs-CZ" sz="2400" b="1" dirty="0">
              <a:solidFill>
                <a:srgbClr val="D60093"/>
              </a:solidFill>
              <a:latin typeface="Arial Black" pitchFamily="34" charset="0"/>
            </a:endParaRPr>
          </a:p>
        </p:txBody>
      </p:sp>
    </p:spTree>
  </p:cSld>
  <p:clrMapOvr>
    <a:masterClrMapping/>
  </p:clrMapOvr>
  <p:transition>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305800" cy="576064"/>
          </a:xfrm>
        </p:spPr>
        <p:txBody>
          <a:bodyPr>
            <a:normAutofit fontScale="90000"/>
          </a:bodyPr>
          <a:lstStyle/>
          <a:p>
            <a:r>
              <a:rPr lang="cs-CZ" b="1" dirty="0" smtClean="0">
                <a:solidFill>
                  <a:srgbClr val="A50021"/>
                </a:solidFill>
                <a:latin typeface="Algerian" pitchFamily="82" charset="0"/>
                <a:cs typeface="Arabic Typesetting" pitchFamily="66" charset="-78"/>
              </a:rPr>
              <a:t>Český ráj</a:t>
            </a:r>
            <a:endParaRPr lang="cs-CZ" b="1" dirty="0">
              <a:solidFill>
                <a:srgbClr val="A50021"/>
              </a:solidFill>
              <a:latin typeface="Algerian" pitchFamily="82" charset="0"/>
              <a:cs typeface="Arabic Typesetting" pitchFamily="66" charset="-78"/>
            </a:endParaRPr>
          </a:p>
        </p:txBody>
      </p:sp>
      <p:pic>
        <p:nvPicPr>
          <p:cNvPr id="1026" name="Picture 2" descr="http://www.craj.info/images/hruboskalsko-kapela.jpg"/>
          <p:cNvPicPr>
            <a:picLocks noChangeAspect="1" noChangeArrowheads="1"/>
          </p:cNvPicPr>
          <p:nvPr/>
        </p:nvPicPr>
        <p:blipFill>
          <a:blip r:embed="rId2" cstate="print"/>
          <a:srcRect/>
          <a:stretch>
            <a:fillRect/>
          </a:stretch>
        </p:blipFill>
        <p:spPr bwMode="auto">
          <a:xfrm>
            <a:off x="395536" y="1124744"/>
            <a:ext cx="4762500" cy="2095501"/>
          </a:xfrm>
          <a:prstGeom prst="rect">
            <a:avLst/>
          </a:prstGeom>
          <a:ln>
            <a:noFill/>
          </a:ln>
          <a:effectLst>
            <a:softEdge rad="112500"/>
          </a:effectLst>
        </p:spPr>
      </p:pic>
      <p:pic>
        <p:nvPicPr>
          <p:cNvPr id="1028" name="Picture 4" descr="http://www.treking.cz/treky/drabske-svetnicky9.jpg"/>
          <p:cNvPicPr>
            <a:picLocks noChangeAspect="1" noChangeArrowheads="1"/>
          </p:cNvPicPr>
          <p:nvPr/>
        </p:nvPicPr>
        <p:blipFill>
          <a:blip r:embed="rId3" cstate="print"/>
          <a:srcRect/>
          <a:stretch>
            <a:fillRect/>
          </a:stretch>
        </p:blipFill>
        <p:spPr bwMode="auto">
          <a:xfrm>
            <a:off x="4572000" y="188640"/>
            <a:ext cx="4269345" cy="3200029"/>
          </a:xfrm>
          <a:prstGeom prst="rect">
            <a:avLst/>
          </a:prstGeom>
          <a:ln>
            <a:noFill/>
          </a:ln>
          <a:effectLst>
            <a:softEdge rad="112500"/>
          </a:effectLst>
        </p:spPr>
      </p:pic>
      <p:pic>
        <p:nvPicPr>
          <p:cNvPr id="4098" name="Picture 2" descr="Soubor:Hrad Trosky, letecký snímek.jpg"/>
          <p:cNvPicPr>
            <a:picLocks noChangeAspect="1" noChangeArrowheads="1"/>
          </p:cNvPicPr>
          <p:nvPr/>
        </p:nvPicPr>
        <p:blipFill>
          <a:blip r:embed="rId4" cstate="print"/>
          <a:srcRect/>
          <a:stretch>
            <a:fillRect/>
          </a:stretch>
        </p:blipFill>
        <p:spPr bwMode="auto">
          <a:xfrm>
            <a:off x="251520" y="3212976"/>
            <a:ext cx="5146716" cy="3429000"/>
          </a:xfrm>
          <a:prstGeom prst="rect">
            <a:avLst/>
          </a:prstGeom>
          <a:ln>
            <a:noFill/>
          </a:ln>
          <a:effectLst>
            <a:softEdge rad="112500"/>
          </a:effectLst>
        </p:spPr>
      </p:pic>
      <p:sp>
        <p:nvSpPr>
          <p:cNvPr id="6" name="TextovéPole 5"/>
          <p:cNvSpPr txBox="1"/>
          <p:nvPr/>
        </p:nvSpPr>
        <p:spPr>
          <a:xfrm>
            <a:off x="5247420" y="4581128"/>
            <a:ext cx="3896580" cy="1200329"/>
          </a:xfrm>
          <a:prstGeom prst="rect">
            <a:avLst/>
          </a:prstGeom>
          <a:noFill/>
        </p:spPr>
        <p:txBody>
          <a:bodyPr wrap="none" rtlCol="0">
            <a:spAutoFit/>
          </a:bodyPr>
          <a:lstStyle/>
          <a:p>
            <a:r>
              <a:rPr lang="cs-CZ" sz="2400" dirty="0" smtClean="0"/>
              <a:t>Nejstarší chráněná krajinná </a:t>
            </a:r>
          </a:p>
          <a:p>
            <a:r>
              <a:rPr lang="cs-CZ" sz="2400" dirty="0" smtClean="0"/>
              <a:t>oblast </a:t>
            </a:r>
            <a:r>
              <a:rPr lang="cs-CZ" sz="2400" smtClean="0"/>
              <a:t>v České </a:t>
            </a:r>
            <a:r>
              <a:rPr lang="cs-CZ" sz="2400" dirty="0" smtClean="0"/>
              <a:t>republice.</a:t>
            </a:r>
          </a:p>
          <a:p>
            <a:r>
              <a:rPr lang="cs-CZ" sz="2400" dirty="0" smtClean="0"/>
              <a:t>Vznikla v roce 1955.</a:t>
            </a:r>
            <a:endParaRPr lang="cs-CZ" sz="2400" dirty="0"/>
          </a:p>
        </p:txBody>
      </p:sp>
    </p:spTree>
  </p:cSld>
  <p:clrMapOvr>
    <a:masterClrMapping/>
  </p:clrMapOvr>
  <p:transition>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95536" y="0"/>
            <a:ext cx="8305800" cy="980728"/>
          </a:xfrm>
        </p:spPr>
        <p:txBody>
          <a:bodyPr>
            <a:normAutofit fontScale="90000"/>
          </a:bodyPr>
          <a:lstStyle/>
          <a:p>
            <a:r>
              <a:rPr lang="cs-CZ" b="1" dirty="0" smtClean="0">
                <a:ln w="18000">
                  <a:solidFill>
                    <a:schemeClr val="accent2">
                      <a:satMod val="140000"/>
                    </a:schemeClr>
                  </a:solidFill>
                  <a:prstDash val="solid"/>
                  <a:miter lim="800000"/>
                </a:ln>
                <a:solidFill>
                  <a:schemeClr val="accent1">
                    <a:lumMod val="75000"/>
                  </a:schemeClr>
                </a:solidFill>
                <a:effectLst>
                  <a:outerShdw blurRad="25500" dist="23000" dir="7020000" algn="tl">
                    <a:srgbClr val="000000">
                      <a:alpha val="50000"/>
                    </a:srgbClr>
                  </a:outerShdw>
                </a:effectLst>
                <a:latin typeface="Andalus" pitchFamily="18" charset="-78"/>
                <a:cs typeface="Andalus" pitchFamily="18" charset="-78"/>
              </a:rPr>
              <a:t>Čím se Česko proslavilo ve světě?</a:t>
            </a:r>
            <a:endParaRPr lang="cs-CZ" b="1" dirty="0">
              <a:ln w="18000">
                <a:solidFill>
                  <a:schemeClr val="accent2">
                    <a:satMod val="140000"/>
                  </a:schemeClr>
                </a:solidFill>
                <a:prstDash val="solid"/>
                <a:miter lim="800000"/>
              </a:ln>
              <a:solidFill>
                <a:schemeClr val="accent1">
                  <a:lumMod val="75000"/>
                </a:schemeClr>
              </a:solidFill>
              <a:effectLst>
                <a:outerShdw blurRad="25500" dist="23000" dir="7020000" algn="tl">
                  <a:srgbClr val="000000">
                    <a:alpha val="50000"/>
                  </a:srgbClr>
                </a:outerShdw>
              </a:effectLst>
              <a:latin typeface="Andalus" pitchFamily="18" charset="-78"/>
              <a:cs typeface="Andalus" pitchFamily="18" charset="-78"/>
            </a:endParaRPr>
          </a:p>
        </p:txBody>
      </p:sp>
      <p:sp>
        <p:nvSpPr>
          <p:cNvPr id="4" name="TextovéPole 3"/>
          <p:cNvSpPr txBox="1"/>
          <p:nvPr/>
        </p:nvSpPr>
        <p:spPr>
          <a:xfrm>
            <a:off x="179512" y="1412776"/>
            <a:ext cx="8762335" cy="646331"/>
          </a:xfrm>
          <a:prstGeom prst="rect">
            <a:avLst/>
          </a:prstGeom>
          <a:noFill/>
        </p:spPr>
        <p:txBody>
          <a:bodyPr wrap="none" rtlCol="0">
            <a:spAutoFit/>
          </a:bodyPr>
          <a:lstStyle/>
          <a:p>
            <a:r>
              <a:rPr lang="cs-CZ" b="1" dirty="0" smtClean="0"/>
              <a:t>Výroba skla a porcelánu patří k tradičním odvětvím zpracovatelského průmyslu </a:t>
            </a:r>
          </a:p>
          <a:p>
            <a:r>
              <a:rPr lang="cs-CZ" b="1" dirty="0" smtClean="0"/>
              <a:t>v České republice.</a:t>
            </a:r>
            <a:endParaRPr lang="cs-CZ" b="1" dirty="0"/>
          </a:p>
        </p:txBody>
      </p:sp>
      <p:sp>
        <p:nvSpPr>
          <p:cNvPr id="5" name="TextovéPole 4"/>
          <p:cNvSpPr txBox="1"/>
          <p:nvPr/>
        </p:nvSpPr>
        <p:spPr>
          <a:xfrm>
            <a:off x="179512" y="908720"/>
            <a:ext cx="3924088" cy="584775"/>
          </a:xfrm>
          <a:prstGeom prst="rect">
            <a:avLst/>
          </a:prstGeom>
          <a:noFill/>
        </p:spPr>
        <p:txBody>
          <a:bodyPr wrap="none" rtlCol="0">
            <a:spAutoFit/>
          </a:bodyPr>
          <a:lstStyle/>
          <a:p>
            <a:r>
              <a:rPr lang="cs-CZ" sz="3200" dirty="0" smtClean="0">
                <a:solidFill>
                  <a:srgbClr val="FF0000"/>
                </a:solidFill>
              </a:rPr>
              <a:t>České sklo a porcelán</a:t>
            </a:r>
            <a:endParaRPr lang="cs-CZ" sz="3200" dirty="0">
              <a:solidFill>
                <a:srgbClr val="FF0000"/>
              </a:solidFill>
            </a:endParaRPr>
          </a:p>
        </p:txBody>
      </p:sp>
      <p:pic>
        <p:nvPicPr>
          <p:cNvPr id="3080" name="Picture 8" descr="http://cdn.bydleni.com/img/ig/cl/albums/userpics/10001/interier01.jpg"/>
          <p:cNvPicPr>
            <a:picLocks noChangeAspect="1" noChangeArrowheads="1"/>
          </p:cNvPicPr>
          <p:nvPr/>
        </p:nvPicPr>
        <p:blipFill>
          <a:blip r:embed="rId2" cstate="print"/>
          <a:srcRect/>
          <a:stretch>
            <a:fillRect/>
          </a:stretch>
        </p:blipFill>
        <p:spPr bwMode="auto">
          <a:xfrm>
            <a:off x="5334273" y="3979539"/>
            <a:ext cx="3809727" cy="2878461"/>
          </a:xfrm>
          <a:prstGeom prst="rect">
            <a:avLst/>
          </a:prstGeom>
          <a:ln>
            <a:noFill/>
          </a:ln>
          <a:effectLst>
            <a:softEdge rad="112500"/>
          </a:effectLst>
        </p:spPr>
      </p:pic>
      <p:pic>
        <p:nvPicPr>
          <p:cNvPr id="3084" name="Picture 12" descr="http://www.e-obzor.cz/wp-content/uploads/2013/02/porc-kav-spr.jpg"/>
          <p:cNvPicPr>
            <a:picLocks noChangeAspect="1" noChangeArrowheads="1"/>
          </p:cNvPicPr>
          <p:nvPr/>
        </p:nvPicPr>
        <p:blipFill>
          <a:blip r:embed="rId3" cstate="print"/>
          <a:srcRect/>
          <a:stretch>
            <a:fillRect/>
          </a:stretch>
        </p:blipFill>
        <p:spPr bwMode="auto">
          <a:xfrm>
            <a:off x="5364088" y="1754382"/>
            <a:ext cx="3322340" cy="2086430"/>
          </a:xfrm>
          <a:prstGeom prst="rect">
            <a:avLst/>
          </a:prstGeom>
          <a:ln>
            <a:noFill/>
          </a:ln>
          <a:effectLst>
            <a:softEdge rad="112500"/>
          </a:effectLst>
        </p:spPr>
      </p:pic>
      <p:pic>
        <p:nvPicPr>
          <p:cNvPr id="7170" name="Picture 2" descr="http://www.jaroslavhorr.cz/fotky2667/fotos/_vyr_241kapsa.jpg"/>
          <p:cNvPicPr>
            <a:picLocks noChangeAspect="1" noChangeArrowheads="1"/>
          </p:cNvPicPr>
          <p:nvPr/>
        </p:nvPicPr>
        <p:blipFill>
          <a:blip r:embed="rId4" cstate="print"/>
          <a:srcRect/>
          <a:stretch>
            <a:fillRect/>
          </a:stretch>
        </p:blipFill>
        <p:spPr bwMode="auto">
          <a:xfrm>
            <a:off x="755576" y="2390442"/>
            <a:ext cx="3825627" cy="4193641"/>
          </a:xfrm>
          <a:prstGeom prst="rect">
            <a:avLst/>
          </a:prstGeom>
          <a:ln>
            <a:noFill/>
          </a:ln>
          <a:effectLst>
            <a:softEdge rad="112500"/>
          </a:effectLst>
        </p:spPr>
      </p:pic>
    </p:spTree>
  </p:cSld>
  <p:clrMapOvr>
    <a:masterClrMapping/>
  </p:clrMapOvr>
  <p:transition>
    <p:diamon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95536" y="260648"/>
            <a:ext cx="8305800" cy="720080"/>
          </a:xfrm>
        </p:spPr>
        <p:txBody>
          <a:bodyPr>
            <a:normAutofit fontScale="90000"/>
          </a:bodyPr>
          <a:lstStyle/>
          <a:p>
            <a:r>
              <a:rPr lang="cs-CZ" dirty="0" smtClean="0">
                <a:solidFill>
                  <a:srgbClr val="FF0000"/>
                </a:solidFill>
                <a:latin typeface="+mn-lt"/>
              </a:rPr>
              <a:t>České pivo</a:t>
            </a:r>
            <a:endParaRPr lang="cs-CZ" dirty="0">
              <a:solidFill>
                <a:srgbClr val="FF0000"/>
              </a:solidFill>
              <a:latin typeface="+mn-lt"/>
            </a:endParaRPr>
          </a:p>
        </p:txBody>
      </p:sp>
      <p:sp>
        <p:nvSpPr>
          <p:cNvPr id="4" name="TextovéPole 3"/>
          <p:cNvSpPr txBox="1"/>
          <p:nvPr/>
        </p:nvSpPr>
        <p:spPr>
          <a:xfrm>
            <a:off x="179512" y="1052736"/>
            <a:ext cx="6276077" cy="830997"/>
          </a:xfrm>
          <a:prstGeom prst="rect">
            <a:avLst/>
          </a:prstGeom>
          <a:noFill/>
        </p:spPr>
        <p:txBody>
          <a:bodyPr wrap="none" rtlCol="0">
            <a:spAutoFit/>
          </a:bodyPr>
          <a:lstStyle/>
          <a:p>
            <a:r>
              <a:rPr lang="cs-CZ" sz="2400" dirty="0" smtClean="0"/>
              <a:t>Pivovarnictví má v Česku dlouholetou tradici, </a:t>
            </a:r>
          </a:p>
          <a:p>
            <a:r>
              <a:rPr lang="cs-CZ" sz="2400" dirty="0" smtClean="0"/>
              <a:t>česká piva patří k nejznámějším na světě.</a:t>
            </a:r>
            <a:endParaRPr lang="cs-CZ" sz="2400" dirty="0"/>
          </a:p>
        </p:txBody>
      </p:sp>
      <p:pic>
        <p:nvPicPr>
          <p:cNvPr id="3078" name="Picture 6" descr="http://www.hotelgarnicb.cz/galerie/aktuality/thumb_1349438539_cs_245px-budvar_uk_retouched.jpg"/>
          <p:cNvPicPr>
            <a:picLocks noChangeAspect="1" noChangeArrowheads="1"/>
          </p:cNvPicPr>
          <p:nvPr/>
        </p:nvPicPr>
        <p:blipFill>
          <a:blip r:embed="rId2" cstate="print"/>
          <a:srcRect/>
          <a:stretch>
            <a:fillRect/>
          </a:stretch>
        </p:blipFill>
        <p:spPr bwMode="auto">
          <a:xfrm>
            <a:off x="6228184" y="1628800"/>
            <a:ext cx="1905000" cy="46386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146" name="Picture 2" descr="Soubor:Pilsner Urquell 2.JPG"/>
          <p:cNvPicPr>
            <a:picLocks noChangeAspect="1" noChangeArrowheads="1"/>
          </p:cNvPicPr>
          <p:nvPr/>
        </p:nvPicPr>
        <p:blipFill>
          <a:blip r:embed="rId3" cstate="print"/>
          <a:srcRect/>
          <a:stretch>
            <a:fillRect/>
          </a:stretch>
        </p:blipFill>
        <p:spPr bwMode="auto">
          <a:xfrm>
            <a:off x="1331640" y="2060848"/>
            <a:ext cx="3278138" cy="43708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zoom dir="in"/>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8640"/>
            <a:ext cx="8305800" cy="720080"/>
          </a:xfrm>
        </p:spPr>
        <p:txBody>
          <a:bodyPr>
            <a:normAutofit fontScale="90000"/>
          </a:bodyPr>
          <a:lstStyle/>
          <a:p>
            <a:r>
              <a:rPr lang="cs-CZ" dirty="0" smtClean="0"/>
              <a:t> </a:t>
            </a:r>
            <a:r>
              <a:rPr lang="cs-CZ" dirty="0" smtClean="0">
                <a:solidFill>
                  <a:srgbClr val="FF0000"/>
                </a:solidFill>
                <a:latin typeface="+mn-lt"/>
              </a:rPr>
              <a:t>Sport</a:t>
            </a:r>
            <a:endParaRPr lang="cs-CZ" dirty="0">
              <a:solidFill>
                <a:srgbClr val="FF0000"/>
              </a:solidFill>
              <a:latin typeface="+mn-lt"/>
            </a:endParaRPr>
          </a:p>
        </p:txBody>
      </p:sp>
      <p:pic>
        <p:nvPicPr>
          <p:cNvPr id="2050" name="Picture 2" descr="http://www.modrenoviny.cz/files/cbnoviny/images/page/1000x1000-1305533326-hokej-bronz-2011.jpg"/>
          <p:cNvPicPr>
            <a:picLocks noChangeAspect="1" noChangeArrowheads="1"/>
          </p:cNvPicPr>
          <p:nvPr/>
        </p:nvPicPr>
        <p:blipFill>
          <a:blip r:embed="rId2" cstate="print"/>
          <a:srcRect/>
          <a:stretch>
            <a:fillRect/>
          </a:stretch>
        </p:blipFill>
        <p:spPr bwMode="auto">
          <a:xfrm>
            <a:off x="2915816" y="188640"/>
            <a:ext cx="6000750" cy="2867025"/>
          </a:xfrm>
          <a:prstGeom prst="rect">
            <a:avLst/>
          </a:prstGeom>
          <a:noFill/>
        </p:spPr>
      </p:pic>
      <p:pic>
        <p:nvPicPr>
          <p:cNvPr id="2052" name="Picture 4" descr="http://www.toledoblade.com/image/2011/07/02/800x_b1_cCM_z/Petra-Kvitova.jpg"/>
          <p:cNvPicPr>
            <a:picLocks noChangeAspect="1" noChangeArrowheads="1"/>
          </p:cNvPicPr>
          <p:nvPr/>
        </p:nvPicPr>
        <p:blipFill>
          <a:blip r:embed="rId3" cstate="print"/>
          <a:srcRect/>
          <a:stretch>
            <a:fillRect/>
          </a:stretch>
        </p:blipFill>
        <p:spPr bwMode="auto">
          <a:xfrm>
            <a:off x="6084168" y="2780928"/>
            <a:ext cx="2667000" cy="3848101"/>
          </a:xfrm>
          <a:prstGeom prst="rect">
            <a:avLst/>
          </a:prstGeom>
          <a:noFill/>
        </p:spPr>
      </p:pic>
      <p:pic>
        <p:nvPicPr>
          <p:cNvPr id="5122" name="Picture 2" descr="Soubor:Barbora Spotakova at Josef Odlozil Memorial in Prague 14June2010 02.jpg"/>
          <p:cNvPicPr>
            <a:picLocks noChangeAspect="1" noChangeArrowheads="1"/>
          </p:cNvPicPr>
          <p:nvPr/>
        </p:nvPicPr>
        <p:blipFill>
          <a:blip r:embed="rId4" cstate="print"/>
          <a:srcRect/>
          <a:stretch>
            <a:fillRect/>
          </a:stretch>
        </p:blipFill>
        <p:spPr bwMode="auto">
          <a:xfrm>
            <a:off x="1043608" y="3140968"/>
            <a:ext cx="3600400" cy="3391272"/>
          </a:xfrm>
          <a:prstGeom prst="rect">
            <a:avLst/>
          </a:prstGeom>
          <a:noFill/>
        </p:spPr>
      </p:pic>
    </p:spTree>
  </p:cSld>
  <p:clrMapOvr>
    <a:masterClrMapping/>
  </p:clrMapOvr>
  <p:transition>
    <p:wheel spokes="3"/>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720080"/>
          </a:xfrm>
        </p:spPr>
        <p:txBody>
          <a:bodyPr>
            <a:normAutofit fontScale="90000"/>
          </a:bodyPr>
          <a:lstStyle/>
          <a:p>
            <a:r>
              <a:rPr lang="cs-CZ" dirty="0" smtClean="0">
                <a:solidFill>
                  <a:srgbClr val="FF0000"/>
                </a:solidFill>
                <a:latin typeface="+mn-lt"/>
              </a:rPr>
              <a:t> Známé české osobnosti – poznáš je?</a:t>
            </a:r>
            <a:endParaRPr lang="cs-CZ" dirty="0">
              <a:solidFill>
                <a:srgbClr val="FF0000"/>
              </a:solidFill>
              <a:latin typeface="+mn-lt"/>
            </a:endParaRPr>
          </a:p>
        </p:txBody>
      </p:sp>
      <p:pic>
        <p:nvPicPr>
          <p:cNvPr id="34818" name="Picture 2" descr="Soubor:Charles IV-John Ocko votive picture-fragment.jpg"/>
          <p:cNvPicPr>
            <a:picLocks noChangeAspect="1" noChangeArrowheads="1"/>
          </p:cNvPicPr>
          <p:nvPr/>
        </p:nvPicPr>
        <p:blipFill>
          <a:blip r:embed="rId2" cstate="print"/>
          <a:srcRect/>
          <a:stretch>
            <a:fillRect/>
          </a:stretch>
        </p:blipFill>
        <p:spPr bwMode="auto">
          <a:xfrm>
            <a:off x="395536" y="1052736"/>
            <a:ext cx="2180184" cy="3185196"/>
          </a:xfrm>
          <a:prstGeom prst="rect">
            <a:avLst/>
          </a:prstGeom>
          <a:noFill/>
        </p:spPr>
      </p:pic>
      <p:pic>
        <p:nvPicPr>
          <p:cNvPr id="34820" name="Picture 4" descr="http://www.mzv.cz/public/4f/7d/8/472416_357356_X_20100331143813875701.jpg"/>
          <p:cNvPicPr>
            <a:picLocks noChangeAspect="1" noChangeArrowheads="1"/>
          </p:cNvPicPr>
          <p:nvPr/>
        </p:nvPicPr>
        <p:blipFill>
          <a:blip r:embed="rId3" cstate="print"/>
          <a:srcRect/>
          <a:stretch>
            <a:fillRect/>
          </a:stretch>
        </p:blipFill>
        <p:spPr bwMode="auto">
          <a:xfrm>
            <a:off x="2843808" y="908720"/>
            <a:ext cx="1933575" cy="2143125"/>
          </a:xfrm>
          <a:prstGeom prst="rect">
            <a:avLst/>
          </a:prstGeom>
          <a:noFill/>
        </p:spPr>
      </p:pic>
      <p:pic>
        <p:nvPicPr>
          <p:cNvPr id="34822" name="Picture 6" descr="http://www.prague.st/city-info/img_thm/img_39_1.jpg"/>
          <p:cNvPicPr>
            <a:picLocks noChangeAspect="1" noChangeArrowheads="1"/>
          </p:cNvPicPr>
          <p:nvPr/>
        </p:nvPicPr>
        <p:blipFill>
          <a:blip r:embed="rId4" cstate="print"/>
          <a:srcRect/>
          <a:stretch>
            <a:fillRect/>
          </a:stretch>
        </p:blipFill>
        <p:spPr bwMode="auto">
          <a:xfrm>
            <a:off x="467544" y="4437112"/>
            <a:ext cx="1905000" cy="2171701"/>
          </a:xfrm>
          <a:prstGeom prst="rect">
            <a:avLst/>
          </a:prstGeom>
          <a:noFill/>
        </p:spPr>
      </p:pic>
      <p:pic>
        <p:nvPicPr>
          <p:cNvPr id="34824" name="Picture 8" descr="http://www.spisovatele.estranky.cz/img/mid/3/-3-capek.jpg"/>
          <p:cNvPicPr>
            <a:picLocks noChangeAspect="1" noChangeArrowheads="1"/>
          </p:cNvPicPr>
          <p:nvPr/>
        </p:nvPicPr>
        <p:blipFill>
          <a:blip r:embed="rId5" cstate="print"/>
          <a:srcRect/>
          <a:stretch>
            <a:fillRect/>
          </a:stretch>
        </p:blipFill>
        <p:spPr bwMode="auto">
          <a:xfrm>
            <a:off x="2987824" y="3645024"/>
            <a:ext cx="2137021" cy="2839989"/>
          </a:xfrm>
          <a:prstGeom prst="rect">
            <a:avLst/>
          </a:prstGeom>
          <a:noFill/>
        </p:spPr>
      </p:pic>
      <p:pic>
        <p:nvPicPr>
          <p:cNvPr id="34828" name="Picture 12" descr="http://www2.pictures.gi.zimbio.com/Tatana+Kucharova+56th+Miss+World+2006+Final+vFKoCoLcP72x.jpg"/>
          <p:cNvPicPr>
            <a:picLocks noChangeAspect="1" noChangeArrowheads="1"/>
          </p:cNvPicPr>
          <p:nvPr/>
        </p:nvPicPr>
        <p:blipFill>
          <a:blip r:embed="rId6" cstate="print"/>
          <a:srcRect/>
          <a:stretch>
            <a:fillRect/>
          </a:stretch>
        </p:blipFill>
        <p:spPr bwMode="auto">
          <a:xfrm>
            <a:off x="6012160" y="3212976"/>
            <a:ext cx="2333739" cy="3416053"/>
          </a:xfrm>
          <a:prstGeom prst="rect">
            <a:avLst/>
          </a:prstGeom>
          <a:noFill/>
        </p:spPr>
      </p:pic>
      <p:pic>
        <p:nvPicPr>
          <p:cNvPr id="4098" name="Picture 2" descr="http://www.goironpigs.com/wp-content/uploads/2010/02/2010og-cze-svk.jpg"/>
          <p:cNvPicPr>
            <a:picLocks noChangeAspect="1" noChangeArrowheads="1"/>
          </p:cNvPicPr>
          <p:nvPr/>
        </p:nvPicPr>
        <p:blipFill>
          <a:blip r:embed="rId7" cstate="print"/>
          <a:srcRect/>
          <a:stretch>
            <a:fillRect/>
          </a:stretch>
        </p:blipFill>
        <p:spPr bwMode="auto">
          <a:xfrm>
            <a:off x="5436096" y="908720"/>
            <a:ext cx="3282702" cy="2188469"/>
          </a:xfrm>
          <a:prstGeom prst="rect">
            <a:avLst/>
          </a:prstGeom>
          <a:noFill/>
        </p:spPr>
      </p:pic>
    </p:spTree>
  </p:cSld>
  <p:clrMapOvr>
    <a:masterClrMapping/>
  </p:clrMapOvr>
  <p:transition>
    <p:split orient="vert" dir="in"/>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305800" cy="1143000"/>
          </a:xfrm>
        </p:spPr>
        <p:txBody>
          <a:bodyPr/>
          <a:lstStyle/>
          <a:p>
            <a:r>
              <a:rPr lang="cs-CZ" dirty="0" smtClean="0"/>
              <a:t>Které další osobnosti znáš?</a:t>
            </a:r>
            <a:endParaRPr lang="cs-CZ" dirty="0"/>
          </a:p>
        </p:txBody>
      </p:sp>
      <p:sp>
        <p:nvSpPr>
          <p:cNvPr id="3" name="TextovéPole 2"/>
          <p:cNvSpPr txBox="1"/>
          <p:nvPr/>
        </p:nvSpPr>
        <p:spPr>
          <a:xfrm>
            <a:off x="251520" y="1700808"/>
            <a:ext cx="3635162" cy="584775"/>
          </a:xfrm>
          <a:prstGeom prst="rect">
            <a:avLst/>
          </a:prstGeom>
          <a:noFill/>
        </p:spPr>
        <p:txBody>
          <a:bodyPr wrap="none" rtlCol="0">
            <a:spAutoFit/>
          </a:bodyPr>
          <a:lstStyle/>
          <a:p>
            <a:r>
              <a:rPr lang="cs-CZ" sz="3200" dirty="0" smtClean="0">
                <a:solidFill>
                  <a:srgbClr val="D60093"/>
                </a:solidFill>
              </a:rPr>
              <a:t>Sestav svůj seznam:</a:t>
            </a:r>
            <a:endParaRPr lang="cs-CZ" sz="3200" dirty="0">
              <a:solidFill>
                <a:srgbClr val="D60093"/>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395536" y="188640"/>
            <a:ext cx="8229600" cy="576064"/>
          </a:xfrm>
        </p:spPr>
        <p:txBody>
          <a:bodyPr>
            <a:normAutofit/>
          </a:bodyPr>
          <a:lstStyle/>
          <a:p>
            <a:r>
              <a:rPr lang="cs-CZ" dirty="0" smtClean="0"/>
              <a:t>Použité zdroje</a:t>
            </a:r>
            <a:endParaRPr lang="cs-CZ" dirty="0"/>
          </a:p>
        </p:txBody>
      </p:sp>
      <p:sp>
        <p:nvSpPr>
          <p:cNvPr id="4" name="Zástupný symbol pro obsah 3"/>
          <p:cNvSpPr>
            <a:spLocks noGrp="1"/>
          </p:cNvSpPr>
          <p:nvPr>
            <p:ph sz="quarter" idx="1"/>
          </p:nvPr>
        </p:nvSpPr>
        <p:spPr>
          <a:xfrm>
            <a:off x="457200" y="836712"/>
            <a:ext cx="7467600" cy="5637240"/>
          </a:xfrm>
        </p:spPr>
        <p:txBody>
          <a:bodyPr>
            <a:normAutofit/>
          </a:bodyPr>
          <a:lstStyle/>
          <a:p>
            <a:r>
              <a:rPr lang="cs-CZ" sz="1200" dirty="0" smtClean="0"/>
              <a:t>NEZNÁMÝ. </a:t>
            </a:r>
            <a:r>
              <a:rPr lang="cs-CZ" sz="1200" i="1" dirty="0" smtClean="0"/>
              <a:t>www.</a:t>
            </a:r>
            <a:r>
              <a:rPr lang="cs-CZ" sz="1200" i="1" dirty="0" err="1" smtClean="0"/>
              <a:t>craj.info</a:t>
            </a:r>
            <a:r>
              <a:rPr lang="cs-CZ" sz="1200" dirty="0" smtClean="0"/>
              <a:t> [online]. [cit. 26.4.2013]. Dostupný na WWW: </a:t>
            </a:r>
            <a:r>
              <a:rPr lang="cs-CZ" sz="1200" dirty="0" smtClean="0">
                <a:hlinkClick r:id="rId2"/>
              </a:rPr>
              <a:t>http://www.</a:t>
            </a:r>
            <a:r>
              <a:rPr lang="cs-CZ" sz="1200" dirty="0" err="1" smtClean="0">
                <a:hlinkClick r:id="rId2"/>
              </a:rPr>
              <a:t>craj.info</a:t>
            </a:r>
            <a:r>
              <a:rPr lang="cs-CZ" sz="1200" dirty="0" smtClean="0">
                <a:hlinkClick r:id="rId2"/>
              </a:rPr>
              <a:t>/</a:t>
            </a:r>
            <a:r>
              <a:rPr lang="cs-CZ" sz="1200" dirty="0" err="1" smtClean="0">
                <a:hlinkClick r:id="rId2"/>
              </a:rPr>
              <a:t>images</a:t>
            </a:r>
            <a:r>
              <a:rPr lang="cs-CZ" sz="1200" dirty="0" smtClean="0">
                <a:hlinkClick r:id="rId2"/>
              </a:rPr>
              <a:t>/</a:t>
            </a:r>
            <a:r>
              <a:rPr lang="cs-CZ" sz="1200" dirty="0" err="1" smtClean="0">
                <a:hlinkClick r:id="rId2"/>
              </a:rPr>
              <a:t>hruboskalsko</a:t>
            </a:r>
            <a:r>
              <a:rPr lang="cs-CZ" sz="1200" dirty="0" smtClean="0">
                <a:hlinkClick r:id="rId2"/>
              </a:rPr>
              <a:t>-kapela.</a:t>
            </a:r>
            <a:r>
              <a:rPr lang="cs-CZ" sz="1200" dirty="0" err="1" smtClean="0">
                <a:hlinkClick r:id="rId2"/>
              </a:rPr>
              <a:t>jpg</a:t>
            </a:r>
            <a:endParaRPr lang="cs-CZ" sz="1200" dirty="0" smtClean="0"/>
          </a:p>
          <a:p>
            <a:r>
              <a:rPr lang="cs-CZ" sz="1200" dirty="0" smtClean="0"/>
              <a:t>NEZNÁMÝ. </a:t>
            </a:r>
            <a:r>
              <a:rPr lang="cs-CZ" sz="1200" i="1" dirty="0" smtClean="0"/>
              <a:t>http://www.</a:t>
            </a:r>
            <a:r>
              <a:rPr lang="cs-CZ" sz="1200" i="1" dirty="0" err="1" smtClean="0"/>
              <a:t>treking.cz</a:t>
            </a:r>
            <a:r>
              <a:rPr lang="cs-CZ" sz="1200" dirty="0" smtClean="0"/>
              <a:t> [online]. [cit. 26.4.2013]. Dostupný na WWW: </a:t>
            </a:r>
            <a:r>
              <a:rPr lang="cs-CZ" sz="1200" dirty="0" smtClean="0">
                <a:hlinkClick r:id="rId3"/>
              </a:rPr>
              <a:t>http://www.</a:t>
            </a:r>
            <a:r>
              <a:rPr lang="cs-CZ" sz="1200" dirty="0" err="1" smtClean="0">
                <a:hlinkClick r:id="rId3"/>
              </a:rPr>
              <a:t>treking.cz</a:t>
            </a:r>
            <a:r>
              <a:rPr lang="cs-CZ" sz="1200" dirty="0" smtClean="0">
                <a:hlinkClick r:id="rId3"/>
              </a:rPr>
              <a:t>/</a:t>
            </a:r>
            <a:r>
              <a:rPr lang="cs-CZ" sz="1200" dirty="0" err="1" smtClean="0">
                <a:hlinkClick r:id="rId3"/>
              </a:rPr>
              <a:t>treky</a:t>
            </a:r>
            <a:r>
              <a:rPr lang="cs-CZ" sz="1200" dirty="0" smtClean="0">
                <a:hlinkClick r:id="rId3"/>
              </a:rPr>
              <a:t>/</a:t>
            </a:r>
            <a:r>
              <a:rPr lang="cs-CZ" sz="1200" dirty="0" err="1" smtClean="0">
                <a:hlinkClick r:id="rId3"/>
              </a:rPr>
              <a:t>drabske</a:t>
            </a:r>
            <a:r>
              <a:rPr lang="cs-CZ" sz="1200" dirty="0" smtClean="0">
                <a:hlinkClick r:id="rId3"/>
              </a:rPr>
              <a:t>-svetnicky9.jpg</a:t>
            </a:r>
            <a:endParaRPr lang="cs-CZ" sz="1200" dirty="0" smtClean="0"/>
          </a:p>
          <a:p>
            <a:r>
              <a:rPr lang="cs-CZ" sz="1200" dirty="0" smtClean="0"/>
              <a:t>Hrad Trosky, letecký snímek. In: </a:t>
            </a:r>
            <a:r>
              <a:rPr lang="cs-CZ" sz="1200" i="1" dirty="0" err="1" smtClean="0"/>
              <a:t>Wikipedia</a:t>
            </a:r>
            <a:r>
              <a:rPr lang="cs-CZ" sz="1200" i="1" dirty="0" smtClean="0"/>
              <a:t>: </a:t>
            </a:r>
            <a:r>
              <a:rPr lang="cs-CZ" sz="1200" i="1" dirty="0" err="1" smtClean="0"/>
              <a:t>the</a:t>
            </a:r>
            <a:r>
              <a:rPr lang="cs-CZ" sz="1200" i="1" dirty="0" smtClean="0"/>
              <a:t> free </a:t>
            </a:r>
            <a:r>
              <a:rPr lang="cs-CZ" sz="1200" i="1" dirty="0" err="1" smtClean="0"/>
              <a:t>encyclopedia</a:t>
            </a:r>
            <a:r>
              <a:rPr lang="cs-CZ" sz="1200" dirty="0" smtClean="0"/>
              <a:t> [online]. San </a:t>
            </a:r>
            <a:r>
              <a:rPr lang="cs-CZ" sz="1200" dirty="0" err="1" smtClean="0"/>
              <a:t>Francisco</a:t>
            </a:r>
            <a:r>
              <a:rPr lang="cs-CZ" sz="1200" dirty="0" smtClean="0"/>
              <a:t> (CA): </a:t>
            </a:r>
            <a:r>
              <a:rPr lang="cs-CZ" sz="1200" dirty="0" err="1" smtClean="0"/>
              <a:t>Wikimedia</a:t>
            </a:r>
            <a:r>
              <a:rPr lang="cs-CZ" sz="1200" dirty="0" smtClean="0"/>
              <a:t> </a:t>
            </a:r>
            <a:r>
              <a:rPr lang="cs-CZ" sz="1200" dirty="0" err="1" smtClean="0"/>
              <a:t>Foundation</a:t>
            </a:r>
            <a:r>
              <a:rPr lang="cs-CZ" sz="1200" dirty="0" smtClean="0"/>
              <a:t>, 2001- [cit. 2013-05-07]. Dostupné z: </a:t>
            </a:r>
            <a:r>
              <a:rPr lang="cs-CZ" sz="1200" dirty="0" smtClean="0">
                <a:hlinkClick r:id="rId4"/>
              </a:rPr>
              <a:t>http://cs.wikipedia.org/wiki/Soubor:Hrad_Trosky,_leteck%C3%BD_sn%C3%ADmek.jpg</a:t>
            </a:r>
            <a:endParaRPr lang="cs-CZ" sz="1200" dirty="0" smtClean="0"/>
          </a:p>
          <a:p>
            <a:r>
              <a:rPr lang="cs-CZ" sz="1200" dirty="0" smtClean="0"/>
              <a:t>NEUVEDEN. </a:t>
            </a:r>
            <a:r>
              <a:rPr lang="cs-CZ" sz="1200" i="1" dirty="0" smtClean="0"/>
              <a:t>http://www.</a:t>
            </a:r>
            <a:r>
              <a:rPr lang="cs-CZ" sz="1200" i="1" dirty="0" err="1" smtClean="0"/>
              <a:t>cesky</a:t>
            </a:r>
            <a:r>
              <a:rPr lang="cs-CZ" sz="1200" i="1" dirty="0" smtClean="0"/>
              <a:t>-</a:t>
            </a:r>
            <a:r>
              <a:rPr lang="cs-CZ" sz="1200" i="1" dirty="0" err="1" smtClean="0"/>
              <a:t>kristal.cz</a:t>
            </a:r>
            <a:r>
              <a:rPr lang="cs-CZ" sz="1200" dirty="0" smtClean="0"/>
              <a:t> [online]. [cit. 12.5.2013]. Dostupný na WWW: </a:t>
            </a:r>
            <a:r>
              <a:rPr lang="cs-CZ" sz="1200" dirty="0" smtClean="0">
                <a:hlinkClick r:id="rId5"/>
              </a:rPr>
              <a:t>http://www.</a:t>
            </a:r>
            <a:r>
              <a:rPr lang="cs-CZ" sz="1200" dirty="0" err="1" smtClean="0">
                <a:hlinkClick r:id="rId5"/>
              </a:rPr>
              <a:t>cesky</a:t>
            </a:r>
            <a:r>
              <a:rPr lang="cs-CZ" sz="1200" dirty="0" smtClean="0">
                <a:hlinkClick r:id="rId5"/>
              </a:rPr>
              <a:t>-</a:t>
            </a:r>
            <a:r>
              <a:rPr lang="cs-CZ" sz="1200" dirty="0" err="1" smtClean="0">
                <a:hlinkClick r:id="rId5"/>
              </a:rPr>
              <a:t>kristal.cz</a:t>
            </a:r>
            <a:r>
              <a:rPr lang="cs-CZ" sz="1200" dirty="0" smtClean="0">
                <a:hlinkClick r:id="rId5"/>
              </a:rPr>
              <a:t>/</a:t>
            </a:r>
            <a:r>
              <a:rPr lang="cs-CZ" sz="1200" dirty="0" err="1" smtClean="0">
                <a:hlinkClick r:id="rId5"/>
              </a:rPr>
              <a:t>photo</a:t>
            </a:r>
            <a:r>
              <a:rPr lang="cs-CZ" sz="1200" dirty="0" smtClean="0">
                <a:hlinkClick r:id="rId5"/>
              </a:rPr>
              <a:t>/</a:t>
            </a:r>
            <a:r>
              <a:rPr lang="cs-CZ" sz="1200" dirty="0" err="1" smtClean="0">
                <a:hlinkClick r:id="rId5"/>
              </a:rPr>
              <a:t>thumbs</a:t>
            </a:r>
            <a:r>
              <a:rPr lang="cs-CZ" sz="1200" dirty="0" smtClean="0">
                <a:hlinkClick r:id="rId5"/>
              </a:rPr>
              <a:t>/50510-102.jpg</a:t>
            </a:r>
            <a:endParaRPr lang="cs-CZ" sz="1200" dirty="0" smtClean="0"/>
          </a:p>
          <a:p>
            <a:r>
              <a:rPr lang="cs-CZ" sz="1200" dirty="0" smtClean="0"/>
              <a:t>NEUVEDEN. </a:t>
            </a:r>
            <a:r>
              <a:rPr lang="cs-CZ" sz="1200" i="1" dirty="0" smtClean="0"/>
              <a:t>http://www.</a:t>
            </a:r>
            <a:r>
              <a:rPr lang="cs-CZ" sz="1200" i="1" dirty="0" err="1" smtClean="0"/>
              <a:t>jaroslavhorr.cz</a:t>
            </a:r>
            <a:r>
              <a:rPr lang="cs-CZ" sz="1200" i="1" dirty="0" smtClean="0"/>
              <a:t>/</a:t>
            </a:r>
            <a:r>
              <a:rPr lang="cs-CZ" sz="1200" dirty="0" smtClean="0"/>
              <a:t> [online]. [cit. 18.11.2013]. Dostupný na WWW: </a:t>
            </a:r>
            <a:r>
              <a:rPr lang="cs-CZ" sz="1200" dirty="0" smtClean="0">
                <a:hlinkClick r:id="rId6"/>
              </a:rPr>
              <a:t>http://www.</a:t>
            </a:r>
            <a:r>
              <a:rPr lang="cs-CZ" sz="1200" dirty="0" err="1" smtClean="0">
                <a:hlinkClick r:id="rId6"/>
              </a:rPr>
              <a:t>jaroslavhorr.cz</a:t>
            </a:r>
            <a:r>
              <a:rPr lang="cs-CZ" sz="1200" dirty="0" smtClean="0">
                <a:hlinkClick r:id="rId6"/>
              </a:rPr>
              <a:t>/fotky2667/</a:t>
            </a:r>
            <a:r>
              <a:rPr lang="cs-CZ" sz="1200" dirty="0" err="1" smtClean="0">
                <a:hlinkClick r:id="rId6"/>
              </a:rPr>
              <a:t>fotos</a:t>
            </a:r>
            <a:r>
              <a:rPr lang="cs-CZ" sz="1200" dirty="0" smtClean="0">
                <a:hlinkClick r:id="rId6"/>
              </a:rPr>
              <a:t>/_</a:t>
            </a:r>
            <a:r>
              <a:rPr lang="cs-CZ" sz="1200" dirty="0" err="1" smtClean="0">
                <a:hlinkClick r:id="rId6"/>
              </a:rPr>
              <a:t>vyr</a:t>
            </a:r>
            <a:r>
              <a:rPr lang="cs-CZ" sz="1200" dirty="0" smtClean="0">
                <a:hlinkClick r:id="rId6"/>
              </a:rPr>
              <a:t>_241kapsa.jpg</a:t>
            </a:r>
            <a:endParaRPr lang="cs-CZ" sz="1200" dirty="0" smtClean="0"/>
          </a:p>
          <a:p>
            <a:r>
              <a:rPr lang="cs-CZ" sz="1200" dirty="0" smtClean="0"/>
              <a:t>HAAS </a:t>
            </a:r>
            <a:r>
              <a:rPr lang="cs-CZ" sz="1200" dirty="0" smtClean="0"/>
              <a:t>&amp; CZJZEK. </a:t>
            </a:r>
            <a:r>
              <a:rPr lang="cs-CZ" sz="1200" i="1" dirty="0" smtClean="0"/>
              <a:t>http://www.e-obzor.</a:t>
            </a:r>
            <a:r>
              <a:rPr lang="cs-CZ" sz="1200" i="1" dirty="0" err="1" smtClean="0"/>
              <a:t>cz</a:t>
            </a:r>
            <a:r>
              <a:rPr lang="cs-CZ" sz="1200" dirty="0" smtClean="0"/>
              <a:t> [online]. [cit. 12.5.2013]. Dostupný na WWW: </a:t>
            </a:r>
            <a:r>
              <a:rPr lang="cs-CZ" sz="1200" dirty="0" smtClean="0">
                <a:hlinkClick r:id="rId7"/>
              </a:rPr>
              <a:t>http://www.e-obzor.</a:t>
            </a:r>
            <a:r>
              <a:rPr lang="cs-CZ" sz="1200" dirty="0" err="1" smtClean="0">
                <a:hlinkClick r:id="rId7"/>
              </a:rPr>
              <a:t>cz</a:t>
            </a:r>
            <a:r>
              <a:rPr lang="cs-CZ" sz="1200" dirty="0" smtClean="0">
                <a:hlinkClick r:id="rId7"/>
              </a:rPr>
              <a:t>/</a:t>
            </a:r>
            <a:r>
              <a:rPr lang="cs-CZ" sz="1200" dirty="0" err="1" smtClean="0">
                <a:hlinkClick r:id="rId7"/>
              </a:rPr>
              <a:t>wp</a:t>
            </a:r>
            <a:r>
              <a:rPr lang="cs-CZ" sz="1200" dirty="0" smtClean="0">
                <a:hlinkClick r:id="rId7"/>
              </a:rPr>
              <a:t>-</a:t>
            </a:r>
            <a:r>
              <a:rPr lang="cs-CZ" sz="1200" dirty="0" err="1" smtClean="0">
                <a:hlinkClick r:id="rId7"/>
              </a:rPr>
              <a:t>content</a:t>
            </a:r>
            <a:r>
              <a:rPr lang="cs-CZ" sz="1200" dirty="0" smtClean="0">
                <a:hlinkClick r:id="rId7"/>
              </a:rPr>
              <a:t>/</a:t>
            </a:r>
            <a:r>
              <a:rPr lang="cs-CZ" sz="1200" dirty="0" err="1" smtClean="0">
                <a:hlinkClick r:id="rId7"/>
              </a:rPr>
              <a:t>uploads</a:t>
            </a:r>
            <a:r>
              <a:rPr lang="cs-CZ" sz="1200" dirty="0" smtClean="0">
                <a:hlinkClick r:id="rId7"/>
              </a:rPr>
              <a:t>/2013/02/</a:t>
            </a:r>
            <a:r>
              <a:rPr lang="cs-CZ" sz="1200" dirty="0" err="1" smtClean="0">
                <a:hlinkClick r:id="rId7"/>
              </a:rPr>
              <a:t>porc</a:t>
            </a:r>
            <a:r>
              <a:rPr lang="cs-CZ" sz="1200" dirty="0" smtClean="0">
                <a:hlinkClick r:id="rId7"/>
              </a:rPr>
              <a:t>-</a:t>
            </a:r>
            <a:r>
              <a:rPr lang="cs-CZ" sz="1200" dirty="0" err="1" smtClean="0">
                <a:hlinkClick r:id="rId7"/>
              </a:rPr>
              <a:t>kav</a:t>
            </a:r>
            <a:r>
              <a:rPr lang="cs-CZ" sz="1200" dirty="0" smtClean="0">
                <a:hlinkClick r:id="rId7"/>
              </a:rPr>
              <a:t>-</a:t>
            </a:r>
            <a:r>
              <a:rPr lang="cs-CZ" sz="1200" dirty="0" err="1" smtClean="0">
                <a:hlinkClick r:id="rId7"/>
              </a:rPr>
              <a:t>spr.jpg</a:t>
            </a:r>
            <a:endParaRPr lang="cs-CZ" sz="1200" dirty="0" smtClean="0"/>
          </a:p>
          <a:p>
            <a:r>
              <a:rPr lang="cs-CZ" sz="1200" dirty="0" smtClean="0"/>
              <a:t>JMCSTRAV AT EN.WIKIPEDIA. </a:t>
            </a:r>
            <a:r>
              <a:rPr lang="cs-CZ" sz="1200" dirty="0" err="1" smtClean="0"/>
              <a:t>Pilsner</a:t>
            </a:r>
            <a:r>
              <a:rPr lang="cs-CZ" sz="1200" dirty="0" smtClean="0"/>
              <a:t> </a:t>
            </a:r>
            <a:r>
              <a:rPr lang="cs-CZ" sz="1200" dirty="0" err="1" smtClean="0"/>
              <a:t>Urquell</a:t>
            </a:r>
            <a:r>
              <a:rPr lang="cs-CZ" sz="1200" dirty="0" smtClean="0"/>
              <a:t>. In: </a:t>
            </a:r>
            <a:r>
              <a:rPr lang="cs-CZ" sz="1200" i="1" dirty="0" err="1" smtClean="0"/>
              <a:t>Wikipedia</a:t>
            </a:r>
            <a:r>
              <a:rPr lang="cs-CZ" sz="1200" i="1" dirty="0" smtClean="0"/>
              <a:t>: </a:t>
            </a:r>
            <a:r>
              <a:rPr lang="cs-CZ" sz="1200" i="1" dirty="0" err="1" smtClean="0"/>
              <a:t>the</a:t>
            </a:r>
            <a:r>
              <a:rPr lang="cs-CZ" sz="1200" i="1" dirty="0" smtClean="0"/>
              <a:t> free </a:t>
            </a:r>
            <a:r>
              <a:rPr lang="cs-CZ" sz="1200" i="1" dirty="0" err="1" smtClean="0"/>
              <a:t>encyclopedia</a:t>
            </a:r>
            <a:r>
              <a:rPr lang="cs-CZ" sz="1200" dirty="0" smtClean="0"/>
              <a:t> [online]. San </a:t>
            </a:r>
            <a:r>
              <a:rPr lang="cs-CZ" sz="1200" dirty="0" err="1" smtClean="0"/>
              <a:t>Francisco</a:t>
            </a:r>
            <a:r>
              <a:rPr lang="cs-CZ" sz="1200" dirty="0" smtClean="0"/>
              <a:t> (CA): </a:t>
            </a:r>
            <a:r>
              <a:rPr lang="cs-CZ" sz="1200" dirty="0" err="1" smtClean="0"/>
              <a:t>Wikimedia</a:t>
            </a:r>
            <a:r>
              <a:rPr lang="cs-CZ" sz="1200" dirty="0" smtClean="0"/>
              <a:t> </a:t>
            </a:r>
            <a:r>
              <a:rPr lang="cs-CZ" sz="1200" dirty="0" err="1" smtClean="0"/>
              <a:t>Foundation</a:t>
            </a:r>
            <a:r>
              <a:rPr lang="cs-CZ" sz="1200" dirty="0" smtClean="0"/>
              <a:t>, 2001- [cit. 2013-11-18]. Dostupné z: </a:t>
            </a:r>
            <a:r>
              <a:rPr lang="cs-CZ" sz="1200" dirty="0" smtClean="0">
                <a:hlinkClick r:id="rId8"/>
              </a:rPr>
              <a:t>http://</a:t>
            </a:r>
            <a:r>
              <a:rPr lang="cs-CZ" sz="1200" dirty="0" smtClean="0">
                <a:hlinkClick r:id="rId8"/>
              </a:rPr>
              <a:t>cs.wikipedia.org/wiki/Soubor:Pilsner_Urquell_2.JPG</a:t>
            </a:r>
            <a:endParaRPr lang="cs-CZ" sz="1200" dirty="0" smtClean="0"/>
          </a:p>
          <a:p>
            <a:r>
              <a:rPr lang="cs-CZ" sz="1200" dirty="0" smtClean="0"/>
              <a:t>NEUVEDEN</a:t>
            </a:r>
            <a:r>
              <a:rPr lang="cs-CZ" sz="1200" dirty="0" smtClean="0"/>
              <a:t>. </a:t>
            </a:r>
            <a:r>
              <a:rPr lang="cs-CZ" sz="1200" i="1" dirty="0" smtClean="0"/>
              <a:t>http://www.</a:t>
            </a:r>
            <a:r>
              <a:rPr lang="cs-CZ" sz="1200" i="1" dirty="0" err="1" smtClean="0"/>
              <a:t>hotelgarnicb.cz</a:t>
            </a:r>
            <a:r>
              <a:rPr lang="cs-CZ" sz="1200" dirty="0" smtClean="0"/>
              <a:t> [online]. [cit. 13.5.2013]. Dostupný na WWW: </a:t>
            </a:r>
            <a:r>
              <a:rPr lang="cs-CZ" sz="1200" dirty="0" smtClean="0">
                <a:hlinkClick r:id="rId9"/>
              </a:rPr>
              <a:t>http://www.</a:t>
            </a:r>
            <a:r>
              <a:rPr lang="cs-CZ" sz="1200" dirty="0" err="1" smtClean="0">
                <a:hlinkClick r:id="rId9"/>
              </a:rPr>
              <a:t>hotelgarnicb.cz</a:t>
            </a:r>
            <a:r>
              <a:rPr lang="cs-CZ" sz="1200" dirty="0" smtClean="0">
                <a:hlinkClick r:id="rId9"/>
              </a:rPr>
              <a:t>/galerie/aktuality/</a:t>
            </a:r>
            <a:r>
              <a:rPr lang="cs-CZ" sz="1200" dirty="0" err="1" smtClean="0">
                <a:hlinkClick r:id="rId9"/>
              </a:rPr>
              <a:t>thumb</a:t>
            </a:r>
            <a:r>
              <a:rPr lang="cs-CZ" sz="1200" dirty="0" smtClean="0">
                <a:hlinkClick r:id="rId9"/>
              </a:rPr>
              <a:t>_1349438539_</a:t>
            </a:r>
            <a:r>
              <a:rPr lang="cs-CZ" sz="1200" dirty="0" err="1" smtClean="0">
                <a:hlinkClick r:id="rId9"/>
              </a:rPr>
              <a:t>cs</a:t>
            </a:r>
            <a:r>
              <a:rPr lang="cs-CZ" sz="1200" dirty="0" smtClean="0">
                <a:hlinkClick r:id="rId9"/>
              </a:rPr>
              <a:t>_245px-budvar_</a:t>
            </a:r>
            <a:r>
              <a:rPr lang="cs-CZ" sz="1200" dirty="0" err="1" smtClean="0">
                <a:hlinkClick r:id="rId9"/>
              </a:rPr>
              <a:t>uk</a:t>
            </a:r>
            <a:r>
              <a:rPr lang="cs-CZ" sz="1200" dirty="0" smtClean="0">
                <a:hlinkClick r:id="rId9"/>
              </a:rPr>
              <a:t>_</a:t>
            </a:r>
            <a:r>
              <a:rPr lang="cs-CZ" sz="1200" dirty="0" err="1" smtClean="0">
                <a:hlinkClick r:id="rId9"/>
              </a:rPr>
              <a:t>retouched.jpg</a:t>
            </a:r>
            <a:endParaRPr lang="cs-CZ" sz="1200" dirty="0" smtClean="0"/>
          </a:p>
          <a:p>
            <a:r>
              <a:rPr lang="cs-CZ" sz="1200" dirty="0" smtClean="0"/>
              <a:t>NEUVEDEN. </a:t>
            </a:r>
            <a:r>
              <a:rPr lang="cs-CZ" sz="1200" i="1" dirty="0" smtClean="0"/>
              <a:t>http://www.</a:t>
            </a:r>
            <a:r>
              <a:rPr lang="cs-CZ" sz="1200" i="1" dirty="0" err="1" smtClean="0"/>
              <a:t>modrenoviny.cz</a:t>
            </a:r>
            <a:r>
              <a:rPr lang="cs-CZ" sz="1200" dirty="0" smtClean="0"/>
              <a:t> [online]. [cit. 13.5.2013]. Dostupný na WWW: </a:t>
            </a:r>
            <a:r>
              <a:rPr lang="cs-CZ" sz="1200" dirty="0" smtClean="0">
                <a:hlinkClick r:id="rId10"/>
              </a:rPr>
              <a:t>http://www.</a:t>
            </a:r>
            <a:r>
              <a:rPr lang="cs-CZ" sz="1200" dirty="0" err="1" smtClean="0">
                <a:hlinkClick r:id="rId10"/>
              </a:rPr>
              <a:t>modrenoviny.cz</a:t>
            </a:r>
            <a:r>
              <a:rPr lang="cs-CZ" sz="1200" dirty="0" smtClean="0">
                <a:hlinkClick r:id="rId10"/>
              </a:rPr>
              <a:t>/</a:t>
            </a:r>
            <a:r>
              <a:rPr lang="cs-CZ" sz="1200" dirty="0" err="1" smtClean="0">
                <a:hlinkClick r:id="rId10"/>
              </a:rPr>
              <a:t>files</a:t>
            </a:r>
            <a:r>
              <a:rPr lang="cs-CZ" sz="1200" dirty="0" smtClean="0">
                <a:hlinkClick r:id="rId10"/>
              </a:rPr>
              <a:t>/</a:t>
            </a:r>
            <a:r>
              <a:rPr lang="cs-CZ" sz="1200" dirty="0" err="1" smtClean="0">
                <a:hlinkClick r:id="rId10"/>
              </a:rPr>
              <a:t>cbnoviny</a:t>
            </a:r>
            <a:r>
              <a:rPr lang="cs-CZ" sz="1200" dirty="0" smtClean="0">
                <a:hlinkClick r:id="rId10"/>
              </a:rPr>
              <a:t>/</a:t>
            </a:r>
            <a:r>
              <a:rPr lang="cs-CZ" sz="1200" dirty="0" err="1" smtClean="0">
                <a:hlinkClick r:id="rId10"/>
              </a:rPr>
              <a:t>images</a:t>
            </a:r>
            <a:r>
              <a:rPr lang="cs-CZ" sz="1200" dirty="0" smtClean="0">
                <a:hlinkClick r:id="rId10"/>
              </a:rPr>
              <a:t>/</a:t>
            </a:r>
            <a:r>
              <a:rPr lang="cs-CZ" sz="1200" dirty="0" err="1" smtClean="0">
                <a:hlinkClick r:id="rId10"/>
              </a:rPr>
              <a:t>page</a:t>
            </a:r>
            <a:r>
              <a:rPr lang="cs-CZ" sz="1200" dirty="0" smtClean="0">
                <a:hlinkClick r:id="rId10"/>
              </a:rPr>
              <a:t>/1000x1000-1305533326-hokej-bronz-2011.jpg</a:t>
            </a:r>
            <a:endParaRPr lang="cs-CZ" sz="1200" dirty="0" smtClean="0"/>
          </a:p>
          <a:p>
            <a:r>
              <a:rPr lang="cs-CZ" sz="1200" dirty="0" smtClean="0"/>
              <a:t>NEUVEDEN. </a:t>
            </a:r>
            <a:r>
              <a:rPr lang="cs-CZ" sz="1200" i="1" dirty="0" smtClean="0"/>
              <a:t>http://www.</a:t>
            </a:r>
            <a:r>
              <a:rPr lang="cs-CZ" sz="1200" i="1" dirty="0" err="1" smtClean="0"/>
              <a:t>toledoblade.com</a:t>
            </a:r>
            <a:r>
              <a:rPr lang="cs-CZ" sz="1200" dirty="0" smtClean="0"/>
              <a:t> [online]. [cit. 13.5.2013]. Dostupný na WWW: </a:t>
            </a:r>
            <a:r>
              <a:rPr lang="cs-CZ" sz="1200" dirty="0" smtClean="0">
                <a:hlinkClick r:id="rId11"/>
              </a:rPr>
              <a:t>http://www.</a:t>
            </a:r>
            <a:r>
              <a:rPr lang="cs-CZ" sz="1200" dirty="0" err="1" smtClean="0">
                <a:hlinkClick r:id="rId11"/>
              </a:rPr>
              <a:t>toledoblade.com</a:t>
            </a:r>
            <a:r>
              <a:rPr lang="cs-CZ" sz="1200" dirty="0" smtClean="0">
                <a:hlinkClick r:id="rId11"/>
              </a:rPr>
              <a:t>/image/2011/07/02/800x_b1_</a:t>
            </a:r>
            <a:r>
              <a:rPr lang="cs-CZ" sz="1200" dirty="0" err="1" smtClean="0">
                <a:hlinkClick r:id="rId11"/>
              </a:rPr>
              <a:t>cCM</a:t>
            </a:r>
            <a:r>
              <a:rPr lang="cs-CZ" sz="1200" dirty="0" smtClean="0">
                <a:hlinkClick r:id="rId11"/>
              </a:rPr>
              <a:t>_z/</a:t>
            </a:r>
            <a:r>
              <a:rPr lang="cs-CZ" sz="1200" dirty="0" err="1" smtClean="0">
                <a:hlinkClick r:id="rId11"/>
              </a:rPr>
              <a:t>Petra</a:t>
            </a:r>
            <a:r>
              <a:rPr lang="cs-CZ" sz="1200" dirty="0" smtClean="0">
                <a:hlinkClick r:id="rId11"/>
              </a:rPr>
              <a:t>-</a:t>
            </a:r>
            <a:r>
              <a:rPr lang="cs-CZ" sz="1200" dirty="0" err="1" smtClean="0">
                <a:hlinkClick r:id="rId11"/>
              </a:rPr>
              <a:t>Kvitova.jpg</a:t>
            </a:r>
            <a:endParaRPr lang="cs-CZ" sz="1200" dirty="0" smtClean="0"/>
          </a:p>
          <a:p>
            <a:endParaRPr lang="cs-CZ" sz="1200" dirty="0" smtClean="0"/>
          </a:p>
          <a:p>
            <a:endParaRPr lang="cs-CZ" sz="1200" dirty="0" smtClean="0"/>
          </a:p>
          <a:p>
            <a:endParaRPr lang="cs-CZ" sz="1200" dirty="0" smtClean="0"/>
          </a:p>
          <a:p>
            <a:endParaRPr lang="cs-CZ" sz="1200" dirty="0" smtClean="0"/>
          </a:p>
          <a:p>
            <a:endParaRPr lang="cs-CZ"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06090"/>
          </a:xfrm>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052736"/>
            <a:ext cx="7467600" cy="5421216"/>
          </a:xfrm>
        </p:spPr>
        <p:txBody>
          <a:bodyPr/>
          <a:lstStyle/>
          <a:p>
            <a:r>
              <a:rPr lang="cs-CZ" sz="1200" dirty="0" smtClean="0"/>
              <a:t>Barbora </a:t>
            </a:r>
            <a:r>
              <a:rPr lang="cs-CZ" sz="1200" dirty="0" err="1" smtClean="0"/>
              <a:t>Spotakova</a:t>
            </a:r>
            <a:r>
              <a:rPr lang="cs-CZ" sz="1200" dirty="0" smtClean="0"/>
              <a:t> </a:t>
            </a:r>
            <a:r>
              <a:rPr lang="cs-CZ" sz="1200" dirty="0" err="1" smtClean="0"/>
              <a:t>at</a:t>
            </a:r>
            <a:r>
              <a:rPr lang="cs-CZ" sz="1200" dirty="0" smtClean="0"/>
              <a:t> Josef </a:t>
            </a:r>
            <a:r>
              <a:rPr lang="cs-CZ" sz="1200" dirty="0" err="1" smtClean="0"/>
              <a:t>Odlozil</a:t>
            </a:r>
            <a:r>
              <a:rPr lang="cs-CZ" sz="1200" dirty="0" smtClean="0"/>
              <a:t> </a:t>
            </a:r>
            <a:r>
              <a:rPr lang="cs-CZ" sz="1200" dirty="0" err="1" smtClean="0"/>
              <a:t>Memorial</a:t>
            </a:r>
            <a:r>
              <a:rPr lang="cs-CZ" sz="1200" dirty="0" smtClean="0"/>
              <a:t> in </a:t>
            </a:r>
            <a:r>
              <a:rPr lang="cs-CZ" sz="1200" dirty="0" err="1" smtClean="0"/>
              <a:t>Prague</a:t>
            </a:r>
            <a:r>
              <a:rPr lang="cs-CZ" sz="1200" dirty="0" smtClean="0"/>
              <a:t> 14June2010. In: </a:t>
            </a:r>
            <a:r>
              <a:rPr lang="cs-CZ" sz="1200" i="1" dirty="0" err="1" smtClean="0"/>
              <a:t>Wikipedia</a:t>
            </a:r>
            <a:r>
              <a:rPr lang="cs-CZ" sz="1200" i="1" dirty="0" smtClean="0"/>
              <a:t>: </a:t>
            </a:r>
            <a:r>
              <a:rPr lang="cs-CZ" sz="1200" i="1" dirty="0" err="1" smtClean="0"/>
              <a:t>the</a:t>
            </a:r>
            <a:r>
              <a:rPr lang="cs-CZ" sz="1200" i="1" dirty="0" smtClean="0"/>
              <a:t> free </a:t>
            </a:r>
            <a:r>
              <a:rPr lang="cs-CZ" sz="1200" i="1" dirty="0" err="1" smtClean="0"/>
              <a:t>encyclopedia</a:t>
            </a:r>
            <a:r>
              <a:rPr lang="cs-CZ" sz="1200" dirty="0" smtClean="0"/>
              <a:t> [online]. San </a:t>
            </a:r>
            <a:r>
              <a:rPr lang="cs-CZ" sz="1200" dirty="0" err="1" smtClean="0"/>
              <a:t>Francisco</a:t>
            </a:r>
            <a:r>
              <a:rPr lang="cs-CZ" sz="1200" dirty="0" smtClean="0"/>
              <a:t> (CA): </a:t>
            </a:r>
            <a:r>
              <a:rPr lang="cs-CZ" sz="1200" dirty="0" err="1" smtClean="0"/>
              <a:t>Wikimedia</a:t>
            </a:r>
            <a:r>
              <a:rPr lang="cs-CZ" sz="1200" dirty="0" smtClean="0"/>
              <a:t> </a:t>
            </a:r>
            <a:r>
              <a:rPr lang="cs-CZ" sz="1200" dirty="0" err="1" smtClean="0"/>
              <a:t>Foundation</a:t>
            </a:r>
            <a:r>
              <a:rPr lang="cs-CZ" sz="1200" dirty="0" smtClean="0"/>
              <a:t>, 2001- [cit. 2013-11-18]. Dostupné z: </a:t>
            </a:r>
            <a:r>
              <a:rPr lang="cs-CZ" sz="1200" dirty="0" smtClean="0">
                <a:hlinkClick r:id="rId2"/>
              </a:rPr>
              <a:t>http://cs.wikipedia.org/wiki/Soubor:Barbora_Spotakova_at_Josef_Odlozil_Memorial_in_Prague_14June2010_02.jpg</a:t>
            </a:r>
            <a:endParaRPr lang="cs-CZ" sz="1200" dirty="0" smtClean="0"/>
          </a:p>
          <a:p>
            <a:r>
              <a:rPr lang="cs-CZ" sz="1200" dirty="0" smtClean="0"/>
              <a:t>Charles </a:t>
            </a:r>
            <a:r>
              <a:rPr lang="cs-CZ" sz="1200" dirty="0" smtClean="0"/>
              <a:t>IV-John </a:t>
            </a:r>
            <a:r>
              <a:rPr lang="cs-CZ" sz="1200" dirty="0" err="1" smtClean="0"/>
              <a:t>Ocko</a:t>
            </a:r>
            <a:r>
              <a:rPr lang="cs-CZ" sz="1200" dirty="0" smtClean="0"/>
              <a:t> </a:t>
            </a:r>
            <a:r>
              <a:rPr lang="cs-CZ" sz="1200" dirty="0" err="1" smtClean="0"/>
              <a:t>votive</a:t>
            </a:r>
            <a:r>
              <a:rPr lang="cs-CZ" sz="1200" dirty="0" smtClean="0"/>
              <a:t> </a:t>
            </a:r>
            <a:r>
              <a:rPr lang="cs-CZ" sz="1200" dirty="0" err="1" smtClean="0"/>
              <a:t>picture</a:t>
            </a:r>
            <a:r>
              <a:rPr lang="cs-CZ" sz="1200" dirty="0" smtClean="0"/>
              <a:t>-fragment. In: </a:t>
            </a:r>
            <a:r>
              <a:rPr lang="cs-CZ" sz="1200" i="1" dirty="0" err="1" smtClean="0"/>
              <a:t>Wikipedia</a:t>
            </a:r>
            <a:r>
              <a:rPr lang="cs-CZ" sz="1200" i="1" dirty="0" smtClean="0"/>
              <a:t>: </a:t>
            </a:r>
            <a:r>
              <a:rPr lang="cs-CZ" sz="1200" i="1" dirty="0" err="1" smtClean="0"/>
              <a:t>the</a:t>
            </a:r>
            <a:r>
              <a:rPr lang="cs-CZ" sz="1200" i="1" dirty="0" smtClean="0"/>
              <a:t> free </a:t>
            </a:r>
            <a:r>
              <a:rPr lang="cs-CZ" sz="1200" i="1" dirty="0" err="1" smtClean="0"/>
              <a:t>encyclopedia</a:t>
            </a:r>
            <a:r>
              <a:rPr lang="cs-CZ" sz="1200" dirty="0" smtClean="0"/>
              <a:t> [online]. San </a:t>
            </a:r>
            <a:r>
              <a:rPr lang="cs-CZ" sz="1200" dirty="0" err="1" smtClean="0"/>
              <a:t>Francisco</a:t>
            </a:r>
            <a:r>
              <a:rPr lang="cs-CZ" sz="1200" dirty="0" smtClean="0"/>
              <a:t> (CA): </a:t>
            </a:r>
            <a:r>
              <a:rPr lang="cs-CZ" sz="1200" dirty="0" err="1" smtClean="0"/>
              <a:t>Wikimedia</a:t>
            </a:r>
            <a:r>
              <a:rPr lang="cs-CZ" sz="1200" dirty="0" smtClean="0"/>
              <a:t> </a:t>
            </a:r>
            <a:r>
              <a:rPr lang="cs-CZ" sz="1200" dirty="0" err="1" smtClean="0"/>
              <a:t>Foundation</a:t>
            </a:r>
            <a:r>
              <a:rPr lang="cs-CZ" sz="1200" dirty="0" smtClean="0"/>
              <a:t>, 2001- [cit. 2013-05-13]. Dostupné z: </a:t>
            </a:r>
            <a:r>
              <a:rPr lang="cs-CZ" sz="1200" dirty="0" smtClean="0">
                <a:hlinkClick r:id="rId3"/>
              </a:rPr>
              <a:t>http://cs.wikipedia.org/wiki/Soubor:Charles_IV-John_Ocko_votive_picture-fragment.jpg</a:t>
            </a:r>
            <a:endParaRPr lang="cs-CZ" sz="1200" dirty="0" smtClean="0"/>
          </a:p>
          <a:p>
            <a:r>
              <a:rPr lang="cs-CZ" sz="1200" dirty="0" smtClean="0"/>
              <a:t>NEUVEDEN. </a:t>
            </a:r>
            <a:r>
              <a:rPr lang="cs-CZ" sz="1200" i="1" dirty="0" smtClean="0"/>
              <a:t>http://www.</a:t>
            </a:r>
            <a:r>
              <a:rPr lang="cs-CZ" sz="1200" i="1" dirty="0" err="1" smtClean="0"/>
              <a:t>mzv.cz</a:t>
            </a:r>
            <a:r>
              <a:rPr lang="cs-CZ" sz="1200" dirty="0" smtClean="0"/>
              <a:t> [online]. [cit. 13.5.2013]. Dostupný na WWW: </a:t>
            </a:r>
            <a:r>
              <a:rPr lang="cs-CZ" sz="1200" dirty="0" smtClean="0">
                <a:hlinkClick r:id="rId4"/>
              </a:rPr>
              <a:t>http://www.</a:t>
            </a:r>
            <a:r>
              <a:rPr lang="cs-CZ" sz="1200" dirty="0" err="1" smtClean="0">
                <a:hlinkClick r:id="rId4"/>
              </a:rPr>
              <a:t>mzv.cz</a:t>
            </a:r>
            <a:r>
              <a:rPr lang="cs-CZ" sz="1200" dirty="0" smtClean="0">
                <a:hlinkClick r:id="rId4"/>
              </a:rPr>
              <a:t>/public/4f/7d/8/472416_357356_X_20100331143813875701.jpg</a:t>
            </a:r>
            <a:endParaRPr lang="cs-CZ" sz="1200" dirty="0" smtClean="0"/>
          </a:p>
          <a:p>
            <a:r>
              <a:rPr lang="cs-CZ" sz="1200" dirty="0" smtClean="0"/>
              <a:t>NEUVEDEN. </a:t>
            </a:r>
            <a:r>
              <a:rPr lang="cs-CZ" sz="1200" i="1" dirty="0" smtClean="0"/>
              <a:t>http://www.</a:t>
            </a:r>
            <a:r>
              <a:rPr lang="cs-CZ" sz="1200" i="1" dirty="0" err="1" smtClean="0"/>
              <a:t>prague.st</a:t>
            </a:r>
            <a:r>
              <a:rPr lang="cs-CZ" sz="1200" dirty="0" smtClean="0"/>
              <a:t> [online]. [cit. 13.5.2013]. Dostupný na WWW: </a:t>
            </a:r>
            <a:r>
              <a:rPr lang="cs-CZ" sz="1200" dirty="0" smtClean="0">
                <a:hlinkClick r:id="rId5"/>
              </a:rPr>
              <a:t>http://www.</a:t>
            </a:r>
            <a:r>
              <a:rPr lang="cs-CZ" sz="1200" dirty="0" err="1" smtClean="0">
                <a:hlinkClick r:id="rId5"/>
              </a:rPr>
              <a:t>prague.st</a:t>
            </a:r>
            <a:r>
              <a:rPr lang="cs-CZ" sz="1200" dirty="0" smtClean="0">
                <a:hlinkClick r:id="rId5"/>
              </a:rPr>
              <a:t>/city-</a:t>
            </a:r>
            <a:r>
              <a:rPr lang="cs-CZ" sz="1200" dirty="0" err="1" smtClean="0">
                <a:hlinkClick r:id="rId5"/>
              </a:rPr>
              <a:t>info</a:t>
            </a:r>
            <a:r>
              <a:rPr lang="cs-CZ" sz="1200" dirty="0" smtClean="0">
                <a:hlinkClick r:id="rId5"/>
              </a:rPr>
              <a:t>/</a:t>
            </a:r>
            <a:r>
              <a:rPr lang="cs-CZ" sz="1200" dirty="0" err="1" smtClean="0">
                <a:hlinkClick r:id="rId5"/>
              </a:rPr>
              <a:t>img</a:t>
            </a:r>
            <a:r>
              <a:rPr lang="cs-CZ" sz="1200" dirty="0" smtClean="0">
                <a:hlinkClick r:id="rId5"/>
              </a:rPr>
              <a:t>_</a:t>
            </a:r>
            <a:r>
              <a:rPr lang="cs-CZ" sz="1200" dirty="0" err="1" smtClean="0">
                <a:hlinkClick r:id="rId5"/>
              </a:rPr>
              <a:t>thm</a:t>
            </a:r>
            <a:r>
              <a:rPr lang="cs-CZ" sz="1200" dirty="0" smtClean="0">
                <a:hlinkClick r:id="rId5"/>
              </a:rPr>
              <a:t>/</a:t>
            </a:r>
            <a:r>
              <a:rPr lang="cs-CZ" sz="1200" dirty="0" err="1" smtClean="0">
                <a:hlinkClick r:id="rId5"/>
              </a:rPr>
              <a:t>img</a:t>
            </a:r>
            <a:r>
              <a:rPr lang="cs-CZ" sz="1200" dirty="0" smtClean="0">
                <a:hlinkClick r:id="rId5"/>
              </a:rPr>
              <a:t>_39_1.jpg</a:t>
            </a:r>
            <a:endParaRPr lang="cs-CZ" sz="1200" dirty="0" smtClean="0"/>
          </a:p>
          <a:p>
            <a:r>
              <a:rPr lang="cs-CZ" sz="1200" dirty="0" smtClean="0"/>
              <a:t>NEUVEDEN. </a:t>
            </a:r>
            <a:r>
              <a:rPr lang="cs-CZ" sz="1200" i="1" dirty="0" smtClean="0"/>
              <a:t>http://www.spisovatele.</a:t>
            </a:r>
            <a:r>
              <a:rPr lang="cs-CZ" sz="1200" i="1" dirty="0" err="1" smtClean="0"/>
              <a:t>estranky.cz</a:t>
            </a:r>
            <a:r>
              <a:rPr lang="cs-CZ" sz="1200" dirty="0" smtClean="0"/>
              <a:t> [online]. [cit. 13.5.2013]. Dostupný na WWW: </a:t>
            </a:r>
            <a:r>
              <a:rPr lang="cs-CZ" sz="1200" dirty="0" smtClean="0">
                <a:hlinkClick r:id="rId6"/>
              </a:rPr>
              <a:t>http://www.spisovatele.</a:t>
            </a:r>
            <a:r>
              <a:rPr lang="cs-CZ" sz="1200" dirty="0" err="1" smtClean="0">
                <a:hlinkClick r:id="rId6"/>
              </a:rPr>
              <a:t>estranky.cz</a:t>
            </a:r>
            <a:r>
              <a:rPr lang="cs-CZ" sz="1200" dirty="0" smtClean="0">
                <a:hlinkClick r:id="rId6"/>
              </a:rPr>
              <a:t>/</a:t>
            </a:r>
            <a:r>
              <a:rPr lang="cs-CZ" sz="1200" dirty="0" err="1" smtClean="0">
                <a:hlinkClick r:id="rId6"/>
              </a:rPr>
              <a:t>img</a:t>
            </a:r>
            <a:r>
              <a:rPr lang="cs-CZ" sz="1200" dirty="0" smtClean="0">
                <a:hlinkClick r:id="rId6"/>
              </a:rPr>
              <a:t>/</a:t>
            </a:r>
            <a:r>
              <a:rPr lang="cs-CZ" sz="1200" dirty="0" err="1" smtClean="0">
                <a:hlinkClick r:id="rId6"/>
              </a:rPr>
              <a:t>mid</a:t>
            </a:r>
            <a:r>
              <a:rPr lang="cs-CZ" sz="1200" dirty="0" smtClean="0">
                <a:hlinkClick r:id="rId6"/>
              </a:rPr>
              <a:t>/3/-3-</a:t>
            </a:r>
            <a:r>
              <a:rPr lang="cs-CZ" sz="1200" dirty="0" err="1" smtClean="0">
                <a:hlinkClick r:id="rId6"/>
              </a:rPr>
              <a:t>capek.jpg</a:t>
            </a:r>
            <a:endParaRPr lang="cs-CZ" sz="1200" dirty="0" smtClean="0"/>
          </a:p>
          <a:p>
            <a:r>
              <a:rPr lang="cs-CZ" sz="1200" dirty="0" smtClean="0"/>
              <a:t>NEUVEDEN. </a:t>
            </a:r>
            <a:r>
              <a:rPr lang="cs-CZ" sz="1200" i="1" dirty="0" smtClean="0"/>
              <a:t>http://www.</a:t>
            </a:r>
            <a:r>
              <a:rPr lang="cs-CZ" sz="1200" i="1" dirty="0" err="1" smtClean="0"/>
              <a:t>goironpigs.com</a:t>
            </a:r>
            <a:r>
              <a:rPr lang="cs-CZ" sz="1200" dirty="0" smtClean="0"/>
              <a:t> [online]. [cit. 18.11.2013]. Dostupný na WWW: </a:t>
            </a:r>
            <a:r>
              <a:rPr lang="cs-CZ" sz="1200" dirty="0" smtClean="0">
                <a:hlinkClick r:id="rId7"/>
              </a:rPr>
              <a:t>http://</a:t>
            </a:r>
            <a:r>
              <a:rPr lang="cs-CZ" sz="1200" dirty="0" smtClean="0">
                <a:hlinkClick r:id="rId7"/>
              </a:rPr>
              <a:t>www.</a:t>
            </a:r>
            <a:r>
              <a:rPr lang="cs-CZ" sz="1200" dirty="0" err="1" smtClean="0">
                <a:hlinkClick r:id="rId7"/>
              </a:rPr>
              <a:t>goironpigs.com</a:t>
            </a:r>
            <a:r>
              <a:rPr lang="cs-CZ" sz="1200" dirty="0" smtClean="0">
                <a:hlinkClick r:id="rId7"/>
              </a:rPr>
              <a:t>/</a:t>
            </a:r>
            <a:r>
              <a:rPr lang="cs-CZ" sz="1200" dirty="0" err="1" smtClean="0">
                <a:hlinkClick r:id="rId7"/>
              </a:rPr>
              <a:t>wp</a:t>
            </a:r>
            <a:r>
              <a:rPr lang="cs-CZ" sz="1200" dirty="0" smtClean="0">
                <a:hlinkClick r:id="rId7"/>
              </a:rPr>
              <a:t>-</a:t>
            </a:r>
            <a:r>
              <a:rPr lang="cs-CZ" sz="1200" dirty="0" err="1" smtClean="0">
                <a:hlinkClick r:id="rId7"/>
              </a:rPr>
              <a:t>content</a:t>
            </a:r>
            <a:r>
              <a:rPr lang="cs-CZ" sz="1200" dirty="0" smtClean="0">
                <a:hlinkClick r:id="rId7"/>
              </a:rPr>
              <a:t>/</a:t>
            </a:r>
            <a:r>
              <a:rPr lang="cs-CZ" sz="1200" dirty="0" err="1" smtClean="0">
                <a:hlinkClick r:id="rId7"/>
              </a:rPr>
              <a:t>uploads</a:t>
            </a:r>
            <a:r>
              <a:rPr lang="cs-CZ" sz="1200" dirty="0" smtClean="0">
                <a:hlinkClick r:id="rId7"/>
              </a:rPr>
              <a:t>/2010/02/2010og-</a:t>
            </a:r>
            <a:r>
              <a:rPr lang="cs-CZ" sz="1200" dirty="0" err="1" smtClean="0">
                <a:hlinkClick r:id="rId7"/>
              </a:rPr>
              <a:t>cze</a:t>
            </a:r>
            <a:r>
              <a:rPr lang="cs-CZ" sz="1200" dirty="0" smtClean="0">
                <a:hlinkClick r:id="rId7"/>
              </a:rPr>
              <a:t>-</a:t>
            </a:r>
            <a:r>
              <a:rPr lang="cs-CZ" sz="1200" dirty="0" err="1" smtClean="0">
                <a:hlinkClick r:id="rId7"/>
              </a:rPr>
              <a:t>svk.jpg</a:t>
            </a:r>
            <a:endParaRPr lang="cs-CZ" sz="1200" dirty="0" smtClean="0"/>
          </a:p>
          <a:p>
            <a:r>
              <a:rPr lang="cs-CZ" sz="1200" dirty="0" smtClean="0"/>
              <a:t>NOVOTNÝ. </a:t>
            </a:r>
            <a:r>
              <a:rPr lang="cs-CZ" sz="1200" i="1" dirty="0" smtClean="0"/>
              <a:t>http://www2.pictures.gi.zimbio.com</a:t>
            </a:r>
            <a:r>
              <a:rPr lang="cs-CZ" sz="1200" dirty="0" smtClean="0"/>
              <a:t> [online]. [cit. 13.5.2013]. Dostupný na WWW: </a:t>
            </a:r>
            <a:r>
              <a:rPr lang="cs-CZ" sz="1200" dirty="0" smtClean="0">
                <a:hlinkClick r:id="rId8"/>
              </a:rPr>
              <a:t>http://www2.pictures.gi.zimbio.com/</a:t>
            </a:r>
            <a:r>
              <a:rPr lang="cs-CZ" sz="1200" dirty="0" err="1" smtClean="0">
                <a:hlinkClick r:id="rId8"/>
              </a:rPr>
              <a:t>Tatana</a:t>
            </a:r>
            <a:r>
              <a:rPr lang="cs-CZ" sz="1200" dirty="0" smtClean="0">
                <a:hlinkClick r:id="rId8"/>
              </a:rPr>
              <a:t>+</a:t>
            </a:r>
            <a:r>
              <a:rPr lang="cs-CZ" sz="1200" dirty="0" err="1" smtClean="0">
                <a:hlinkClick r:id="rId8"/>
              </a:rPr>
              <a:t>Kucharova</a:t>
            </a:r>
            <a:r>
              <a:rPr lang="cs-CZ" sz="1200" dirty="0" smtClean="0">
                <a:hlinkClick r:id="rId8"/>
              </a:rPr>
              <a:t>+56th+Miss+</a:t>
            </a:r>
            <a:r>
              <a:rPr lang="cs-CZ" sz="1200" dirty="0" err="1" smtClean="0">
                <a:hlinkClick r:id="rId8"/>
              </a:rPr>
              <a:t>World</a:t>
            </a:r>
            <a:r>
              <a:rPr lang="cs-CZ" sz="1200" dirty="0" smtClean="0">
                <a:hlinkClick r:id="rId8"/>
              </a:rPr>
              <a:t>+2006+</a:t>
            </a:r>
            <a:r>
              <a:rPr lang="cs-CZ" sz="1200" dirty="0" err="1" smtClean="0">
                <a:hlinkClick r:id="rId8"/>
              </a:rPr>
              <a:t>Final</a:t>
            </a:r>
            <a:r>
              <a:rPr lang="cs-CZ" sz="1200" dirty="0" smtClean="0">
                <a:hlinkClick r:id="rId8"/>
              </a:rPr>
              <a:t>+vFKoCoLcP72x.jpg</a:t>
            </a:r>
            <a:endParaRPr lang="cs-CZ" sz="1200" dirty="0" smtClean="0"/>
          </a:p>
          <a:p>
            <a:endParaRPr lang="cs-CZ" sz="1200" dirty="0" smtClean="0"/>
          </a:p>
          <a:p>
            <a:endParaRPr lang="cs-CZ" sz="1200" dirty="0" smtClean="0"/>
          </a:p>
          <a:p>
            <a:pPr>
              <a:buNone/>
            </a:pP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565</TotalTime>
  <Words>848</Words>
  <Application>Microsoft Office PowerPoint</Application>
  <PresentationFormat>Předvádění na obrazovce (4:3)</PresentationFormat>
  <Paragraphs>77</Paragraphs>
  <Slides>12</Slides>
  <Notes>0</Notes>
  <HiddenSlides>0</HiddenSlides>
  <MMClips>0</MMClips>
  <ScaleCrop>false</ScaleCrop>
  <HeadingPairs>
    <vt:vector size="4" baseType="variant">
      <vt:variant>
        <vt:lpstr>Motiv</vt:lpstr>
      </vt:variant>
      <vt:variant>
        <vt:i4>2</vt:i4>
      </vt:variant>
      <vt:variant>
        <vt:lpstr>Nadpisy snímků</vt:lpstr>
      </vt:variant>
      <vt:variant>
        <vt:i4>12</vt:i4>
      </vt:variant>
    </vt:vector>
  </HeadingPairs>
  <TitlesOfParts>
    <vt:vector size="14" baseType="lpstr">
      <vt:lpstr>Tok</vt:lpstr>
      <vt:lpstr>Arkýř</vt:lpstr>
      <vt:lpstr>Česko – cestovní ruch VY_32_Inovace_18KR-7</vt:lpstr>
      <vt:lpstr>Anotace</vt:lpstr>
      <vt:lpstr>Kam se v Česku podívat a proč?</vt:lpstr>
      <vt:lpstr>Významné oblasti cestovního ruchu v ČR </vt:lpstr>
      <vt:lpstr>Český ráj</vt:lpstr>
      <vt:lpstr>Čím se Česko proslavilo ve světě?</vt:lpstr>
      <vt:lpstr>České pivo</vt:lpstr>
      <vt:lpstr> Sport</vt:lpstr>
      <vt:lpstr> Známé české osobnosti – poznáš je?</vt:lpstr>
      <vt:lpstr>Které další osobnosti znáš?</vt:lpstr>
      <vt:lpstr>Použité zdroje</vt:lpstr>
      <vt:lpstr>Použité 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Česko – cestovní ruch VY_32_Inovace_17KR-7</dc:title>
  <dc:creator>Krcmarova-NB</dc:creator>
  <cp:lastModifiedBy>Krcmarova-NB</cp:lastModifiedBy>
  <cp:revision>56</cp:revision>
  <dcterms:created xsi:type="dcterms:W3CDTF">2013-04-22T12:01:40Z</dcterms:created>
  <dcterms:modified xsi:type="dcterms:W3CDTF">2013-11-18T15:23:20Z</dcterms:modified>
</cp:coreProperties>
</file>