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94" r:id="rId2"/>
    <p:sldId id="295" r:id="rId3"/>
    <p:sldId id="256" r:id="rId4"/>
    <p:sldId id="307" r:id="rId5"/>
    <p:sldId id="309" r:id="rId6"/>
    <p:sldId id="310" r:id="rId7"/>
    <p:sldId id="317" r:id="rId8"/>
    <p:sldId id="311" r:id="rId9"/>
    <p:sldId id="312" r:id="rId10"/>
    <p:sldId id="316" r:id="rId11"/>
    <p:sldId id="315" r:id="rId12"/>
    <p:sldId id="314" r:id="rId13"/>
    <p:sldId id="308" r:id="rId14"/>
    <p:sldId id="299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</p:clrMru>
</p:presentationPr>
</file>

<file path=ppt/tableStyles.xml><?xml version="1.0" encoding="utf-8"?>
<a:tblStyleLst xmlns:a="http://schemas.openxmlformats.org/drawingml/2006/main" def="{5C22544A-7EE6-4342-B048-85BDC9FD1C3A}"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835" autoAdjust="0"/>
    <p:restoredTop sz="94654" autoAdjust="0"/>
  </p:normalViewPr>
  <p:slideViewPr>
    <p:cSldViewPr>
      <p:cViewPr varScale="1">
        <p:scale>
          <a:sx n="100" d="100"/>
          <a:sy n="100" d="100"/>
        </p:scale>
        <p:origin x="-24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58" y="41886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388CA5-3349-43E2-B789-FF747069CFCE}" type="datetimeFigureOut">
              <a:rPr lang="cs-CZ" smtClean="0"/>
              <a:pPr/>
              <a:t>21.1.2012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63D8B1-DF73-4E1D-AABB-D1CB2A8ECA4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0C237D5-8300-4AE1-BB19-689C847B140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5</a:t>
            </a:fld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6</a:t>
            </a:fld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Zopakujeme si, co je to roztok a jeho složení a také teplotu varu.</a:t>
            </a:r>
          </a:p>
          <a:p>
            <a:pPr>
              <a:spcBef>
                <a:spcPct val="0"/>
              </a:spcBef>
            </a:pPr>
            <a:r>
              <a:rPr lang="cs-CZ" b="1" u="sng" smtClean="0"/>
              <a:t>Roztok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smtClean="0"/>
              <a:t>stejnorodá směs složená z rozpouštědla a rozpuštěné látky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smtClean="0"/>
              <a:t>nejčastější jsou kapalné roztoky, kde jako rozpouštědlo slouží kapalina (voda, líh)</a:t>
            </a:r>
          </a:p>
          <a:p>
            <a:pPr>
              <a:spcBef>
                <a:spcPct val="0"/>
              </a:spcBef>
              <a:buFontTx/>
              <a:buChar char="-"/>
            </a:pPr>
            <a:endParaRPr lang="cs-CZ" smtClean="0"/>
          </a:p>
          <a:p>
            <a:pPr>
              <a:spcBef>
                <a:spcPct val="0"/>
              </a:spcBef>
            </a:pPr>
            <a:r>
              <a:rPr lang="cs-CZ" b="1" u="sng" smtClean="0"/>
              <a:t>Teplota varu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smtClean="0"/>
              <a:t>teplota, při níž se látka vypařuje v celém svém objemu a je závislá na okolním tlaku</a:t>
            </a:r>
          </a:p>
          <a:p>
            <a:pPr>
              <a:spcBef>
                <a:spcPct val="0"/>
              </a:spcBef>
              <a:buFontTx/>
              <a:buChar char="-"/>
            </a:pPr>
            <a:endParaRPr lang="cs-CZ" smtClean="0"/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458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C3B50D6-06A4-4A47-9A83-48640DB5FF73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9</a:t>
            </a:fld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10</a:t>
            </a:fld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11</a:t>
            </a:fld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Zopakujeme si, co je to roztok a jeho složení a také teplotu varu.</a:t>
            </a:r>
          </a:p>
          <a:p>
            <a:pPr>
              <a:spcBef>
                <a:spcPct val="0"/>
              </a:spcBef>
            </a:pPr>
            <a:r>
              <a:rPr lang="cs-CZ" b="1" u="sng" smtClean="0"/>
              <a:t>Roztok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smtClean="0"/>
              <a:t>stejnorodá směs složená z rozpouštědla a rozpuštěné látky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smtClean="0"/>
              <a:t>nejčastější jsou kapalné roztoky, kde jako rozpouštědlo slouží kapalina (voda, líh)</a:t>
            </a:r>
          </a:p>
          <a:p>
            <a:pPr>
              <a:spcBef>
                <a:spcPct val="0"/>
              </a:spcBef>
              <a:buFontTx/>
              <a:buChar char="-"/>
            </a:pPr>
            <a:endParaRPr lang="cs-CZ" smtClean="0"/>
          </a:p>
          <a:p>
            <a:pPr>
              <a:spcBef>
                <a:spcPct val="0"/>
              </a:spcBef>
            </a:pPr>
            <a:r>
              <a:rPr lang="cs-CZ" b="1" u="sng" smtClean="0"/>
              <a:t>Teplota varu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smtClean="0"/>
              <a:t>teplota, při níž se látka vypařuje v celém svém objemu a je závislá na okolním tlaku</a:t>
            </a:r>
          </a:p>
          <a:p>
            <a:pPr>
              <a:spcBef>
                <a:spcPct val="0"/>
              </a:spcBef>
              <a:buFontTx/>
              <a:buChar char="-"/>
            </a:pPr>
            <a:endParaRPr lang="cs-CZ" smtClean="0"/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458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C3B50D6-06A4-4A47-9A83-48640DB5FF73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13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3D61ED-FFCA-4406-95D8-31944FB27DEB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4588C3-4117-4325-8DE6-ADE518DB0E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885AE4-91C8-45E0-9FF4-0603B4D0DDCF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6CB02E-54C6-493E-AC1C-009F34BEAE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68F890-C53D-430C-9A35-53B4D0380034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B4A93F-007C-4251-A4E1-DE4E0D5282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952259-2B01-43E7-BC89-0DDBC5848B48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BA3C9B-5412-4224-9FBF-FF923727EF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BD36D9-AD5E-4FA4-ACD9-91B24F786025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C90ACA-7A55-4CC4-8183-CDCB555B61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1829C6-46A6-43C9-8647-23372D6F5B3B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3418E4-F80C-4C39-914A-2800F0C0D0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7D045B-EDEA-4B66-95C7-0F941E3775B0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BF055F-D4FC-42EC-8A22-00246BE867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89BA3F-C017-411C-BBFB-E6B879AAEEC2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864B4A-7C4E-41CD-BFB6-3BFC18FD48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839100-92E0-4322-85E4-1F5638B60629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5FA683-E961-4DE8-91F9-51D405DF0E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93D3AD-E9A0-4FDE-B3B5-273F927571D1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6B2132-BDAB-4838-ADFF-DB01E268A9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8FE395-AF7F-42A8-B6FA-DC5CC990A811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8BAF0E-8CA7-478E-9B8C-07C26423C5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6B1264-7234-4BDE-A96B-6B2784EBB2C9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CF97F6C-D0ED-4FA3-8454-A275401ED4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755576" y="2780928"/>
          <a:ext cx="7656512" cy="2130606"/>
        </p:xfrm>
        <a:graphic>
          <a:graphicData uri="http://schemas.openxmlformats.org/drawingml/2006/table">
            <a:tbl>
              <a:tblPr firstRow="1" bandRow="1">
                <a:tableStyleId>{912C8C85-51F0-491E-9774-3900AFEF0FD7}</a:tableStyleId>
              </a:tblPr>
              <a:tblGrid>
                <a:gridCol w="7656512"/>
              </a:tblGrid>
              <a:tr h="385647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ysClr val="windowText" lastClr="000000"/>
                          </a:solidFill>
                        </a:rPr>
                        <a:t>NÁZEV</a:t>
                      </a:r>
                      <a:r>
                        <a:rPr lang="cs-CZ" sz="2000" baseline="0" dirty="0" smtClean="0">
                          <a:solidFill>
                            <a:sysClr val="windowText" lastClr="000000"/>
                          </a:solidFill>
                        </a:rPr>
                        <a:t> ŠKOLY: </a:t>
                      </a:r>
                      <a:r>
                        <a:rPr lang="cs-CZ" b="0" baseline="0" dirty="0" smtClean="0">
                          <a:solidFill>
                            <a:sysClr val="windowText" lastClr="000000"/>
                          </a:solidFill>
                        </a:rPr>
                        <a:t>ZŠ J. E. </a:t>
                      </a:r>
                      <a:r>
                        <a:rPr lang="cs-CZ" b="0" baseline="0" dirty="0" err="1" smtClean="0">
                          <a:solidFill>
                            <a:sysClr val="windowText" lastClr="000000"/>
                          </a:solidFill>
                        </a:rPr>
                        <a:t>Purkyně</a:t>
                      </a:r>
                      <a:r>
                        <a:rPr lang="cs-CZ" b="0" baseline="0" dirty="0" smtClean="0">
                          <a:solidFill>
                            <a:sysClr val="windowText" lastClr="000000"/>
                          </a:solidFill>
                        </a:rPr>
                        <a:t> Libochovice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85647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AUTOR: </a:t>
                      </a:r>
                      <a:r>
                        <a:rPr lang="cs-CZ" dirty="0" smtClean="0"/>
                        <a:t>RNDr.</a:t>
                      </a:r>
                      <a:r>
                        <a:rPr lang="cs-CZ" baseline="0" dirty="0" smtClean="0"/>
                        <a:t> Adéla </a:t>
                      </a:r>
                      <a:r>
                        <a:rPr lang="cs-CZ" baseline="0" dirty="0" err="1" smtClean="0"/>
                        <a:t>Lipšová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85647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NÁZEV</a:t>
                      </a:r>
                      <a:r>
                        <a:rPr lang="cs-CZ" sz="2000" dirty="0" smtClean="0"/>
                        <a:t>: </a:t>
                      </a:r>
                      <a:r>
                        <a:rPr lang="cs-CZ" sz="1800" dirty="0" smtClean="0"/>
                        <a:t>VY_52_INOVACE_25_ODDĚLOVÁNÍ </a:t>
                      </a:r>
                      <a:r>
                        <a:rPr lang="cs-CZ" sz="1800" dirty="0" smtClean="0"/>
                        <a:t>SMĚSÍ (1. ČÁST)</a:t>
                      </a:r>
                      <a:endParaRPr lang="cs-CZ" sz="1800" cap="all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85647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TÉMA: </a:t>
                      </a:r>
                      <a:r>
                        <a:rPr lang="cs-CZ" sz="1800" b="0" dirty="0" smtClean="0"/>
                        <a:t>O</a:t>
                      </a:r>
                      <a:r>
                        <a:rPr lang="cs-CZ" sz="1800" dirty="0" smtClean="0"/>
                        <a:t>DDĚLOVÁNÍ SMĚSÍ (1. ČÁST)</a:t>
                      </a:r>
                      <a:endParaRPr lang="cs-CZ" sz="1800" b="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4564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ČÍSLO PROJEKTU: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CZ.1.07/1.4.00/21.2803</a:t>
                      </a:r>
                      <a:endParaRPr lang="cs-CZ" sz="1800" b="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04664"/>
            <a:ext cx="5472608" cy="133708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800" b="1" dirty="0" smtClean="0"/>
              <a:t>Anotace</a:t>
            </a:r>
            <a:endParaRPr lang="cs-CZ" sz="3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550"/>
          </a:xfr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lnSpc>
                <a:spcPct val="90000"/>
              </a:lnSpc>
              <a:buNone/>
            </a:pPr>
            <a:r>
              <a:rPr lang="cs-CZ" sz="2800" dirty="0" smtClean="0">
                <a:solidFill>
                  <a:srgbClr val="000000"/>
                </a:solidFill>
              </a:rPr>
              <a:t>    </a:t>
            </a:r>
          </a:p>
          <a:p>
            <a:pPr>
              <a:lnSpc>
                <a:spcPct val="90000"/>
              </a:lnSpc>
              <a:buNone/>
            </a:pPr>
            <a:r>
              <a:rPr lang="cs-CZ" sz="2800" dirty="0" smtClean="0">
                <a:solidFill>
                  <a:srgbClr val="000000"/>
                </a:solidFill>
              </a:rPr>
              <a:t>    </a:t>
            </a:r>
            <a:r>
              <a:rPr lang="cs-CZ" sz="2400" dirty="0" smtClean="0">
                <a:solidFill>
                  <a:srgbClr val="000000"/>
                </a:solidFill>
              </a:rPr>
              <a:t>Jedná se o výukové materiály určené pro podporu  vzdělávání v oblasti přírodních věd – konkrétně chemie.</a:t>
            </a:r>
          </a:p>
          <a:p>
            <a:pPr>
              <a:lnSpc>
                <a:spcPct val="90000"/>
              </a:lnSpc>
              <a:buNone/>
            </a:pPr>
            <a:r>
              <a:rPr lang="cs-CZ" sz="2400" dirty="0" smtClean="0">
                <a:solidFill>
                  <a:srgbClr val="000000"/>
                </a:solidFill>
              </a:rPr>
              <a:t>    </a:t>
            </a:r>
          </a:p>
          <a:p>
            <a:pPr>
              <a:lnSpc>
                <a:spcPct val="90000"/>
              </a:lnSpc>
              <a:buNone/>
            </a:pPr>
            <a:r>
              <a:rPr lang="cs-CZ" sz="2400" dirty="0" smtClean="0">
                <a:solidFill>
                  <a:srgbClr val="000000"/>
                </a:solidFill>
              </a:rPr>
              <a:t>     </a:t>
            </a:r>
            <a:r>
              <a:rPr lang="cs-CZ" sz="2400" dirty="0" smtClean="0">
                <a:solidFill>
                  <a:srgbClr val="000000"/>
                </a:solidFill>
              </a:rPr>
              <a:t>Obsahem je prezentace pro podporu výkladu učiva na dané téma, doplněné řadou zajímavých experimentů, které je nutno provádět pod dohledem vyučujícího. </a:t>
            </a:r>
          </a:p>
          <a:p>
            <a:pPr>
              <a:lnSpc>
                <a:spcPct val="90000"/>
              </a:lnSpc>
              <a:buNone/>
            </a:pPr>
            <a:r>
              <a:rPr lang="cs-CZ" sz="2400" dirty="0" smtClean="0">
                <a:solidFill>
                  <a:srgbClr val="000000"/>
                </a:solidFill>
              </a:rPr>
              <a:t>     Na začátku je uveden souhrn opakování látky předchozí a na konci souhrn látky probrané . </a:t>
            </a:r>
          </a:p>
          <a:p>
            <a:pPr>
              <a:lnSpc>
                <a:spcPct val="90000"/>
              </a:lnSpc>
              <a:buNone/>
            </a:pPr>
            <a:endParaRPr lang="cs-CZ" sz="2400" dirty="0" smtClean="0">
              <a:solidFill>
                <a:srgbClr val="000000"/>
              </a:solidFill>
            </a:endParaRPr>
          </a:p>
          <a:p>
            <a:pPr>
              <a:lnSpc>
                <a:spcPct val="90000"/>
              </a:lnSpc>
              <a:buNone/>
            </a:pPr>
            <a:r>
              <a:rPr lang="cs-CZ" sz="2400" dirty="0" smtClean="0">
                <a:solidFill>
                  <a:srgbClr val="000000"/>
                </a:solidFill>
              </a:rPr>
              <a:t>    Text je určen pro žáky 8. tříd základních škol.</a:t>
            </a:r>
            <a:endParaRPr lang="cs-CZ" sz="2000" dirty="0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907704" y="1268760"/>
            <a:ext cx="5544616" cy="1224136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600" b="1" dirty="0" smtClean="0"/>
              <a:t>Oddělování směsí</a:t>
            </a:r>
            <a:br>
              <a:rPr lang="cs-CZ" sz="3600" b="1" dirty="0" smtClean="0"/>
            </a:br>
            <a:r>
              <a:rPr lang="cs-CZ" sz="3200" dirty="0" smtClean="0"/>
              <a:t>(1. část)</a:t>
            </a:r>
            <a:endParaRPr lang="cs-CZ" sz="3600" dirty="0" smtClean="0"/>
          </a:p>
        </p:txBody>
      </p:sp>
      <p:pic>
        <p:nvPicPr>
          <p:cNvPr id="13318" name="Picture 6" descr="chemici,chemie,laboratoře,lidé při práci,osoby,povolání,technologie,věda,vědc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2996952"/>
            <a:ext cx="3095625" cy="3095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eaLnBrk="1" hangingPunct="1">
              <a:buFontTx/>
              <a:buChar char="-"/>
            </a:pPr>
            <a:endParaRPr lang="cs-CZ" sz="2400" dirty="0" smtClean="0"/>
          </a:p>
          <a:p>
            <a:pPr eaLnBrk="1" hangingPunct="1">
              <a:buFontTx/>
              <a:buChar char="-"/>
            </a:pPr>
            <a:r>
              <a:rPr lang="cs-CZ" sz="2400" dirty="0" smtClean="0"/>
              <a:t>směsi jsou sloučeniny složené ze </a:t>
            </a:r>
            <a:r>
              <a:rPr lang="cs-CZ" sz="2400" b="1" dirty="0" smtClean="0"/>
              <a:t>dvou a více látek</a:t>
            </a:r>
          </a:p>
          <a:p>
            <a:pPr eaLnBrk="1" hangingPunct="1">
              <a:buFontTx/>
              <a:buChar char="-"/>
            </a:pPr>
            <a:endParaRPr lang="cs-CZ" sz="2400" dirty="0" smtClean="0"/>
          </a:p>
          <a:p>
            <a:pPr eaLnBrk="1" hangingPunct="1">
              <a:buFontTx/>
              <a:buChar char="-"/>
            </a:pPr>
            <a:r>
              <a:rPr lang="cs-CZ" sz="2400" dirty="0" smtClean="0"/>
              <a:t>dělíme je na </a:t>
            </a:r>
            <a:r>
              <a:rPr lang="cs-CZ" sz="2400" b="1" dirty="0" smtClean="0"/>
              <a:t>homogenní a heterogenní</a:t>
            </a:r>
          </a:p>
          <a:p>
            <a:pPr eaLnBrk="1" hangingPunct="1">
              <a:buFontTx/>
              <a:buChar char="-"/>
            </a:pPr>
            <a:endParaRPr lang="cs-CZ" sz="2400" dirty="0" smtClean="0"/>
          </a:p>
          <a:p>
            <a:pPr eaLnBrk="1" hangingPunct="1">
              <a:buFontTx/>
              <a:buChar char="-"/>
            </a:pPr>
            <a:r>
              <a:rPr lang="cs-CZ" sz="2400" dirty="0" smtClean="0"/>
              <a:t>heterogenní směsi dále dělíme na: </a:t>
            </a:r>
            <a:r>
              <a:rPr lang="cs-CZ" sz="2400" b="1" dirty="0" smtClean="0"/>
              <a:t>suspenze</a:t>
            </a:r>
          </a:p>
          <a:p>
            <a:pPr eaLnBrk="1" hangingPunct="1">
              <a:buNone/>
            </a:pPr>
            <a:r>
              <a:rPr lang="cs-CZ" sz="2400" b="1" dirty="0" smtClean="0"/>
              <a:t>                                                                     emulze</a:t>
            </a:r>
          </a:p>
          <a:p>
            <a:pPr eaLnBrk="1" hangingPunct="1">
              <a:buNone/>
            </a:pPr>
            <a:r>
              <a:rPr lang="cs-CZ" sz="2400" b="1" dirty="0" smtClean="0"/>
              <a:t>                                                                     aerosol</a:t>
            </a:r>
          </a:p>
          <a:p>
            <a:pPr eaLnBrk="1" hangingPunct="1">
              <a:buNone/>
            </a:pPr>
            <a:r>
              <a:rPr lang="cs-CZ" sz="2400" b="1" dirty="0" smtClean="0"/>
              <a:t>                                                                     pěna   </a:t>
            </a:r>
          </a:p>
          <a:p>
            <a:pPr algn="ctr" eaLnBrk="1" hangingPunct="1">
              <a:buFontTx/>
              <a:buNone/>
            </a:pPr>
            <a:endParaRPr lang="cs-CZ" sz="2400" b="1" dirty="0" smtClean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Opakování - směsi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eaLnBrk="1" hangingPunct="1">
              <a:buNone/>
            </a:pPr>
            <a:endParaRPr lang="cs-CZ" sz="2400" b="1" dirty="0" smtClean="0">
              <a:solidFill>
                <a:schemeClr val="tx1"/>
              </a:solidFill>
            </a:endParaRP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400" dirty="0" smtClean="0">
                <a:solidFill>
                  <a:schemeClr val="tx1"/>
                </a:solidFill>
              </a:rPr>
              <a:t>je důležitý a běžný proces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400" dirty="0" smtClean="0">
                <a:solidFill>
                  <a:schemeClr val="tx1"/>
                </a:solidFill>
              </a:rPr>
              <a:t>díky oddělování </a:t>
            </a:r>
            <a:r>
              <a:rPr lang="cs-CZ" sz="2400" b="1" dirty="0" smtClean="0">
                <a:solidFill>
                  <a:schemeClr val="tx1"/>
                </a:solidFill>
              </a:rPr>
              <a:t>získáme jednotlivé složky směsi zvlášť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400" dirty="0" smtClean="0">
                <a:solidFill>
                  <a:schemeClr val="tx1"/>
                </a:solidFill>
              </a:rPr>
              <a:t>využíváme ho např. i v domácnosti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endParaRPr lang="cs-CZ" sz="2400" dirty="0" smtClean="0">
              <a:solidFill>
                <a:schemeClr val="tx1"/>
              </a:solidFill>
            </a:endParaRPr>
          </a:p>
          <a:p>
            <a:pPr algn="ctr" eaLnBrk="1" hangingPunct="1">
              <a:lnSpc>
                <a:spcPct val="90000"/>
              </a:lnSpc>
              <a:buNone/>
            </a:pPr>
            <a:r>
              <a:rPr lang="cs-CZ" sz="2400" b="1" dirty="0" smtClean="0">
                <a:solidFill>
                  <a:schemeClr val="tx1"/>
                </a:solidFill>
              </a:rPr>
              <a:t>Věděli byste kde?</a:t>
            </a:r>
          </a:p>
          <a:p>
            <a:pPr algn="ctr" eaLnBrk="1" hangingPunct="1">
              <a:lnSpc>
                <a:spcPct val="90000"/>
              </a:lnSpc>
              <a:buNone/>
            </a:pPr>
            <a:endParaRPr lang="cs-CZ" sz="2400" b="1" dirty="0" smtClean="0">
              <a:solidFill>
                <a:schemeClr val="tx1"/>
              </a:solidFill>
            </a:endParaRP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000" dirty="0" smtClean="0">
                <a:solidFill>
                  <a:schemeClr val="tx1"/>
                </a:solidFill>
              </a:rPr>
              <a:t>cezení špaget, brambor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000" dirty="0" smtClean="0">
                <a:solidFill>
                  <a:schemeClr val="tx1"/>
                </a:solidFill>
              </a:rPr>
              <a:t>překapávání kávy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000" dirty="0" smtClean="0">
                <a:solidFill>
                  <a:schemeClr val="tx1"/>
                </a:solidFill>
              </a:rPr>
              <a:t>usazování turecké kávy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000" dirty="0" smtClean="0">
                <a:solidFill>
                  <a:schemeClr val="tx1"/>
                </a:solidFill>
              </a:rPr>
              <a:t>filtrace v akváriu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000" dirty="0" smtClean="0">
                <a:solidFill>
                  <a:schemeClr val="tx1"/>
                </a:solidFill>
              </a:rPr>
              <a:t>ždímání prádla</a:t>
            </a: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Oddělování směsí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eaLnBrk="1" hangingPunct="1">
              <a:buFontTx/>
              <a:buChar char="-"/>
            </a:pPr>
            <a:r>
              <a:rPr lang="cs-CZ" sz="2400" dirty="0" smtClean="0">
                <a:solidFill>
                  <a:schemeClr val="tx1"/>
                </a:solidFill>
              </a:rPr>
              <a:t>nejjednodušší metoda oddělování směsí</a:t>
            </a:r>
          </a:p>
          <a:p>
            <a:pPr>
              <a:buFontTx/>
              <a:buChar char="-"/>
            </a:pPr>
            <a:r>
              <a:rPr lang="cs-CZ" sz="2400" dirty="0" smtClean="0"/>
              <a:t>oddělování dvou vzájemně nemísitelných kapalin, nebo pevné látky rozptýlené v kapalině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 algn="ctr">
              <a:buNone/>
            </a:pPr>
            <a:r>
              <a:rPr lang="cs-CZ" sz="2400" b="1" dirty="0" smtClean="0"/>
              <a:t>Kde se můžete s usazováním setkat v běžném životě?</a:t>
            </a:r>
          </a:p>
          <a:p>
            <a:pPr algn="ctr">
              <a:buNone/>
            </a:pPr>
            <a:endParaRPr lang="cs-CZ" sz="2400" b="1" dirty="0" smtClean="0"/>
          </a:p>
          <a:p>
            <a:pPr>
              <a:buFontTx/>
              <a:buChar char="-"/>
            </a:pPr>
            <a:r>
              <a:rPr lang="cs-CZ" sz="2000" dirty="0" smtClean="0"/>
              <a:t>při čištění bazénů či akvária – nečistoty se nechají ve vodě usadit a poté se ze dna vyluxují </a:t>
            </a:r>
          </a:p>
          <a:p>
            <a:pPr>
              <a:buFontTx/>
              <a:buChar char="-"/>
            </a:pPr>
            <a:r>
              <a:rPr lang="cs-CZ" sz="2000" dirty="0" smtClean="0"/>
              <a:t>usazování kávové sedliny turecké kávy</a:t>
            </a:r>
          </a:p>
          <a:p>
            <a:pPr eaLnBrk="1" hangingPunct="1">
              <a:buFontTx/>
              <a:buChar char="-"/>
            </a:pPr>
            <a:endParaRPr lang="cs-CZ" sz="2400" dirty="0" smtClean="0">
              <a:solidFill>
                <a:schemeClr val="tx1"/>
              </a:solidFill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Usazování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  <p:pic>
        <p:nvPicPr>
          <p:cNvPr id="66562" name="Picture 2" descr="animace,horké nápoje,hrnečky,hrnky na kávu,kafe,Manga,nápoje,pití,šálky kávy,styl Manga,tváře,usměvavé jídlo,úsměv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4653136"/>
            <a:ext cx="1224136" cy="12241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600" b="1" dirty="0" smtClean="0"/>
              <a:t>Oddělování pomocí dělící nálevky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oddělování dvou </a:t>
            </a:r>
            <a:r>
              <a:rPr lang="cs-CZ" sz="2400" b="1" dirty="0" smtClean="0"/>
              <a:t>vzájemně nemísitelných </a:t>
            </a:r>
          </a:p>
          <a:p>
            <a:pPr>
              <a:buNone/>
            </a:pPr>
            <a:r>
              <a:rPr lang="cs-CZ" sz="2400" b="1" dirty="0" smtClean="0"/>
              <a:t>     kapalin</a:t>
            </a:r>
            <a:r>
              <a:rPr lang="cs-CZ" sz="2400" dirty="0" smtClean="0"/>
              <a:t> (emulze – olej + voda)</a:t>
            </a:r>
          </a:p>
          <a:p>
            <a:pPr>
              <a:buNone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využívá se k tomu </a:t>
            </a:r>
            <a:r>
              <a:rPr lang="cs-CZ" sz="2400" b="1" dirty="0" smtClean="0"/>
              <a:t>dělící nálevka</a:t>
            </a:r>
          </a:p>
          <a:p>
            <a:pPr>
              <a:buFontTx/>
              <a:buChar char="-"/>
            </a:pPr>
            <a:endParaRPr lang="cs-CZ" sz="2400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1844824"/>
            <a:ext cx="1150941" cy="39754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fontAlgn="auto">
              <a:spcAft>
                <a:spcPts val="0"/>
              </a:spcAft>
              <a:buFontTx/>
              <a:buChar char="-"/>
              <a:defRPr/>
            </a:pPr>
            <a:endParaRPr lang="cs-CZ" sz="2400" dirty="0" smtClean="0"/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sz="2400" dirty="0" smtClean="0"/>
              <a:t>používá se k oddělování pevných složek od kapalných</a:t>
            </a:r>
          </a:p>
          <a:p>
            <a:pPr fontAlgn="auto">
              <a:spcAft>
                <a:spcPts val="0"/>
              </a:spcAft>
              <a:buNone/>
              <a:defRPr/>
            </a:pPr>
            <a:r>
              <a:rPr lang="cs-CZ" sz="2400" dirty="0" smtClean="0"/>
              <a:t>     (nebo plynných složek v různorodých směsích)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endParaRPr lang="cs-CZ" sz="2400" dirty="0" smtClean="0"/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/>
              <a:t>Kde v domácnosti se používají filtry?</a:t>
            </a:r>
            <a:endParaRPr lang="cs-CZ" sz="2400" b="1" smtClean="0"/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b="1" dirty="0" smtClean="0"/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sz="2400" dirty="0" smtClean="0"/>
              <a:t>filtry bazénů, akvárií, ve vysavači, automobily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sz="2400" dirty="0" smtClean="0"/>
              <a:t>překapávání kávy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 </a:t>
            </a:r>
            <a:endParaRPr lang="cs-CZ" sz="2400" b="1" dirty="0" smtClean="0">
              <a:solidFill>
                <a:schemeClr val="tx1"/>
              </a:solidFill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Filtrace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 Jako filtry mohou sloužit: </a:t>
            </a:r>
            <a:r>
              <a:rPr lang="cs-CZ" sz="2400" b="1" i="1" dirty="0" smtClean="0"/>
              <a:t>síta, tkaniny, vata či filtrační papíry</a:t>
            </a:r>
            <a:r>
              <a:rPr lang="cs-CZ" sz="2400" b="1" dirty="0" smtClean="0"/>
              <a:t>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     K čištění vod v bazénech a při výrobě pitné vody se používají tzv. </a:t>
            </a:r>
            <a:r>
              <a:rPr lang="cs-CZ" sz="2400" b="1" i="1" dirty="0" smtClean="0"/>
              <a:t>pískové filtry</a:t>
            </a:r>
            <a:r>
              <a:rPr lang="cs-CZ" sz="2400" dirty="0" smtClean="0"/>
              <a:t>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/>
              <a:t>Např. vzduchové filtry jsou i nezbytnou součástí motorů aut. Proč?</a:t>
            </a:r>
            <a:endParaRPr lang="cs-CZ" sz="2400" b="1" dirty="0" smtClean="0">
              <a:solidFill>
                <a:schemeClr val="tx1"/>
              </a:solidFill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Filtrace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                                                                                            </a:t>
            </a:r>
            <a:endParaRPr lang="cs-CZ" sz="22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           filtrační papír                                                                  stojan                                                      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b="1" dirty="0" smtClean="0"/>
              <a:t>           </a:t>
            </a:r>
            <a:r>
              <a:rPr lang="cs-CZ" sz="2200" dirty="0" smtClean="0"/>
              <a:t>filtrační nálevka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2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2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2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                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                                                                                                        tyčinka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                             </a:t>
            </a: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                    </a:t>
            </a:r>
            <a:r>
              <a:rPr lang="cs-CZ" sz="2200" dirty="0" smtClean="0"/>
              <a:t>filtrát   </a:t>
            </a:r>
            <a:r>
              <a:rPr lang="cs-CZ" sz="1800" dirty="0" smtClean="0"/>
              <a:t>                                                                               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                                                                                                                         </a:t>
            </a:r>
            <a:r>
              <a:rPr lang="cs-CZ" sz="2200" dirty="0" smtClean="0"/>
              <a:t>filtrovaný roztok</a:t>
            </a:r>
            <a:endParaRPr lang="cs-CZ" sz="24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/>
              <a:t>                           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Filtrační aparatura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2060848"/>
            <a:ext cx="3197675" cy="35991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7" name="Přímá spojovací šipka 6"/>
          <p:cNvCxnSpPr/>
          <p:nvPr/>
        </p:nvCxnSpPr>
        <p:spPr>
          <a:xfrm>
            <a:off x="2555776" y="2492896"/>
            <a:ext cx="136815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2843808" y="2780928"/>
            <a:ext cx="115212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2123728" y="4869160"/>
            <a:ext cx="172819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H="1">
            <a:off x="5724128" y="2420888"/>
            <a:ext cx="57606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H="1">
            <a:off x="5508104" y="4293096"/>
            <a:ext cx="93610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flipH="1">
            <a:off x="5436096" y="5157192"/>
            <a:ext cx="100811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 </a:t>
            </a:r>
            <a:r>
              <a:rPr lang="cs-CZ" sz="2400" b="1" dirty="0" smtClean="0"/>
              <a:t>Postup: 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do kádinky nalijeme cca 250 ml vody a přisypeme písek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rozmícháme pomocí skleněné tyčinky a vzniklou směs  přefiltrujeme (použijeme předchozí sestavenou filtr.aparaturu)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endParaRPr lang="cs-CZ" sz="2400" dirty="0" smtClean="0">
              <a:solidFill>
                <a:schemeClr val="tx1"/>
              </a:solidFill>
            </a:endParaRPr>
          </a:p>
          <a:p>
            <a:pPr algn="ctr" fontAlgn="auto">
              <a:spcAft>
                <a:spcPts val="0"/>
              </a:spcAft>
              <a:buNone/>
              <a:defRPr/>
            </a:pPr>
            <a:r>
              <a:rPr lang="cs-CZ" sz="2400" b="1" dirty="0" smtClean="0">
                <a:solidFill>
                  <a:schemeClr val="tx1"/>
                </a:solidFill>
              </a:rPr>
              <a:t>Písek ve vodě je jaký druh směsi?</a:t>
            </a:r>
          </a:p>
          <a:p>
            <a:pPr algn="ctr" fontAlgn="auto">
              <a:spcAft>
                <a:spcPts val="0"/>
              </a:spcAft>
              <a:buNone/>
              <a:defRPr/>
            </a:pPr>
            <a:endParaRPr lang="cs-CZ" sz="2400" b="1" dirty="0" smtClean="0">
              <a:solidFill>
                <a:schemeClr val="tx1"/>
              </a:solidFill>
            </a:endParaRPr>
          </a:p>
          <a:p>
            <a:pPr algn="ctr" fontAlgn="auto">
              <a:spcAft>
                <a:spcPts val="0"/>
              </a:spcAft>
              <a:buNone/>
              <a:defRPr/>
            </a:pP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heterogenní směs - suspenze</a:t>
            </a: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Experiment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600" b="1" dirty="0" smtClean="0"/>
              <a:t>Roztok a jeho složení, teplota varu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>
              <a:buFont typeface="Arial" charset="0"/>
              <a:buNone/>
            </a:pPr>
            <a:r>
              <a:rPr lang="cs-CZ" sz="2400" b="1" u="sng" dirty="0" smtClean="0"/>
              <a:t>Roztok</a:t>
            </a:r>
          </a:p>
          <a:p>
            <a:pPr>
              <a:buFontTx/>
              <a:buChar char="-"/>
            </a:pPr>
            <a:r>
              <a:rPr lang="cs-CZ" sz="2400" dirty="0" smtClean="0"/>
              <a:t>stejnorodá směs složená z rozpouštědla a rozpuštěné látky</a:t>
            </a:r>
          </a:p>
          <a:p>
            <a:pPr>
              <a:buFontTx/>
              <a:buChar char="-"/>
            </a:pPr>
            <a:r>
              <a:rPr lang="cs-CZ" sz="2400" dirty="0" smtClean="0"/>
              <a:t>nejčastější jsou kapalné roztoky, kde jako rozpouštědlo slouží kapalina (voda, líh)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 typeface="Arial" charset="0"/>
              <a:buNone/>
            </a:pPr>
            <a:r>
              <a:rPr lang="cs-CZ" sz="2400" b="1" u="sng" dirty="0" smtClean="0"/>
              <a:t>Teplota varu</a:t>
            </a:r>
          </a:p>
          <a:p>
            <a:pPr>
              <a:buFontTx/>
              <a:buChar char="-"/>
            </a:pPr>
            <a:r>
              <a:rPr lang="cs-CZ" sz="2400" dirty="0" smtClean="0"/>
              <a:t>teplota, při níž se látka vypařuje v celém svém objemu a je závislá na okolním tlaku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eaLnBrk="1" hangingPunct="1">
              <a:buFontTx/>
              <a:buChar char="-"/>
            </a:pPr>
            <a:r>
              <a:rPr lang="cs-CZ" sz="2400" dirty="0" smtClean="0"/>
              <a:t>oddělování směsí je důležitý proces, kdy získáme jednotlivé složky směsí</a:t>
            </a:r>
          </a:p>
          <a:p>
            <a:pPr eaLnBrk="1" hangingPunct="1">
              <a:buFontTx/>
              <a:buChar char="-"/>
            </a:pPr>
            <a:endParaRPr lang="cs-CZ" sz="2400" dirty="0" smtClean="0"/>
          </a:p>
          <a:p>
            <a:pPr eaLnBrk="1" hangingPunct="1">
              <a:buNone/>
            </a:pPr>
            <a:r>
              <a:rPr lang="cs-CZ" sz="2400" b="1" dirty="0" smtClean="0"/>
              <a:t>Patří sem:</a:t>
            </a:r>
          </a:p>
          <a:p>
            <a:pPr eaLnBrk="1" hangingPunct="1">
              <a:buFontTx/>
              <a:buChar char="-"/>
            </a:pPr>
            <a:r>
              <a:rPr lang="cs-CZ" sz="2400" b="1" dirty="0" smtClean="0"/>
              <a:t>usazování</a:t>
            </a:r>
            <a:r>
              <a:rPr lang="cs-CZ" sz="2400" dirty="0" smtClean="0"/>
              <a:t> - nejjednodušší metoda</a:t>
            </a:r>
          </a:p>
          <a:p>
            <a:pPr eaLnBrk="1" hangingPunct="1">
              <a:buFontTx/>
              <a:buChar char="-"/>
            </a:pPr>
            <a:r>
              <a:rPr lang="cs-CZ" sz="2400" b="1" dirty="0" smtClean="0"/>
              <a:t>dělení pomocí dělící nálevky</a:t>
            </a:r>
          </a:p>
          <a:p>
            <a:pPr eaLnBrk="1" hangingPunct="1">
              <a:buFontTx/>
              <a:buChar char="-"/>
            </a:pPr>
            <a:r>
              <a:rPr lang="cs-CZ" sz="2400" b="1" smtClean="0"/>
              <a:t>Filtrace</a:t>
            </a:r>
          </a:p>
          <a:p>
            <a:pPr eaLnBrk="1" hangingPunct="1">
              <a:buFontTx/>
              <a:buChar char="-"/>
            </a:pPr>
            <a:endParaRPr lang="cs-CZ" sz="2400" b="1" dirty="0" smtClean="0"/>
          </a:p>
          <a:p>
            <a:pPr eaLnBrk="1" hangingPunct="1">
              <a:buNone/>
            </a:pPr>
            <a:r>
              <a:rPr lang="cs-CZ" sz="2400" b="1" dirty="0" smtClean="0"/>
              <a:t>Roztok je složen z rozpouštědla a rozpouštěné látky</a:t>
            </a:r>
          </a:p>
          <a:p>
            <a:pPr eaLnBrk="1" hangingPunct="1">
              <a:buNone/>
            </a:pPr>
            <a:r>
              <a:rPr lang="cs-CZ" sz="2400" b="1" dirty="0" smtClean="0"/>
              <a:t> </a:t>
            </a:r>
            <a:r>
              <a:rPr lang="cs-CZ" sz="2400" dirty="0" smtClean="0"/>
              <a:t>(modrá skalice ve vodě)</a:t>
            </a:r>
          </a:p>
          <a:p>
            <a:pPr eaLnBrk="1" hangingPunct="1">
              <a:buFontTx/>
              <a:buChar char="-"/>
            </a:pPr>
            <a:endParaRPr lang="cs-CZ" sz="2400" b="1" dirty="0" smtClean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smtClean="0">
                <a:ln w="11430"/>
                <a:solidFill>
                  <a:schemeClr val="tx1"/>
                </a:solidFill>
              </a:rPr>
              <a:t>Souhrn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sz="2000" dirty="0" smtClean="0"/>
              <a:t>Obrázky převzaty:</a:t>
            </a:r>
          </a:p>
          <a:p>
            <a:pPr>
              <a:buNone/>
            </a:pPr>
            <a:r>
              <a:rPr lang="cs-CZ" sz="2000" dirty="0" smtClean="0"/>
              <a:t>[cit. 2011-09-20] </a:t>
            </a:r>
            <a:r>
              <a:rPr lang="cs-CZ" sz="2000" i="1" dirty="0" smtClean="0"/>
              <a:t>www.office.</a:t>
            </a:r>
            <a:r>
              <a:rPr lang="cs-CZ" sz="2000" i="1" dirty="0" err="1" smtClean="0"/>
              <a:t>microsoft.com</a:t>
            </a:r>
            <a:endParaRPr lang="cs-CZ" sz="2000" i="1" dirty="0" smtClean="0"/>
          </a:p>
          <a:p>
            <a:pPr>
              <a:buNone/>
            </a:pPr>
            <a:endParaRPr lang="cs-CZ" sz="2000" i="1" dirty="0" smtClean="0"/>
          </a:p>
          <a:p>
            <a:pPr>
              <a:buNone/>
            </a:pPr>
            <a:r>
              <a:rPr lang="cs-CZ" sz="2000" dirty="0" smtClean="0"/>
              <a:t>Použity obrázky vlastní tvorby.</a:t>
            </a:r>
          </a:p>
          <a:p>
            <a:pPr>
              <a:buNone/>
            </a:pPr>
            <a:endParaRPr lang="cs-CZ" sz="2000" i="1" dirty="0" smtClean="0"/>
          </a:p>
          <a:p>
            <a:pPr>
              <a:buNone/>
            </a:pPr>
            <a:endParaRPr lang="cs-CZ" sz="2000" i="1" dirty="0" smtClean="0"/>
          </a:p>
          <a:p>
            <a:pPr>
              <a:buNone/>
            </a:pPr>
            <a:endParaRPr lang="cs-CZ" sz="2000" i="1" dirty="0" smtClean="0"/>
          </a:p>
          <a:p>
            <a:pPr>
              <a:buNone/>
            </a:pPr>
            <a:endParaRPr lang="cs-CZ" sz="24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11430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Použité zdroje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534</TotalTime>
  <Words>637</Words>
  <Application>Microsoft Office PowerPoint</Application>
  <PresentationFormat>Předvádění na obrazovce (4:3)</PresentationFormat>
  <Paragraphs>143</Paragraphs>
  <Slides>14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Anotace</vt:lpstr>
      <vt:lpstr>Oddělování směsí (1. část)</vt:lpstr>
      <vt:lpstr>Opakování - směsi</vt:lpstr>
      <vt:lpstr>Oddělování směsí</vt:lpstr>
      <vt:lpstr>Usazování</vt:lpstr>
      <vt:lpstr>Oddělování pomocí dělící nálevky</vt:lpstr>
      <vt:lpstr>Filtrace</vt:lpstr>
      <vt:lpstr>Filtrace</vt:lpstr>
      <vt:lpstr>Filtrační aparatura</vt:lpstr>
      <vt:lpstr>Experiment</vt:lpstr>
      <vt:lpstr>Roztok a jeho složení, teplota varu</vt:lpstr>
      <vt:lpstr>Souhrn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 tense – „to be“</dc:title>
  <dc:creator>lipi</dc:creator>
  <cp:lastModifiedBy>lipi</cp:lastModifiedBy>
  <cp:revision>139</cp:revision>
  <dcterms:created xsi:type="dcterms:W3CDTF">2011-10-22T09:36:30Z</dcterms:created>
  <dcterms:modified xsi:type="dcterms:W3CDTF">2012-01-21T12:15:58Z</dcterms:modified>
</cp:coreProperties>
</file>