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94" r:id="rId2"/>
    <p:sldId id="295" r:id="rId3"/>
    <p:sldId id="256" r:id="rId4"/>
    <p:sldId id="307" r:id="rId5"/>
    <p:sldId id="313" r:id="rId6"/>
    <p:sldId id="315" r:id="rId7"/>
    <p:sldId id="316" r:id="rId8"/>
    <p:sldId id="317" r:id="rId9"/>
    <p:sldId id="319" r:id="rId10"/>
    <p:sldId id="320" r:id="rId11"/>
    <p:sldId id="321" r:id="rId12"/>
    <p:sldId id="322" r:id="rId13"/>
    <p:sldId id="314" r:id="rId14"/>
    <p:sldId id="323" r:id="rId15"/>
    <p:sldId id="324" r:id="rId16"/>
    <p:sldId id="308" r:id="rId17"/>
    <p:sldId id="29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Zopakujeme si, co je to roztok a jeho složení a také teplotu varu.</a:t>
            </a:r>
          </a:p>
          <a:p>
            <a:pPr>
              <a:spcBef>
                <a:spcPct val="0"/>
              </a:spcBef>
            </a:pPr>
            <a:r>
              <a:rPr lang="cs-CZ" b="1" u="sng" smtClean="0"/>
              <a:t>Roztok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stejnorodá směs složená z rozpouštědla a rozpuštěné látky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nejčastější jsou kapalné roztoky, kde jako rozpouštědlo slouží kapalina (voda, líh)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u="sng" smtClean="0"/>
              <a:t>Teplota varu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teplota, při níž se látka vypařuje v celém svém objemu a je závislá na okolním tlaku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3B50D6-06A4-4A47-9A83-48640DB5FF7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Zopakujeme si, co je to roztok a jeho složení a také teplotu varu.</a:t>
            </a:r>
          </a:p>
          <a:p>
            <a:pPr>
              <a:spcBef>
                <a:spcPct val="0"/>
              </a:spcBef>
            </a:pPr>
            <a:r>
              <a:rPr lang="cs-CZ" b="1" u="sng" smtClean="0"/>
              <a:t>Roztok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stejnorodá směs složená z rozpouštědla a rozpuštěné látky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nejčastější jsou kapalné roztoky, kde jako rozpouštědlo slouží kapalina (voda, líh)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u="sng" smtClean="0"/>
              <a:t>Teplota varu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teplota, při níž se látka vypařuje v celém svém objemu a je závislá na okolním tlaku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3B50D6-06A4-4A47-9A83-48640DB5FF7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Zopakujeme si, co je to roztok a jeho složení a také teplotu varu.</a:t>
            </a:r>
          </a:p>
          <a:p>
            <a:pPr>
              <a:spcBef>
                <a:spcPct val="0"/>
              </a:spcBef>
            </a:pPr>
            <a:r>
              <a:rPr lang="cs-CZ" b="1" u="sng" smtClean="0"/>
              <a:t>Roztok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stejnorodá směs složená z rozpouštědla a rozpuštěné látky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nejčastější jsou kapalné roztoky, kde jako rozpouštědlo slouží kapalina (voda, líh)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b="1" u="sng" smtClean="0"/>
              <a:t>Teplota varu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teplota, při níž se látka vypařuje v celém svém objemu a je závislá na okolním tlaku</a:t>
            </a:r>
          </a:p>
          <a:p>
            <a:pPr>
              <a:spcBef>
                <a:spcPct val="0"/>
              </a:spcBef>
              <a:buFontTx/>
              <a:buChar char="-"/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3B50D6-06A4-4A47-9A83-48640DB5FF7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VY_52_INOVACE_26_ODDĚLOVÁNÍ </a:t>
                      </a:r>
                      <a:r>
                        <a:rPr lang="cs-CZ" sz="1800" dirty="0" smtClean="0"/>
                        <a:t>SMĚSÍ (2. ČÁST)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O</a:t>
                      </a:r>
                      <a:r>
                        <a:rPr lang="cs-CZ" sz="1800" dirty="0" smtClean="0"/>
                        <a:t>DDĚLOVÁNÍ SMĚSÍ (2. ČÁST)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Oddělování směsí</a:t>
            </a:r>
            <a:br>
              <a:rPr lang="cs-CZ" sz="3600" b="1" dirty="0" smtClean="0"/>
            </a:br>
            <a:r>
              <a:rPr lang="cs-CZ" sz="3200" dirty="0" smtClean="0"/>
              <a:t>(2. část)</a:t>
            </a:r>
            <a:endParaRPr lang="cs-CZ" sz="3600" dirty="0" smtClean="0"/>
          </a:p>
        </p:txBody>
      </p:sp>
      <p:pic>
        <p:nvPicPr>
          <p:cNvPr id="13318" name="Picture 6" descr="chemici,chemie,laboratoře,lidé při práci,osoby,povolání,technologie,věda,vědc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9695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oddělování směsí je důležitý proces, kdy získáme jednotlivé složky směsí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b="1" dirty="0" smtClean="0"/>
              <a:t>Patří sem: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usazování</a:t>
            </a:r>
            <a:r>
              <a:rPr lang="cs-CZ" sz="2400" dirty="0" smtClean="0"/>
              <a:t> - nejjednodušší metoda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dělení pomocí dělící nálevky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filtrace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None/>
            </a:pPr>
            <a:r>
              <a:rPr lang="cs-CZ" sz="2400" b="1" dirty="0" smtClean="0"/>
              <a:t>Roztok je složen z rozpouštědla a rozpouštěné látky</a:t>
            </a:r>
          </a:p>
          <a:p>
            <a:pPr eaLnBrk="1" hangingPunct="1">
              <a:buNone/>
            </a:pPr>
            <a:r>
              <a:rPr lang="cs-CZ" sz="2400" b="1" dirty="0" smtClean="0"/>
              <a:t> </a:t>
            </a:r>
            <a:r>
              <a:rPr lang="cs-CZ" sz="2400" dirty="0" smtClean="0"/>
              <a:t>(modrá skalice ve vodě)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  <a:p>
            <a:pPr eaLnBrk="1" hangingPunct="1">
              <a:buNone/>
            </a:pPr>
            <a:endParaRPr lang="cs-CZ" sz="2400" b="1" dirty="0" smtClean="0"/>
          </a:p>
          <a:p>
            <a:pPr algn="ctr" eaLnBrk="1" hangingPunct="1">
              <a:buFontTx/>
              <a:buNone/>
            </a:pP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oddělování směsí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je jedna z nejdůležitějších metod oddělování složek směsí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používá se nejčastěji k dělení směsi různých kapalin s odlišnými teplotami varu a k získávání rozpouštědla roztoků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provádí se v tzv. </a:t>
            </a:r>
            <a:r>
              <a:rPr lang="cs-CZ" sz="2400" b="1" dirty="0" smtClean="0"/>
              <a:t>destilačních přístrojích </a:t>
            </a:r>
            <a:r>
              <a:rPr lang="cs-CZ" sz="2400" dirty="0" smtClean="0"/>
              <a:t>(aparaturách)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Destilace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 algn="ctr">
              <a:buNone/>
            </a:pPr>
            <a:r>
              <a:rPr lang="cs-CZ" sz="2800" dirty="0" smtClean="0"/>
              <a:t>Slyšeli jste už někdy něco o </a:t>
            </a:r>
            <a:r>
              <a:rPr lang="cs-CZ" sz="2800" b="1" dirty="0" smtClean="0"/>
              <a:t>destilované vodě</a:t>
            </a:r>
            <a:r>
              <a:rPr lang="cs-CZ" sz="2800" dirty="0" smtClean="0"/>
              <a:t>?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400" dirty="0" smtClean="0"/>
              <a:t>je voda tzv. čistá, zbavená minerálních látek a používá se např. do chladičů aut či do žehliček, aby se nezanášeli vodním kamenem ten je právě tvořen minerálními látkami obsaženými ve vodě)</a:t>
            </a:r>
          </a:p>
          <a:p>
            <a:pPr>
              <a:buNone/>
            </a:pPr>
            <a:endParaRPr lang="cs-CZ" sz="2800" dirty="0" smtClean="0"/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Destilace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2400" dirty="0" smtClean="0"/>
          </a:p>
          <a:p>
            <a:pPr algn="ctr">
              <a:buNone/>
            </a:pPr>
            <a:r>
              <a:rPr lang="cs-CZ" sz="2800" b="1" dirty="0" smtClean="0"/>
              <a:t>Co je to destilát?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000" dirty="0" smtClean="0"/>
              <a:t>jako destiláty se označují alkoholické nápoje, které obsahují větší množství alkoholu (</a:t>
            </a:r>
            <a:r>
              <a:rPr lang="cs-CZ" sz="2000" b="1" i="1" dirty="0" smtClean="0"/>
              <a:t>tvrdý alkohol </a:t>
            </a:r>
            <a:r>
              <a:rPr lang="cs-CZ" sz="2000" dirty="0" smtClean="0"/>
              <a:t>17-50% alkoholu).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název získal tento typ alkoholu dle svého výrobního postupu</a:t>
            </a:r>
          </a:p>
          <a:p>
            <a:pPr>
              <a:buFontTx/>
              <a:buChar char="-"/>
            </a:pPr>
            <a:r>
              <a:rPr lang="cs-CZ" sz="2000" dirty="0" smtClean="0"/>
              <a:t>produkt destilace = </a:t>
            </a:r>
            <a:r>
              <a:rPr lang="cs-CZ" sz="2000" b="1" dirty="0" smtClean="0"/>
              <a:t>destilát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Destilace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1 - varná baňka </a:t>
            </a:r>
            <a:r>
              <a:rPr lang="cs-CZ" sz="1600" dirty="0" smtClean="0">
                <a:solidFill>
                  <a:schemeClr val="tx1"/>
                </a:solidFill>
              </a:rPr>
              <a:t>(2 kapaliny s různou T</a:t>
            </a:r>
            <a:r>
              <a:rPr lang="cs-CZ" sz="1600" baseline="-25000" dirty="0" smtClean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)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2 - </a:t>
            </a:r>
            <a:r>
              <a:rPr lang="cs-CZ" sz="1600" b="1" dirty="0" err="1" smtClean="0">
                <a:solidFill>
                  <a:schemeClr val="tx1"/>
                </a:solidFill>
              </a:rPr>
              <a:t>erlenmayerova</a:t>
            </a:r>
            <a:r>
              <a:rPr lang="cs-CZ" sz="1600" b="1" dirty="0" smtClean="0">
                <a:solidFill>
                  <a:schemeClr val="tx1"/>
                </a:solidFill>
              </a:rPr>
              <a:t> baňka s destilátem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3 - teploměr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4 - alonž </a:t>
            </a:r>
            <a:r>
              <a:rPr lang="cs-CZ" sz="1600" dirty="0" smtClean="0">
                <a:solidFill>
                  <a:schemeClr val="tx1"/>
                </a:solidFill>
              </a:rPr>
              <a:t>(jímá destilát)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5 - chladič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6 - kahan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Destilace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68610" name="Picture 2" descr="http://194.108.36.52/ds3/hypertext/SJABH_soubory/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348880"/>
            <a:ext cx="5184576" cy="37128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588224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501317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V obrovském měřítku probíhá </a:t>
            </a:r>
            <a:r>
              <a:rPr lang="cs-CZ" sz="2800" b="1" dirty="0" smtClean="0"/>
              <a:t>destilace v přírodě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oceánech a mořích se vlivem sluneční energie odpařuje voda, která stoupá (jako pára) do atmosféry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díky, nízké teplotě zkapalňuje a padá k zemi jako déšť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dešťová voda je vlastně z velké části destilátem mořské vody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Destilace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velmi jednoduchá, separační technika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/>
              <a:t>oddělení</a:t>
            </a:r>
            <a:r>
              <a:rPr lang="cs-CZ" sz="2400" dirty="0" smtClean="0"/>
              <a:t> </a:t>
            </a:r>
            <a:r>
              <a:rPr lang="cs-CZ" sz="2400" b="1" dirty="0" smtClean="0"/>
              <a:t>pevné složky </a:t>
            </a:r>
            <a:r>
              <a:rPr lang="cs-CZ" sz="2400" dirty="0" smtClean="0"/>
              <a:t>(rozpuštěné látky) </a:t>
            </a:r>
            <a:r>
              <a:rPr lang="cs-CZ" sz="2400" b="1" dirty="0" smtClean="0"/>
              <a:t>z roztoku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vznikají při ní </a:t>
            </a:r>
            <a:r>
              <a:rPr lang="cs-CZ" sz="2400" b="1" dirty="0" smtClean="0"/>
              <a:t>krystaly</a:t>
            </a:r>
            <a:r>
              <a:rPr lang="cs-CZ" sz="2400" dirty="0" smtClean="0"/>
              <a:t> (větší, než před rozpuštěním)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200" b="1" i="1" dirty="0" smtClean="0"/>
              <a:t>probíhá běžně i v přírodě: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- vznik minerálů a hornin z roztavené lávy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  - krystalizace minerálů z mořské vody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Krystalizace se používá i k čištění pevných látek, např. při </a:t>
            </a:r>
            <a:r>
              <a:rPr lang="cs-CZ" sz="2200" i="1" dirty="0" smtClean="0"/>
              <a:t>výrobě cukru</a:t>
            </a:r>
            <a:r>
              <a:rPr lang="cs-CZ" sz="22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       </a:t>
            </a:r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Krystalizace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u="sng" dirty="0" smtClean="0"/>
              <a:t>Postup:</a:t>
            </a:r>
          </a:p>
          <a:p>
            <a:pPr>
              <a:buNone/>
            </a:pPr>
            <a:r>
              <a:rPr lang="cs-CZ" sz="2400" dirty="0" smtClean="0"/>
              <a:t>     Do větší kádinky připravíme nasycený roztok modré skalice při T 80°C, roztok chvíli povaříme, odstavíme  a necháme volně chladnout  (postupná krystalizace)</a:t>
            </a:r>
          </a:p>
          <a:p>
            <a:pPr>
              <a:buNone/>
            </a:pPr>
            <a:r>
              <a:rPr lang="cs-CZ" sz="2400" dirty="0" smtClean="0"/>
              <a:t>    </a:t>
            </a:r>
          </a:p>
          <a:p>
            <a:pPr>
              <a:buNone/>
            </a:pPr>
            <a:r>
              <a:rPr lang="cs-CZ" sz="2400" dirty="0" smtClean="0"/>
              <a:t>     V dalších hodinách pozorujeme postupný vznik krystalů modré skalice.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</a:p>
          <a:p>
            <a:pPr>
              <a:buNone/>
            </a:pPr>
            <a:r>
              <a:rPr lang="cs-CZ" sz="1800" b="1" dirty="0" smtClean="0"/>
              <a:t>                Krystaly po krystalizaci                             Modrá skalice (před rozpuštěním)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 - výsledek 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420888"/>
            <a:ext cx="7441569" cy="2420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Chromatografie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moderní metoda oddělování složek stejnorodých plynných a kapalných směsí </a:t>
            </a:r>
            <a:r>
              <a:rPr lang="cs-CZ" sz="2000" dirty="0" smtClean="0"/>
              <a:t>(plynová a kapalinová chromatografie)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současné době je to velmi využívaná separační technika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u="sng" dirty="0" smtClean="0"/>
              <a:t>Využití:</a:t>
            </a:r>
          </a:p>
          <a:p>
            <a:pPr>
              <a:buFontTx/>
              <a:buChar char="-"/>
            </a:pPr>
            <a:r>
              <a:rPr lang="cs-CZ" sz="2400" dirty="0" smtClean="0"/>
              <a:t>při výrobě léků</a:t>
            </a:r>
          </a:p>
          <a:p>
            <a:pPr>
              <a:buFontTx/>
              <a:buChar char="-"/>
            </a:pPr>
            <a:r>
              <a:rPr lang="cs-CZ" sz="2400" dirty="0" smtClean="0"/>
              <a:t>k oddělování látek obsažených v rostlinách (barviva)</a:t>
            </a:r>
          </a:p>
          <a:p>
            <a:pPr>
              <a:buFontTx/>
              <a:buChar char="-"/>
            </a:pPr>
            <a:r>
              <a:rPr lang="cs-CZ" sz="2400" dirty="0" smtClean="0"/>
              <a:t>při zjišťování obsahu jedovatých plynů v ovzduší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Experiment – chromatografie na křídě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400" b="1" u="sng" dirty="0" smtClean="0"/>
              <a:t>Postup:</a:t>
            </a:r>
          </a:p>
          <a:p>
            <a:pPr>
              <a:buFontTx/>
              <a:buChar char="-"/>
            </a:pPr>
            <a:r>
              <a:rPr lang="cs-CZ" sz="2200" dirty="0" smtClean="0"/>
              <a:t>na křídu namalujte hnědým fixem (použijte co nejvíce odstínů hnědé) asi 2 cm pod jejím okrajem kolem dokola proužek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200" dirty="0" smtClean="0"/>
              <a:t>do </a:t>
            </a:r>
            <a:r>
              <a:rPr lang="cs-CZ" sz="2200" dirty="0" err="1" smtClean="0"/>
              <a:t>Petriho</a:t>
            </a:r>
            <a:r>
              <a:rPr lang="cs-CZ" sz="2200" dirty="0" smtClean="0"/>
              <a:t> misky nalijeme </a:t>
            </a:r>
            <a:r>
              <a:rPr lang="cs-CZ" sz="2200" dirty="0" err="1" smtClean="0"/>
              <a:t>ethanol</a:t>
            </a:r>
            <a:r>
              <a:rPr lang="cs-CZ" sz="2200" dirty="0" smtClean="0"/>
              <a:t> cca 1cm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r>
              <a:rPr lang="cs-CZ" sz="2200" dirty="0" smtClean="0"/>
              <a:t>postavte křídu do </a:t>
            </a:r>
            <a:r>
              <a:rPr lang="cs-CZ" sz="2200" dirty="0" err="1" smtClean="0"/>
              <a:t>Petriho</a:t>
            </a:r>
            <a:r>
              <a:rPr lang="cs-CZ" sz="2200" dirty="0" smtClean="0"/>
              <a:t> misky s </a:t>
            </a:r>
            <a:r>
              <a:rPr lang="cs-CZ" sz="2200" dirty="0" err="1" smtClean="0"/>
              <a:t>ethanolem</a:t>
            </a:r>
            <a:r>
              <a:rPr lang="cs-CZ" sz="2200" dirty="0" smtClean="0"/>
              <a:t>, proužek nesmí být v </a:t>
            </a:r>
            <a:r>
              <a:rPr lang="cs-CZ" sz="2200" dirty="0" err="1" smtClean="0"/>
              <a:t>ethanolu</a:t>
            </a:r>
            <a:r>
              <a:rPr lang="cs-CZ" sz="2200" dirty="0" smtClean="0"/>
              <a:t> ponořen!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Pozorujeme, ze kterých barev je složeno barvivo hnědého fixu.</a:t>
            </a:r>
          </a:p>
          <a:p>
            <a:pPr>
              <a:buFontTx/>
              <a:buChar char="-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Experiment – chromatografie na křídě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72816"/>
            <a:ext cx="2456549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7" y="1772816"/>
            <a:ext cx="2564324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59" y="1772816"/>
            <a:ext cx="2540011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r>
              <a:rPr lang="cs-CZ" sz="2400" dirty="0" smtClean="0"/>
              <a:t>metody oddělování směsí se používají k získání jednotlivých složek směsi</a:t>
            </a:r>
          </a:p>
          <a:p>
            <a:pPr eaLnBrk="1" hangingPunct="1">
              <a:buNone/>
            </a:pPr>
            <a:endParaRPr lang="cs-CZ" sz="2400" dirty="0" smtClean="0"/>
          </a:p>
          <a:p>
            <a:pPr eaLnBrk="1" hangingPunct="1">
              <a:buNone/>
            </a:pPr>
            <a:r>
              <a:rPr lang="cs-CZ" sz="2400" b="1" dirty="0" smtClean="0"/>
              <a:t>Metody: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usazování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filtrace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destilace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krystalizace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chromatografie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7170" name="Picture 2" descr="bubliny myšlenek,bubliny s myšlenkami,emoce,emotikony,ksichtík,ksichtíky,myšlení,myšlenky,prázdné,smajlíci,smajlík,smajlíky,symboly,tváře,úsměvy,výraz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636912"/>
            <a:ext cx="2808312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 http://194.108.36.52/ds3/hypertext/</a:t>
            </a:r>
            <a:r>
              <a:rPr lang="cs-CZ" sz="2000" i="1" dirty="0" err="1" smtClean="0"/>
              <a:t>SJABH.htm</a:t>
            </a: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[cit. 2011-09-20]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823</Words>
  <Application>Microsoft Office PowerPoint</Application>
  <PresentationFormat>Předvádění na obrazovce (4:3)</PresentationFormat>
  <Paragraphs>153</Paragraphs>
  <Slides>17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Oddělování směsí (2. část)</vt:lpstr>
      <vt:lpstr>Opakování – oddělování směsí</vt:lpstr>
      <vt:lpstr>Destilace</vt:lpstr>
      <vt:lpstr>Destilace</vt:lpstr>
      <vt:lpstr>Destilace</vt:lpstr>
      <vt:lpstr>Destilace</vt:lpstr>
      <vt:lpstr>Destilace</vt:lpstr>
      <vt:lpstr>Krystalizace</vt:lpstr>
      <vt:lpstr>Experiment</vt:lpstr>
      <vt:lpstr>Experiment - výsledek </vt:lpstr>
      <vt:lpstr>Chromatografie</vt:lpstr>
      <vt:lpstr>Experiment – chromatografie na křídě</vt:lpstr>
      <vt:lpstr>Experiment – chromatografie na křídě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142</cp:revision>
  <dcterms:created xsi:type="dcterms:W3CDTF">2011-10-22T09:36:30Z</dcterms:created>
  <dcterms:modified xsi:type="dcterms:W3CDTF">2012-01-21T12:17:10Z</dcterms:modified>
</cp:coreProperties>
</file>