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94" r:id="rId2"/>
    <p:sldId id="295" r:id="rId3"/>
    <p:sldId id="256" r:id="rId4"/>
    <p:sldId id="307" r:id="rId5"/>
    <p:sldId id="313" r:id="rId6"/>
    <p:sldId id="316" r:id="rId7"/>
    <p:sldId id="317" r:id="rId8"/>
    <p:sldId id="318" r:id="rId9"/>
    <p:sldId id="319" r:id="rId10"/>
    <p:sldId id="320" r:id="rId11"/>
    <p:sldId id="321" r:id="rId12"/>
    <p:sldId id="322" r:id="rId13"/>
    <p:sldId id="315" r:id="rId14"/>
    <p:sldId id="323" r:id="rId15"/>
    <p:sldId id="314" r:id="rId16"/>
    <p:sldId id="308" r:id="rId17"/>
    <p:sldId id="29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VY_52_INOVACE_27_STAVBA ATOMU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STAVBA ATOMU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Obsahem je prezentace pro podporu výkladu učiva na dané téma</a:t>
            </a:r>
            <a:r>
              <a:rPr lang="cs-CZ" sz="2400" dirty="0" smtClean="0">
                <a:solidFill>
                  <a:srgbClr val="000000"/>
                </a:solidFill>
              </a:rPr>
              <a:t>. </a:t>
            </a: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smtClean="0">
                <a:solidFill>
                  <a:srgbClr val="000000"/>
                </a:solidFill>
              </a:rPr>
              <a:t> </a:t>
            </a:r>
            <a:r>
              <a:rPr lang="cs-CZ" sz="2400" smtClean="0">
                <a:solidFill>
                  <a:srgbClr val="000000"/>
                </a:solidFill>
              </a:rPr>
              <a:t>    Na </a:t>
            </a:r>
            <a:r>
              <a:rPr lang="cs-CZ" sz="2400" smtClean="0">
                <a:solidFill>
                  <a:srgbClr val="000000"/>
                </a:solidFill>
              </a:rPr>
              <a:t>začátku je uveden souhrn opakování látky předchozí a na konci souhrn látky probrané. </a:t>
            </a: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smtClean="0"/>
              <a:t>Stavba atomu</a:t>
            </a:r>
            <a:endParaRPr lang="cs-CZ" sz="3600" dirty="0" smtClean="0"/>
          </a:p>
        </p:txBody>
      </p:sp>
      <p:pic>
        <p:nvPicPr>
          <p:cNvPr id="28676" name="Picture 4" descr="atomová energie,atomy,energie,symboly,technologie,vě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92494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metody oddělování směsí se používají k získání jednotlivých složek směsi</a:t>
            </a:r>
          </a:p>
          <a:p>
            <a:pPr eaLnBrk="1" hangingPunct="1">
              <a:buNone/>
            </a:pPr>
            <a:endParaRPr lang="cs-CZ" sz="2400" dirty="0" smtClean="0"/>
          </a:p>
          <a:p>
            <a:pPr eaLnBrk="1" hangingPunct="1">
              <a:buNone/>
            </a:pPr>
            <a:r>
              <a:rPr lang="cs-CZ" sz="2400" b="1" dirty="0" smtClean="0"/>
              <a:t>Metody: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usazování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filtrace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destilace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krystalizace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chromatografie</a:t>
            </a:r>
          </a:p>
          <a:p>
            <a:pPr eaLnBrk="1" hangingPunct="1"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None/>
            </a:pPr>
            <a:endParaRPr lang="cs-CZ" sz="2400" b="1" dirty="0" smtClean="0"/>
          </a:p>
          <a:p>
            <a:pPr algn="ctr" eaLnBrk="1" hangingPunct="1">
              <a:buFontTx/>
              <a:buNone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oddělování směsí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dirty="0" smtClean="0"/>
          </a:p>
          <a:p>
            <a:pPr algn="ctr" eaLnBrk="1" hangingPunct="1">
              <a:buNone/>
              <a:defRPr/>
            </a:pPr>
            <a:r>
              <a:rPr lang="cs-CZ" sz="2400" dirty="0" smtClean="0"/>
              <a:t>    </a:t>
            </a:r>
            <a:r>
              <a:rPr lang="cs-CZ" sz="2400" b="1" dirty="0" smtClean="0"/>
              <a:t>Co už víte o atomech? </a:t>
            </a:r>
          </a:p>
          <a:p>
            <a:pPr algn="ctr" eaLnBrk="1" hangingPunct="1">
              <a:buNone/>
              <a:defRPr/>
            </a:pPr>
            <a:r>
              <a:rPr lang="cs-CZ" sz="2400" b="1" dirty="0" smtClean="0"/>
              <a:t>Kdy a kde jste se s tímto pojmem setkali?</a:t>
            </a:r>
          </a:p>
          <a:p>
            <a:pPr algn="ctr" eaLnBrk="1" hangingPunct="1">
              <a:buNone/>
              <a:defRPr/>
            </a:pPr>
            <a:endParaRPr lang="cs-CZ" sz="2400" b="1" dirty="0" smtClean="0"/>
          </a:p>
          <a:p>
            <a:pPr eaLnBrk="1" hangingPunct="1">
              <a:buNone/>
              <a:defRPr/>
            </a:pPr>
            <a:r>
              <a:rPr lang="cs-CZ" sz="2400" b="1" u="sng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Atom </a:t>
            </a:r>
          </a:p>
          <a:p>
            <a:pPr eaLnBrk="1" hangingPunct="1">
              <a:buNone/>
              <a:defRPr/>
            </a:pPr>
            <a:r>
              <a:rPr lang="cs-CZ" sz="2400" dirty="0" smtClean="0"/>
              <a:t>-    neviditelná částice hmoty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základní stavení jednotka hmoty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dělí se na menší částice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Stavba atomu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základní stavení jednotka hmoty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velice malá částice (0,000 </a:t>
            </a:r>
            <a:r>
              <a:rPr lang="cs-CZ" sz="2400" dirty="0" err="1" smtClean="0"/>
              <a:t>000</a:t>
            </a:r>
            <a:r>
              <a:rPr lang="cs-CZ" sz="2400" dirty="0" smtClean="0"/>
              <a:t> </a:t>
            </a:r>
            <a:r>
              <a:rPr lang="cs-CZ" sz="2400" dirty="0" err="1" smtClean="0"/>
              <a:t>000</a:t>
            </a:r>
            <a:r>
              <a:rPr lang="cs-CZ" sz="2400" dirty="0" smtClean="0"/>
              <a:t> 1 m)</a:t>
            </a:r>
          </a:p>
          <a:p>
            <a:pPr eaLnBrk="1" hangingPunct="1">
              <a:buNone/>
            </a:pPr>
            <a:endParaRPr lang="cs-CZ" sz="2400" b="1" dirty="0" smtClean="0"/>
          </a:p>
          <a:p>
            <a:pPr eaLnBrk="1" hangingPunct="1">
              <a:buNone/>
            </a:pPr>
            <a:r>
              <a:rPr lang="cs-CZ" sz="2400" b="1" u="sng" dirty="0" smtClean="0"/>
              <a:t>Skládá se z obalu a jádra</a:t>
            </a:r>
          </a:p>
          <a:p>
            <a:pPr eaLnBrk="1" hangingPunct="1">
              <a:buNone/>
            </a:pPr>
            <a:endParaRPr lang="cs-CZ" sz="2400" b="1" u="sng" dirty="0" smtClean="0"/>
          </a:p>
          <a:p>
            <a:pPr eaLnBrk="1" hangingPunct="1">
              <a:buNone/>
            </a:pPr>
            <a:r>
              <a:rPr lang="cs-CZ" sz="2400" dirty="0" smtClean="0"/>
              <a:t>v jádře:  </a:t>
            </a:r>
            <a:r>
              <a:rPr lang="cs-CZ" sz="2400" b="1" dirty="0" smtClean="0"/>
              <a:t>protony (p</a:t>
            </a:r>
            <a:r>
              <a:rPr lang="cs-CZ" sz="2400" b="1" baseline="30000" dirty="0" smtClean="0"/>
              <a:t>+</a:t>
            </a:r>
            <a:r>
              <a:rPr lang="cs-CZ" sz="2400" b="1" dirty="0" smtClean="0"/>
              <a:t>) </a:t>
            </a:r>
            <a:r>
              <a:rPr lang="cs-CZ" sz="2400" dirty="0" smtClean="0"/>
              <a:t>a </a:t>
            </a:r>
            <a:r>
              <a:rPr lang="cs-CZ" sz="2400" b="1" dirty="0" smtClean="0"/>
              <a:t>neutrony (n</a:t>
            </a:r>
            <a:r>
              <a:rPr lang="cs-CZ" sz="2400" b="1" baseline="30000" dirty="0" smtClean="0"/>
              <a:t>0</a:t>
            </a:r>
            <a:r>
              <a:rPr lang="cs-CZ" sz="2400" b="1" dirty="0" smtClean="0"/>
              <a:t>)</a:t>
            </a:r>
          </a:p>
          <a:p>
            <a:pPr eaLnBrk="1" hangingPunct="1">
              <a:buNone/>
            </a:pPr>
            <a:endParaRPr lang="cs-CZ" sz="2400" b="1" dirty="0" smtClean="0"/>
          </a:p>
          <a:p>
            <a:pPr eaLnBrk="1" hangingPunct="1">
              <a:buNone/>
            </a:pPr>
            <a:r>
              <a:rPr lang="cs-CZ" sz="2400" dirty="0" smtClean="0"/>
              <a:t>V elektronovém obalu: </a:t>
            </a:r>
            <a:r>
              <a:rPr lang="cs-CZ" sz="2400" b="1" dirty="0" smtClean="0"/>
              <a:t>elektrony (e</a:t>
            </a:r>
            <a:r>
              <a:rPr lang="cs-CZ" sz="2400" b="1" baseline="30000" dirty="0" smtClean="0"/>
              <a:t>-</a:t>
            </a:r>
            <a:r>
              <a:rPr lang="cs-CZ" sz="2400" b="1" dirty="0" smtClean="0"/>
              <a:t>)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Stavba atomu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None/>
            </a:pPr>
            <a:endParaRPr lang="cs-CZ" sz="2400" b="1" dirty="0" smtClean="0"/>
          </a:p>
          <a:p>
            <a:pPr eaLnBrk="1" hangingPunct="1">
              <a:buNone/>
            </a:pPr>
            <a:r>
              <a:rPr lang="cs-CZ" sz="2400" b="1" dirty="0" smtClean="0"/>
              <a:t>Proton (p</a:t>
            </a:r>
            <a:r>
              <a:rPr lang="cs-CZ" sz="2400" b="1" baseline="30000" dirty="0" smtClean="0"/>
              <a:t>+</a:t>
            </a:r>
            <a:r>
              <a:rPr lang="cs-CZ" sz="2400" b="1" dirty="0" smtClean="0"/>
              <a:t>) </a:t>
            </a:r>
            <a:r>
              <a:rPr lang="cs-CZ" sz="2400" dirty="0" smtClean="0"/>
              <a:t>– částice s nejmenším kladným nábojem</a:t>
            </a:r>
          </a:p>
          <a:p>
            <a:pPr eaLnBrk="1" hangingPunct="1">
              <a:buNone/>
            </a:pPr>
            <a:endParaRPr lang="cs-CZ" sz="2400" dirty="0" smtClean="0"/>
          </a:p>
          <a:p>
            <a:pPr eaLnBrk="1" hangingPunct="1">
              <a:buNone/>
            </a:pPr>
            <a:r>
              <a:rPr lang="cs-CZ" sz="2400" b="1" dirty="0" smtClean="0"/>
              <a:t>Neutron (n</a:t>
            </a:r>
            <a:r>
              <a:rPr lang="cs-CZ" sz="2400" b="1" baseline="30000" dirty="0" smtClean="0"/>
              <a:t>0</a:t>
            </a:r>
            <a:r>
              <a:rPr lang="cs-CZ" sz="2400" b="1" dirty="0" smtClean="0"/>
              <a:t>) </a:t>
            </a:r>
            <a:r>
              <a:rPr lang="cs-CZ" sz="2400" dirty="0" smtClean="0"/>
              <a:t>– částice bez náboje</a:t>
            </a:r>
          </a:p>
          <a:p>
            <a:pPr eaLnBrk="1" hangingPunct="1">
              <a:buNone/>
            </a:pPr>
            <a:endParaRPr lang="cs-CZ" sz="2400" dirty="0" smtClean="0"/>
          </a:p>
          <a:p>
            <a:pPr algn="ctr" eaLnBrk="1" hangingPunct="1">
              <a:buNone/>
            </a:pPr>
            <a:r>
              <a:rPr lang="cs-CZ" sz="2400" dirty="0" smtClean="0"/>
              <a:t>Obě částice mají přibližně stejnou hmotnost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Stavba atomu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nacházejí se v obalu atomu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částice s nejmenším záporným nábojem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mají nepatrnou hmotnost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uspořádány ve </a:t>
            </a:r>
            <a:r>
              <a:rPr lang="cs-CZ" sz="2400" b="1" dirty="0" smtClean="0"/>
              <a:t>vrstvách </a:t>
            </a:r>
            <a:r>
              <a:rPr lang="cs-CZ" sz="2400" dirty="0" smtClean="0"/>
              <a:t>neboli</a:t>
            </a:r>
            <a:r>
              <a:rPr lang="cs-CZ" sz="2400" b="1" dirty="0" smtClean="0"/>
              <a:t> slupkách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počet elektronů ve slupce je omezený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atomy mohou obsahovat </a:t>
            </a:r>
            <a:r>
              <a:rPr lang="cs-CZ" sz="2400" b="1" dirty="0" smtClean="0"/>
              <a:t>1-7 slupek</a:t>
            </a:r>
          </a:p>
          <a:p>
            <a:pPr eaLnBrk="1" hangingPunct="1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hangingPunct="1"/>
            <a:r>
              <a:rPr lang="cs-CZ" sz="4000" b="1" dirty="0" smtClean="0"/>
              <a:t>Elektrony (e</a:t>
            </a:r>
            <a:r>
              <a:rPr lang="cs-CZ" sz="4000" b="1" baseline="30000" dirty="0" smtClean="0"/>
              <a:t>-</a:t>
            </a:r>
            <a:r>
              <a:rPr lang="cs-CZ" sz="4000" b="1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poslední vrstva -  </a:t>
            </a:r>
            <a:r>
              <a:rPr lang="cs-CZ" sz="2200" b="1" u="sng" dirty="0" smtClean="0"/>
              <a:t>valenční vrstva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b="1" u="sng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elektrony obsažené v této vrstvě označujeme jako </a:t>
            </a:r>
            <a:r>
              <a:rPr lang="cs-CZ" sz="2200" b="1" i="1" dirty="0" smtClean="0"/>
              <a:t>valenční elektrony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b="1" i="1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tato vrstva je nejdůležitější z hlediska chemických reakcí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hangingPunct="1"/>
            <a:r>
              <a:rPr lang="cs-CZ" sz="4000" b="1" dirty="0" smtClean="0"/>
              <a:t>Elektrony (e</a:t>
            </a:r>
            <a:r>
              <a:rPr lang="cs-CZ" sz="4000" b="1" baseline="30000" dirty="0" smtClean="0"/>
              <a:t>-</a:t>
            </a:r>
            <a:r>
              <a:rPr lang="cs-CZ" sz="4000" b="1" dirty="0" smtClean="0"/>
              <a:t>)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 l="23926" t="46586" r="30432"/>
          <a:stretch>
            <a:fillRect/>
          </a:stretch>
        </p:blipFill>
        <p:spPr bwMode="auto">
          <a:xfrm>
            <a:off x="3347864" y="4293096"/>
            <a:ext cx="1512168" cy="1567855"/>
          </a:xfrm>
          <a:prstGeom prst="rect">
            <a:avLst/>
          </a:prstGeom>
          <a:noFill/>
          <a:ln w="1587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H="1">
            <a:off x="4716016" y="5229200"/>
            <a:ext cx="1080120" cy="207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96136" y="5085184"/>
            <a:ext cx="1512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valenční vrstva</a:t>
            </a:r>
            <a:endParaRPr lang="cs-CZ" sz="1600" b="1" dirty="0">
              <a:latin typeface="+mn-lt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4572000" y="4509120"/>
            <a:ext cx="93610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508104" y="4293096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n-lt"/>
              </a:rPr>
              <a:t>valenční elektron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None/>
            </a:pPr>
            <a:endParaRPr lang="cs-CZ" sz="22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první slupka je plně obsažena, obsahuje – li </a:t>
            </a:r>
            <a:r>
              <a:rPr lang="cs-CZ" sz="2200" b="1" i="1" dirty="0" smtClean="0"/>
              <a:t>dva elektrony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b="1" i="1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druhá slupka je plně obsazena, pokud obsahuje </a:t>
            </a:r>
            <a:r>
              <a:rPr lang="cs-CZ" sz="2200" b="1" i="1" dirty="0" smtClean="0"/>
              <a:t>osm elektronů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b="1" i="1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elektrony zaplňují jednotlivé slupky postupně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2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200" dirty="0" smtClean="0"/>
              <a:t>počet vrstev el. obalu atomu a počet elektronů v jednotlivých slupkách souvisí i s uspořádáním prvků v PSP</a:t>
            </a:r>
            <a:endParaRPr lang="cs-CZ" sz="2200" dirty="0" smtClean="0">
              <a:latin typeface="Arial" charset="0"/>
            </a:endParaRPr>
          </a:p>
          <a:p>
            <a:pPr>
              <a:buFontTx/>
              <a:buChar char="-"/>
            </a:pPr>
            <a:endParaRPr lang="cs-CZ" sz="22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hangingPunct="1"/>
            <a:r>
              <a:rPr lang="cs-CZ" sz="4000" b="1" dirty="0" smtClean="0"/>
              <a:t>Elektrony (e</a:t>
            </a:r>
            <a:r>
              <a:rPr lang="cs-CZ" sz="4000" b="1" baseline="30000" dirty="0" smtClean="0"/>
              <a:t>-</a:t>
            </a:r>
            <a:r>
              <a:rPr lang="cs-CZ" sz="4000" b="1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Atom bez náboje </a:t>
            </a:r>
            <a:r>
              <a:rPr lang="cs-CZ" sz="2200" dirty="0" smtClean="0"/>
              <a:t>=&gt; má stejný počet protonů jako elektronů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-    tento počet vyjadřuje tzv. </a:t>
            </a:r>
            <a:r>
              <a:rPr lang="cs-CZ" sz="2200" b="1" dirty="0" smtClean="0"/>
              <a:t>protonové číslo Z </a:t>
            </a:r>
          </a:p>
          <a:p>
            <a:pPr>
              <a:buFontTx/>
              <a:buChar char="-"/>
            </a:pPr>
            <a:r>
              <a:rPr lang="cs-CZ" sz="2200" dirty="0" smtClean="0"/>
              <a:t>protonové číslo najdeme jako index u každého prvku v PSP vlevo dole </a:t>
            </a:r>
            <a:r>
              <a:rPr lang="cs-CZ" sz="2200" b="1" baseline="-25000" dirty="0" smtClean="0">
                <a:solidFill>
                  <a:srgbClr val="FF0000"/>
                </a:solidFill>
              </a:rPr>
              <a:t>11</a:t>
            </a:r>
            <a:r>
              <a:rPr lang="cs-CZ" sz="2200" dirty="0" smtClean="0"/>
              <a:t>Na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r>
              <a:rPr lang="cs-CZ" sz="2200" dirty="0" smtClean="0"/>
              <a:t>počet neutronů v jádře je jiný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r>
              <a:rPr lang="cs-CZ" sz="2000" dirty="0" smtClean="0"/>
              <a:t>chemická látka, která je složená z atomů se stejným protonovým číslem, se nazývá </a:t>
            </a:r>
            <a:r>
              <a:rPr lang="cs-CZ" sz="2000" b="1" u="sng" dirty="0" smtClean="0"/>
              <a:t>PRVEK</a:t>
            </a:r>
          </a:p>
          <a:p>
            <a:pPr>
              <a:buFontTx/>
              <a:buChar char="-"/>
            </a:pPr>
            <a:endParaRPr lang="cs-CZ" sz="22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hangingPunct="1"/>
            <a:r>
              <a:rPr lang="cs-CZ" sz="4000" b="1" dirty="0" err="1" smtClean="0"/>
              <a:t>Elektroneutrální</a:t>
            </a:r>
            <a:endParaRPr lang="cs-CZ" sz="4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Tx/>
              <a:buChar char="-"/>
            </a:pPr>
            <a:r>
              <a:rPr lang="cs-CZ" sz="2200" dirty="0" smtClean="0"/>
              <a:t>na obrázku je znázorněn prvek, jehož atom se skládá z 11 protonů, 12 neutronů a 11 elektronů. </a:t>
            </a:r>
          </a:p>
          <a:p>
            <a:pPr eaLnBrk="1" hangingPunct="1">
              <a:buFontTx/>
              <a:buChar char="-"/>
            </a:pPr>
            <a:r>
              <a:rPr lang="cs-CZ" sz="2200" dirty="0" smtClean="0"/>
              <a:t>jeho protonové číslo Z = 11</a:t>
            </a:r>
          </a:p>
          <a:p>
            <a:pPr eaLnBrk="1" hangingPunct="1">
              <a:buFontTx/>
              <a:buChar char="-"/>
            </a:pPr>
            <a:r>
              <a:rPr lang="cs-CZ" sz="2200" dirty="0" smtClean="0"/>
              <a:t>dle PSP určete o jaký prvek se jedná?</a:t>
            </a:r>
          </a:p>
          <a:p>
            <a:pPr eaLnBrk="1" hangingPunct="1">
              <a:buFontTx/>
              <a:buChar char="-"/>
            </a:pPr>
            <a:endParaRPr lang="cs-CZ" sz="2200" dirty="0" smtClean="0"/>
          </a:p>
          <a:p>
            <a:pPr eaLnBrk="1" hangingPunct="1">
              <a:buFontTx/>
              <a:buChar char="-"/>
            </a:pPr>
            <a:endParaRPr lang="cs-CZ" sz="2200" dirty="0" smtClean="0"/>
          </a:p>
          <a:p>
            <a:pPr algn="ctr" eaLnBrk="1" hangingPunct="1">
              <a:buNone/>
            </a:pPr>
            <a:r>
              <a:rPr lang="cs-CZ" sz="2200" b="1" dirty="0" smtClean="0">
                <a:solidFill>
                  <a:srgbClr val="FF0000"/>
                </a:solidFill>
              </a:rPr>
              <a:t>sodík  Na</a:t>
            </a:r>
          </a:p>
          <a:p>
            <a:pPr algn="ctr" eaLnBrk="1" hangingPunct="1">
              <a:buNone/>
            </a:pPr>
            <a:endParaRPr lang="cs-CZ" sz="2200" b="1" dirty="0" smtClean="0">
              <a:solidFill>
                <a:srgbClr val="FF0000"/>
              </a:solidFill>
            </a:endParaRPr>
          </a:p>
          <a:p>
            <a:pPr eaLnBrk="1" hangingPunct="1">
              <a:buFontTx/>
              <a:buChar char="-"/>
            </a:pPr>
            <a:r>
              <a:rPr lang="cs-CZ" sz="2200" dirty="0" smtClean="0"/>
              <a:t>která vrstva sodíku je valenční?</a:t>
            </a:r>
          </a:p>
          <a:p>
            <a:pPr eaLnBrk="1" hangingPunct="1">
              <a:buNone/>
            </a:pPr>
            <a:r>
              <a:rPr lang="cs-CZ" sz="2200" dirty="0" smtClean="0"/>
              <a:t>         </a:t>
            </a:r>
            <a:r>
              <a:rPr lang="cs-CZ" sz="2200" dirty="0" smtClean="0">
                <a:solidFill>
                  <a:srgbClr val="FF0000"/>
                </a:solidFill>
              </a:rPr>
              <a:t> třetí</a:t>
            </a:r>
          </a:p>
          <a:p>
            <a:pPr eaLnBrk="1" hangingPunct="1">
              <a:buFontTx/>
              <a:buChar char="-"/>
            </a:pPr>
            <a:r>
              <a:rPr lang="cs-CZ" sz="2200" dirty="0" smtClean="0"/>
              <a:t>kolik má atom valenčních elektronů?</a:t>
            </a:r>
          </a:p>
          <a:p>
            <a:pPr eaLnBrk="1" hangingPunct="1">
              <a:buNone/>
            </a:pPr>
            <a:r>
              <a:rPr lang="cs-CZ" sz="2200" dirty="0" smtClean="0"/>
              <a:t>          </a:t>
            </a:r>
            <a:r>
              <a:rPr lang="cs-CZ" sz="2200" dirty="0" smtClean="0">
                <a:solidFill>
                  <a:srgbClr val="FF0000"/>
                </a:solidFill>
              </a:rPr>
              <a:t>jeden</a:t>
            </a:r>
          </a:p>
          <a:p>
            <a:pPr>
              <a:buFontTx/>
              <a:buChar char="-"/>
            </a:pPr>
            <a:endParaRPr lang="cs-CZ" sz="22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hangingPunct="1"/>
            <a:r>
              <a:rPr lang="cs-CZ" sz="4000" b="1" dirty="0" smtClean="0"/>
              <a:t>Stavba atomu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 l="23926" t="46586" r="30432"/>
          <a:stretch>
            <a:fillRect/>
          </a:stretch>
        </p:blipFill>
        <p:spPr bwMode="auto">
          <a:xfrm>
            <a:off x="5796136" y="2564904"/>
            <a:ext cx="1512168" cy="1567855"/>
          </a:xfrm>
          <a:prstGeom prst="rect">
            <a:avLst/>
          </a:prstGeom>
          <a:noFill/>
          <a:ln w="1587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3" cstate="print"/>
          <a:srcRect l="15210" t="12851" r="14096" b="23026"/>
          <a:stretch>
            <a:fillRect/>
          </a:stretch>
        </p:blipFill>
        <p:spPr bwMode="auto">
          <a:xfrm>
            <a:off x="395536" y="620688"/>
            <a:ext cx="8208912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chemický prvek má své protonové číslo, český a latinský název a </a:t>
            </a:r>
            <a:r>
              <a:rPr lang="cs-CZ" sz="2400" b="1" dirty="0" smtClean="0"/>
              <a:t>chemickou značku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b="1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od kterých názvů jsou odvozeny značky prvků?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</a:t>
            </a:r>
            <a:r>
              <a:rPr lang="cs-CZ" sz="2400" b="1" i="1" dirty="0" smtClean="0">
                <a:solidFill>
                  <a:srgbClr val="E93325"/>
                </a:solidFill>
              </a:rPr>
              <a:t>od latinských názvů</a:t>
            </a:r>
            <a:endParaRPr lang="cs-CZ" sz="2200" b="1" i="1" dirty="0" smtClean="0">
              <a:solidFill>
                <a:srgbClr val="E93325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200" b="1" i="1" dirty="0" smtClean="0">
              <a:solidFill>
                <a:srgbClr val="E93325"/>
              </a:solidFill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jak čteme značku sodíku?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          </a:t>
            </a:r>
            <a:r>
              <a:rPr lang="cs-CZ" sz="2400" b="1" i="1" dirty="0" err="1" smtClean="0">
                <a:solidFill>
                  <a:srgbClr val="E93325"/>
                </a:solidFill>
              </a:rPr>
              <a:t>en</a:t>
            </a:r>
            <a:r>
              <a:rPr lang="cs-CZ" sz="2400" b="1" i="1" dirty="0" smtClean="0">
                <a:solidFill>
                  <a:srgbClr val="E93325"/>
                </a:solidFill>
              </a:rPr>
              <a:t>-á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Prvky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Kolik má protonů a elektronů?</a:t>
            </a: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Vodík – H</a:t>
            </a:r>
          </a:p>
          <a:p>
            <a:pPr algn="ctr">
              <a:buNone/>
            </a:pPr>
            <a:r>
              <a:rPr lang="cs-CZ" sz="2400" b="1" smtClean="0">
                <a:solidFill>
                  <a:srgbClr val="FF0000"/>
                </a:solidFill>
              </a:rPr>
              <a:t>jeden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Který prvek je na obrázku?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5602" name="Picture 2" descr="http://itc.gsw.edu/faculty/speavy/spclass/chemistry/atoms.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852936"/>
            <a:ext cx="208415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eaLnBrk="1" hangingPunct="1">
              <a:buFontTx/>
              <a:buNone/>
            </a:pPr>
            <a:r>
              <a:rPr lang="cs-CZ" sz="2800" b="1" dirty="0" smtClean="0"/>
              <a:t>Atom</a:t>
            </a:r>
            <a:r>
              <a:rPr lang="cs-CZ" sz="2800" dirty="0" smtClean="0"/>
              <a:t> – základní stavební jednotka hmoty</a:t>
            </a:r>
            <a:endParaRPr lang="cs-CZ" sz="2800" b="1" i="1" dirty="0" smtClean="0">
              <a:solidFill>
                <a:srgbClr val="E93325"/>
              </a:solidFill>
            </a:endParaRPr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V atomovém jádře se nacházejí?</a:t>
            </a:r>
          </a:p>
          <a:p>
            <a:pPr eaLnBrk="1" hangingPunct="1">
              <a:buFontTx/>
              <a:buChar char="-"/>
            </a:pPr>
            <a:r>
              <a:rPr lang="cs-CZ" sz="2800" b="1" i="1" dirty="0" smtClean="0">
                <a:solidFill>
                  <a:srgbClr val="E93325"/>
                </a:solidFill>
              </a:rPr>
              <a:t>protony  neutrony</a:t>
            </a:r>
          </a:p>
          <a:p>
            <a:pPr eaLnBrk="1" hangingPunct="1">
              <a:buFontTx/>
              <a:buChar char="-"/>
            </a:pPr>
            <a:endParaRPr lang="cs-CZ" sz="2800" b="1" i="1" dirty="0" smtClean="0">
              <a:solidFill>
                <a:srgbClr val="E93325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/>
              <a:t>V atomovém obalu jsou? </a:t>
            </a:r>
          </a:p>
          <a:p>
            <a:pPr eaLnBrk="1" hangingPunct="1">
              <a:buFontTx/>
              <a:buChar char="-"/>
            </a:pPr>
            <a:r>
              <a:rPr lang="cs-CZ" sz="2800" b="1" i="1" dirty="0" smtClean="0">
                <a:solidFill>
                  <a:srgbClr val="E93325"/>
                </a:solidFill>
              </a:rPr>
              <a:t>elektrony</a:t>
            </a:r>
          </a:p>
          <a:p>
            <a:pPr eaLnBrk="1" hangingPunct="1">
              <a:buFontTx/>
              <a:buChar char="-"/>
            </a:pPr>
            <a:endParaRPr lang="cs-CZ" sz="2800" b="1" i="1" dirty="0" smtClean="0">
              <a:solidFill>
                <a:srgbClr val="E93325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/>
              <a:t>Elektrony jsou v atomovém obalu uspořádány ve?</a:t>
            </a:r>
          </a:p>
          <a:p>
            <a:pPr eaLnBrk="1" hangingPunct="1">
              <a:buFontTx/>
              <a:buChar char="-"/>
            </a:pPr>
            <a:r>
              <a:rPr lang="cs-CZ" sz="2800" b="1" i="1" dirty="0" smtClean="0">
                <a:solidFill>
                  <a:srgbClr val="E93325"/>
                </a:solidFill>
              </a:rPr>
              <a:t>vrstvách (slupkách)</a:t>
            </a:r>
          </a:p>
          <a:p>
            <a:pPr eaLnBrk="1" hangingPunct="1">
              <a:buFontTx/>
              <a:buNone/>
            </a:pPr>
            <a:endParaRPr lang="cs-CZ" sz="2800" b="1" i="1" dirty="0" smtClean="0">
              <a:solidFill>
                <a:srgbClr val="E93325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/>
              <a:t>Chemická látka složená z atomů o stejném protonovém čísle se nazývá?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E93325"/>
                </a:solidFill>
              </a:rPr>
              <a:t> -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E93325"/>
                </a:solidFill>
              </a:rPr>
              <a:t>prvek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http://itc.gsw.edu/faculty/speavy/spclass/chemistry/atoms.htm</a:t>
            </a:r>
          </a:p>
          <a:p>
            <a:pPr>
              <a:buNone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Využita galerie programu </a:t>
            </a:r>
            <a:r>
              <a:rPr lang="cs-CZ" sz="2000" i="1" dirty="0" err="1" smtClean="0"/>
              <a:t>Easyteach</a:t>
            </a:r>
            <a:r>
              <a:rPr lang="cs-CZ" sz="2000" i="1" smtClean="0"/>
              <a:t>.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Použity obrázky vlastní tvorby.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576</Words>
  <Application>Microsoft Office PowerPoint</Application>
  <PresentationFormat>Předvádění na obrazovce (4:3)</PresentationFormat>
  <Paragraphs>157</Paragraphs>
  <Slides>17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Stavba atomu</vt:lpstr>
      <vt:lpstr>Opakování – oddělování směsí</vt:lpstr>
      <vt:lpstr>Stavba atomu</vt:lpstr>
      <vt:lpstr>Stavba atomu</vt:lpstr>
      <vt:lpstr>Stavba atomu</vt:lpstr>
      <vt:lpstr>Elektrony (e-)</vt:lpstr>
      <vt:lpstr>Elektrony (e-)</vt:lpstr>
      <vt:lpstr>Elektrony (e-)</vt:lpstr>
      <vt:lpstr>Elektroneutrální</vt:lpstr>
      <vt:lpstr>Stavba atomu</vt:lpstr>
      <vt:lpstr>Snímek 13</vt:lpstr>
      <vt:lpstr>Prvky</vt:lpstr>
      <vt:lpstr>Který prvek je na obrázku?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158</cp:revision>
  <dcterms:created xsi:type="dcterms:W3CDTF">2011-10-22T09:36:30Z</dcterms:created>
  <dcterms:modified xsi:type="dcterms:W3CDTF">2012-01-21T13:42:44Z</dcterms:modified>
</cp:coreProperties>
</file>