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3.xml" ContentType="application/vnd.openxmlformats-officedocument.presentationml.notesSlid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9"/>
  </p:notesMasterIdLst>
  <p:sldIdLst>
    <p:sldId id="294" r:id="rId2"/>
    <p:sldId id="295" r:id="rId3"/>
    <p:sldId id="256" r:id="rId4"/>
    <p:sldId id="307" r:id="rId5"/>
    <p:sldId id="313" r:id="rId6"/>
    <p:sldId id="315" r:id="rId7"/>
    <p:sldId id="323" r:id="rId8"/>
    <p:sldId id="314" r:id="rId9"/>
    <p:sldId id="319" r:id="rId10"/>
    <p:sldId id="316" r:id="rId11"/>
    <p:sldId id="317" r:id="rId12"/>
    <p:sldId id="318" r:id="rId13"/>
    <p:sldId id="320" r:id="rId14"/>
    <p:sldId id="321" r:id="rId15"/>
    <p:sldId id="322" r:id="rId16"/>
    <p:sldId id="308" r:id="rId17"/>
    <p:sldId id="299" r:id="rId18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CC"/>
  </p:clrMru>
</p:presentationPr>
</file>

<file path=ppt/tableStyles.xml><?xml version="1.0" encoding="utf-8"?>
<a:tblStyleLst xmlns:a="http://schemas.openxmlformats.org/drawingml/2006/main" def="{5C22544A-7EE6-4342-B048-85BDC9FD1C3A}">
  <a:tblStyle styleId="{72833802-FEF1-4C79-8D5D-14CF1EAF98D9}" styleName="Světlý styl 2 – zvýraznění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</a:tcStyle>
    </a:band1H>
    <a:band1V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</a:tcBdr>
      </a:tcStyle>
    </a:band1V>
    <a:band2V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2"/>
        </a:fillRef>
      </a:tcStyle>
    </a:firstRow>
  </a:tblStyle>
  <a:tblStyle styleId="{912C8C85-51F0-491E-9774-3900AFEF0FD7}" styleName="Světlý styl 2 – zvýraznění 6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</a:tcStyle>
    </a:band1H>
    <a:band1V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</a:tcBdr>
      </a:tcStyle>
    </a:band1V>
    <a:band2V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6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835" autoAdjust="0"/>
    <p:restoredTop sz="94654" autoAdjust="0"/>
  </p:normalViewPr>
  <p:slideViewPr>
    <p:cSldViewPr>
      <p:cViewPr varScale="1">
        <p:scale>
          <a:sx n="108" d="100"/>
          <a:sy n="108" d="100"/>
        </p:scale>
        <p:origin x="-90" y="-13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258" y="41886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 smtClean="0"/>
            </a:lvl1pPr>
          </a:lstStyle>
          <a:p>
            <a:pPr>
              <a:defRPr/>
            </a:pPr>
            <a:fld id="{FF80CDEF-3CE5-4046-9567-889AF058189D}" type="datetimeFigureOut">
              <a:rPr lang="cs-CZ"/>
              <a:pPr>
                <a:defRPr/>
              </a:pPr>
              <a:t>18.3.2012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 smtClean="0"/>
            </a:lvl1pPr>
          </a:lstStyle>
          <a:p>
            <a:pPr>
              <a:defRPr/>
            </a:pPr>
            <a:fld id="{EEEC232B-5A25-4120-9DE5-5E9E038514C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6386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6387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88258037-53CA-4167-8700-72D46C44F13E}" type="slidenum">
              <a:rPr lang="cs-CZ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9458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marL="490538" indent="-490538">
              <a:spcBef>
                <a:spcPct val="0"/>
              </a:spcBef>
            </a:pPr>
            <a:endParaRPr lang="cs-CZ" smtClean="0"/>
          </a:p>
        </p:txBody>
      </p:sp>
      <p:sp>
        <p:nvSpPr>
          <p:cNvPr id="19459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46299A3F-ABBF-4DB9-8F01-BD90351DCDBD}" type="slidenum">
              <a:rPr lang="cs-CZ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1506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marL="490538" indent="-490538">
              <a:spcBef>
                <a:spcPct val="0"/>
              </a:spcBef>
            </a:pPr>
            <a:endParaRPr lang="cs-CZ" smtClean="0"/>
          </a:p>
        </p:txBody>
      </p:sp>
      <p:sp>
        <p:nvSpPr>
          <p:cNvPr id="21507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DFC0D8D2-9AB1-4698-AA38-7CD07004C90A}" type="slidenum">
              <a:rPr lang="cs-CZ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3554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marL="490538" indent="-490538">
              <a:spcBef>
                <a:spcPct val="0"/>
              </a:spcBef>
            </a:pPr>
            <a:endParaRPr lang="cs-CZ" smtClean="0"/>
          </a:p>
        </p:txBody>
      </p:sp>
      <p:sp>
        <p:nvSpPr>
          <p:cNvPr id="23555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2E6FCF46-9366-4161-B5A6-036203C81093}" type="slidenum">
              <a:rPr lang="cs-CZ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1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5602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marL="490538" indent="-490538">
              <a:spcBef>
                <a:spcPct val="0"/>
              </a:spcBef>
            </a:pPr>
            <a:endParaRPr lang="cs-CZ" smtClean="0"/>
          </a:p>
        </p:txBody>
      </p:sp>
      <p:sp>
        <p:nvSpPr>
          <p:cNvPr id="25603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11504C20-82A0-482F-9266-D19D6272D050}" type="slidenum">
              <a:rPr lang="cs-CZ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49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7650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marL="490538" indent="-490538">
              <a:spcBef>
                <a:spcPct val="0"/>
              </a:spcBef>
            </a:pPr>
            <a:endParaRPr lang="cs-CZ" smtClean="0"/>
          </a:p>
        </p:txBody>
      </p:sp>
      <p:sp>
        <p:nvSpPr>
          <p:cNvPr id="27651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9DB3A0CC-AA3D-4747-8088-78104E2C9A6A}" type="slidenum">
              <a:rPr lang="cs-CZ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7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9698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marL="490538" indent="-490538">
              <a:spcBef>
                <a:spcPct val="0"/>
              </a:spcBef>
            </a:pPr>
            <a:endParaRPr lang="cs-CZ" smtClean="0"/>
          </a:p>
        </p:txBody>
      </p:sp>
      <p:sp>
        <p:nvSpPr>
          <p:cNvPr id="29699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54BDCF0E-2264-4543-81E4-3CB01BC2936F}" type="slidenum">
              <a:rPr lang="cs-CZ"/>
              <a:pPr/>
              <a:t>9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5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1746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marL="490538" indent="-490538">
              <a:spcBef>
                <a:spcPct val="0"/>
              </a:spcBef>
            </a:pPr>
            <a:endParaRPr lang="cs-CZ" smtClean="0"/>
          </a:p>
        </p:txBody>
      </p:sp>
      <p:sp>
        <p:nvSpPr>
          <p:cNvPr id="31747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6FD2F4EC-38EB-4818-89B2-AA649923D784}" type="slidenum">
              <a:rPr lang="cs-CZ"/>
              <a:pPr/>
              <a:t>10</a:t>
            </a:fld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3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3794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marL="490538" indent="-490538">
              <a:spcBef>
                <a:spcPct val="0"/>
              </a:spcBef>
            </a:pPr>
            <a:endParaRPr lang="cs-CZ" smtClean="0"/>
          </a:p>
        </p:txBody>
      </p:sp>
      <p:sp>
        <p:nvSpPr>
          <p:cNvPr id="33795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5CE7DBFC-BECB-4BB3-ABA4-10071A8BC043}" type="slidenum">
              <a:rPr lang="cs-CZ"/>
              <a:pPr/>
              <a:t>11</a:t>
            </a:fld>
            <a:endParaRPr lang="cs-CZ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1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5842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marL="490538" indent="-490538">
              <a:spcBef>
                <a:spcPct val="0"/>
              </a:spcBef>
            </a:pPr>
            <a:endParaRPr lang="cs-CZ" smtClean="0"/>
          </a:p>
        </p:txBody>
      </p:sp>
      <p:sp>
        <p:nvSpPr>
          <p:cNvPr id="35843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0D57B4A3-0C35-4527-89E7-128BCA5E9F91}" type="slidenum">
              <a:rPr lang="cs-CZ"/>
              <a:pPr/>
              <a:t>12</a:t>
            </a:fld>
            <a:endParaRPr lang="cs-CZ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89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7890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marL="490538" indent="-490538">
              <a:spcBef>
                <a:spcPct val="0"/>
              </a:spcBef>
            </a:pPr>
            <a:endParaRPr lang="cs-CZ" smtClean="0"/>
          </a:p>
        </p:txBody>
      </p:sp>
      <p:sp>
        <p:nvSpPr>
          <p:cNvPr id="37891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6D750DF9-6C3C-4CDA-BEED-BB57E44C7ECC}" type="slidenum">
              <a:rPr lang="cs-CZ"/>
              <a:pPr/>
              <a:t>13</a:t>
            </a:fld>
            <a:endParaRPr lang="cs-CZ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7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9938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marL="490538" indent="-490538">
              <a:spcBef>
                <a:spcPct val="0"/>
              </a:spcBef>
            </a:pPr>
            <a:endParaRPr lang="cs-CZ" smtClean="0"/>
          </a:p>
        </p:txBody>
      </p:sp>
      <p:sp>
        <p:nvSpPr>
          <p:cNvPr id="39939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75EA71E4-118B-47F4-8335-EDA537116A60}" type="slidenum">
              <a:rPr lang="cs-CZ"/>
              <a:pPr/>
              <a:t>14</a:t>
            </a:fld>
            <a:endParaRPr lang="cs-CZ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5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1986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marL="490538" indent="-490538">
              <a:spcBef>
                <a:spcPct val="0"/>
              </a:spcBef>
            </a:pPr>
            <a:endParaRPr lang="cs-CZ" smtClean="0"/>
          </a:p>
        </p:txBody>
      </p:sp>
      <p:sp>
        <p:nvSpPr>
          <p:cNvPr id="41987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998C50E5-BCB8-48D7-B2AD-AC4F553C1DDF}" type="slidenum">
              <a:rPr lang="cs-CZ"/>
              <a:pPr/>
              <a:t>15</a:t>
            </a:fld>
            <a:endParaRPr lang="cs-CZ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3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4034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marL="490538" indent="-490538">
              <a:spcBef>
                <a:spcPct val="0"/>
              </a:spcBef>
            </a:pPr>
            <a:endParaRPr lang="cs-CZ" smtClean="0"/>
          </a:p>
        </p:txBody>
      </p:sp>
      <p:sp>
        <p:nvSpPr>
          <p:cNvPr id="44035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901C71B4-6EAA-494E-AF38-FFCF49DA8762}" type="slidenum">
              <a:rPr lang="cs-CZ"/>
              <a:pPr/>
              <a:t>16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531CC68-338A-4B83-B339-31D6D664A1D2}" type="datetimeFigureOut">
              <a:rPr lang="cs-CZ"/>
              <a:pPr>
                <a:defRPr/>
              </a:pPr>
              <a:t>18.3.2012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5067166-F10F-466C-9F3C-E23319816EE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4B90A1D-06C2-4B2E-8F74-20DC62579633}" type="datetimeFigureOut">
              <a:rPr lang="cs-CZ"/>
              <a:pPr>
                <a:defRPr/>
              </a:pPr>
              <a:t>18.3.2012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43C1361-4405-4955-9DA2-4A1A6791EA9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CBE1A09-3688-4D39-A4F1-1E3B8DC45B71}" type="datetimeFigureOut">
              <a:rPr lang="cs-CZ"/>
              <a:pPr>
                <a:defRPr/>
              </a:pPr>
              <a:t>18.3.2012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DD75653-2D04-4B07-BBC4-69F1D7E6E9B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37B8901-BBE6-4B3F-A391-693C774964A7}" type="datetimeFigureOut">
              <a:rPr lang="cs-CZ"/>
              <a:pPr>
                <a:defRPr/>
              </a:pPr>
              <a:t>18.3.2012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4E4D751-A8C1-49B3-8CC7-6EC6BA22529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C351DC9-7B56-40FC-90E9-2D7A907B03FE}" type="datetimeFigureOut">
              <a:rPr lang="cs-CZ"/>
              <a:pPr>
                <a:defRPr/>
              </a:pPr>
              <a:t>18.3.2012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E5CEA8E-574B-481F-96A6-32819AC7FB0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31E4F36-418B-4AB1-B858-D863BF25D303}" type="datetimeFigureOut">
              <a:rPr lang="cs-CZ"/>
              <a:pPr>
                <a:defRPr/>
              </a:pPr>
              <a:t>18.3.2012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BD8443F-7546-400C-8757-814833FA186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5A2125D-2416-44FD-B06A-702894C213A8}" type="datetimeFigureOut">
              <a:rPr lang="cs-CZ"/>
              <a:pPr>
                <a:defRPr/>
              </a:pPr>
              <a:t>18.3.2012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5B59403-5872-4B43-A4F0-6B007C79E85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BAFA5AF-0440-4326-AC1B-B3425E8732DB}" type="datetimeFigureOut">
              <a:rPr lang="cs-CZ"/>
              <a:pPr>
                <a:defRPr/>
              </a:pPr>
              <a:t>18.3.2012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DD84F4C-ACC0-4780-A043-995301A7CB9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779C94-A2C5-48EF-A4A2-652BF257036C}" type="datetimeFigureOut">
              <a:rPr lang="cs-CZ"/>
              <a:pPr>
                <a:defRPr/>
              </a:pPr>
              <a:t>18.3.2012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0756E0F-A574-4E71-8B8F-F00AD760D75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E45FE3D-0BF3-4ACF-9316-8A9E63C84D90}" type="datetimeFigureOut">
              <a:rPr lang="cs-CZ"/>
              <a:pPr>
                <a:defRPr/>
              </a:pPr>
              <a:t>18.3.2012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E58450A-6BE2-4FAF-92AF-7ABD7C30786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298DBAA-1D85-446E-9E68-6BFFC883DB3F}" type="datetimeFigureOut">
              <a:rPr lang="cs-CZ"/>
              <a:pPr>
                <a:defRPr/>
              </a:pPr>
              <a:t>18.3.2012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7AC3DB-01B9-4172-B28D-D21E3D8C452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91A1E149-1826-4446-A829-C23F7B42493D}" type="datetimeFigureOut">
              <a:rPr lang="cs-CZ"/>
              <a:pPr>
                <a:defRPr/>
              </a:pPr>
              <a:t>18.3.2012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8DCFC5AD-33AE-49D1-BEA8-4646E9B9AC4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755650" y="2781300"/>
          <a:ext cx="7656513" cy="2130425"/>
        </p:xfrm>
        <a:graphic>
          <a:graphicData uri="http://schemas.openxmlformats.org/drawingml/2006/table">
            <a:tbl>
              <a:tblPr firstRow="1" bandRow="1">
                <a:tableStyleId>{912C8C85-51F0-491E-9774-3900AFEF0FD7}</a:tableStyleId>
              </a:tblPr>
              <a:tblGrid>
                <a:gridCol w="7656512"/>
              </a:tblGrid>
              <a:tr h="385647"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ysClr val="windowText" lastClr="000000"/>
                          </a:solidFill>
                        </a:rPr>
                        <a:t>NÁZEV</a:t>
                      </a:r>
                      <a:r>
                        <a:rPr lang="cs-CZ" sz="2000" baseline="0" dirty="0" smtClean="0">
                          <a:solidFill>
                            <a:sysClr val="windowText" lastClr="000000"/>
                          </a:solidFill>
                        </a:rPr>
                        <a:t> ŠKOLY: </a:t>
                      </a:r>
                      <a:r>
                        <a:rPr lang="cs-CZ" b="0" baseline="0" dirty="0" smtClean="0">
                          <a:solidFill>
                            <a:sysClr val="windowText" lastClr="000000"/>
                          </a:solidFill>
                        </a:rPr>
                        <a:t>ZŠ J. E. </a:t>
                      </a:r>
                      <a:r>
                        <a:rPr lang="cs-CZ" b="0" baseline="0" dirty="0" err="1" smtClean="0">
                          <a:solidFill>
                            <a:sysClr val="windowText" lastClr="000000"/>
                          </a:solidFill>
                        </a:rPr>
                        <a:t>Purkyně</a:t>
                      </a:r>
                      <a:r>
                        <a:rPr lang="cs-CZ" b="0" baseline="0" dirty="0" smtClean="0">
                          <a:solidFill>
                            <a:sysClr val="windowText" lastClr="000000"/>
                          </a:solidFill>
                        </a:rPr>
                        <a:t> Libochovice</a:t>
                      </a:r>
                      <a:endParaRPr lang="cs-CZ" b="0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385647"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AUTOR: </a:t>
                      </a:r>
                      <a:r>
                        <a:rPr lang="cs-CZ" dirty="0" smtClean="0"/>
                        <a:t>RNDr.</a:t>
                      </a:r>
                      <a:r>
                        <a:rPr lang="cs-CZ" baseline="0" dirty="0" smtClean="0"/>
                        <a:t> Adéla </a:t>
                      </a:r>
                      <a:r>
                        <a:rPr lang="cs-CZ" baseline="0" dirty="0" err="1" smtClean="0"/>
                        <a:t>Lipšová</a:t>
                      </a:r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385647"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NÁZEV</a:t>
                      </a:r>
                      <a:r>
                        <a:rPr lang="cs-CZ" sz="2000" dirty="0" smtClean="0"/>
                        <a:t>: </a:t>
                      </a:r>
                      <a:r>
                        <a:rPr lang="cs-CZ" sz="1800" dirty="0" smtClean="0"/>
                        <a:t>VY_52_INOVACE_28_PERIODICKÁ</a:t>
                      </a:r>
                      <a:r>
                        <a:rPr lang="cs-CZ" sz="1800" baseline="0" dirty="0" smtClean="0"/>
                        <a:t> SOUSTAVA PRVKŮ</a:t>
                      </a:r>
                      <a:endParaRPr lang="cs-CZ" sz="1800" cap="all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385647"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TÉMA: </a:t>
                      </a:r>
                      <a:r>
                        <a:rPr lang="cs-CZ" sz="1800" b="0" dirty="0" smtClean="0"/>
                        <a:t>P</a:t>
                      </a:r>
                      <a:r>
                        <a:rPr lang="cs-CZ" sz="1800" dirty="0" smtClean="0"/>
                        <a:t>ERIODICKÁ</a:t>
                      </a:r>
                      <a:r>
                        <a:rPr lang="cs-CZ" sz="1800" baseline="0" dirty="0" smtClean="0"/>
                        <a:t> SOUSTAVA PRVKŮ</a:t>
                      </a:r>
                      <a:endParaRPr lang="cs-CZ" sz="1800" b="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545646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b="1" dirty="0" smtClean="0"/>
                        <a:t>ČÍSLO PROJEKTU: </a:t>
                      </a:r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CZ.1.07/1.4.00/21.2803</a:t>
                      </a:r>
                      <a:endParaRPr lang="cs-CZ" sz="1800" b="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pic>
        <p:nvPicPr>
          <p:cNvPr id="14351" name="Picture 4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763713" y="404813"/>
            <a:ext cx="5472112" cy="1336675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3800" b="1" dirty="0" smtClean="0"/>
              <a:t>Anotace</a:t>
            </a:r>
            <a:endParaRPr lang="cs-CZ" sz="3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781550"/>
          </a:xfr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>
              <a:lnSpc>
                <a:spcPct val="90000"/>
              </a:lnSpc>
              <a:buFont typeface="Arial" charset="0"/>
              <a:buNone/>
              <a:defRPr/>
            </a:pPr>
            <a:r>
              <a:rPr lang="cs-CZ" sz="2800" dirty="0" smtClean="0">
                <a:solidFill>
                  <a:srgbClr val="000000"/>
                </a:solidFill>
              </a:rPr>
              <a:t>    </a:t>
            </a:r>
          </a:p>
          <a:p>
            <a:pPr>
              <a:lnSpc>
                <a:spcPct val="90000"/>
              </a:lnSpc>
              <a:buFont typeface="Arial" charset="0"/>
              <a:buNone/>
              <a:defRPr/>
            </a:pPr>
            <a:r>
              <a:rPr lang="cs-CZ" sz="2800" dirty="0" smtClean="0">
                <a:solidFill>
                  <a:srgbClr val="000000"/>
                </a:solidFill>
              </a:rPr>
              <a:t>    </a:t>
            </a:r>
            <a:r>
              <a:rPr lang="cs-CZ" sz="2400" dirty="0" smtClean="0">
                <a:solidFill>
                  <a:srgbClr val="000000"/>
                </a:solidFill>
              </a:rPr>
              <a:t>Jedná se o výukové materiály určené pro podporu  vzdělávání v oblasti přírodních věd – konkrétně chemie.</a:t>
            </a:r>
          </a:p>
          <a:p>
            <a:pPr>
              <a:lnSpc>
                <a:spcPct val="90000"/>
              </a:lnSpc>
              <a:buFont typeface="Arial" charset="0"/>
              <a:buNone/>
              <a:defRPr/>
            </a:pPr>
            <a:r>
              <a:rPr lang="cs-CZ" sz="2400" dirty="0" smtClean="0">
                <a:solidFill>
                  <a:srgbClr val="000000"/>
                </a:solidFill>
              </a:rPr>
              <a:t>    </a:t>
            </a:r>
          </a:p>
          <a:p>
            <a:pPr>
              <a:lnSpc>
                <a:spcPct val="90000"/>
              </a:lnSpc>
              <a:buFont typeface="Arial" charset="0"/>
              <a:buNone/>
              <a:defRPr/>
            </a:pPr>
            <a:r>
              <a:rPr lang="cs-CZ" sz="2400" dirty="0" smtClean="0">
                <a:solidFill>
                  <a:srgbClr val="000000"/>
                </a:solidFill>
              </a:rPr>
              <a:t>     Obsahem je prezentace pro podporu výkladu učiva na dané téma.</a:t>
            </a:r>
          </a:p>
          <a:p>
            <a:pPr>
              <a:lnSpc>
                <a:spcPct val="90000"/>
              </a:lnSpc>
              <a:buFont typeface="Arial" charset="0"/>
              <a:buNone/>
              <a:defRPr/>
            </a:pPr>
            <a:r>
              <a:rPr lang="cs-CZ" sz="2400" dirty="0" smtClean="0">
                <a:solidFill>
                  <a:srgbClr val="000000"/>
                </a:solidFill>
              </a:rPr>
              <a:t>     Na začátku je uveden souhrn opakování látky předchozí a na konci souhrn látky probrané.</a:t>
            </a:r>
          </a:p>
          <a:p>
            <a:pPr>
              <a:lnSpc>
                <a:spcPct val="90000"/>
              </a:lnSpc>
              <a:buFont typeface="Arial" charset="0"/>
              <a:buNone/>
              <a:defRPr/>
            </a:pPr>
            <a:endParaRPr lang="cs-CZ" sz="2400" dirty="0" smtClean="0">
              <a:solidFill>
                <a:srgbClr val="000000"/>
              </a:solidFill>
            </a:endParaRPr>
          </a:p>
          <a:p>
            <a:pPr>
              <a:lnSpc>
                <a:spcPct val="90000"/>
              </a:lnSpc>
              <a:buFont typeface="Arial" charset="0"/>
              <a:buNone/>
              <a:defRPr/>
            </a:pPr>
            <a:r>
              <a:rPr lang="cs-CZ" sz="2400" dirty="0" smtClean="0">
                <a:solidFill>
                  <a:srgbClr val="000000"/>
                </a:solidFill>
              </a:rPr>
              <a:t>    Text je určen pro žáky 8. tříd základních škol.</a:t>
            </a:r>
            <a:endParaRPr lang="cs-CZ" sz="2000" dirty="0" smtClean="0">
              <a:solidFill>
                <a:srgbClr val="00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908175" y="1268413"/>
            <a:ext cx="5543550" cy="1223962"/>
          </a:xfr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3600" b="1" dirty="0" smtClean="0"/>
              <a:t>Periodická soustava prvků</a:t>
            </a:r>
            <a:br>
              <a:rPr lang="cs-CZ" sz="3600" b="1" dirty="0" smtClean="0"/>
            </a:br>
            <a:r>
              <a:rPr lang="cs-CZ" sz="3200" b="1" dirty="0" smtClean="0"/>
              <a:t>(PSP)</a:t>
            </a:r>
            <a:endParaRPr lang="cs-CZ" sz="3600" b="1" dirty="0" smtClean="0"/>
          </a:p>
        </p:txBody>
      </p:sp>
      <p:pic>
        <p:nvPicPr>
          <p:cNvPr id="17410" name="Obrázek 2"/>
          <p:cNvPicPr>
            <a:picLocks noChangeAspect="1" noChangeArrowheads="1"/>
          </p:cNvPicPr>
          <p:nvPr/>
        </p:nvPicPr>
        <p:blipFill>
          <a:blip r:embed="rId2"/>
          <a:srcRect l="15210" t="12851" r="14096" b="23026"/>
          <a:stretch>
            <a:fillRect/>
          </a:stretch>
        </p:blipFill>
        <p:spPr bwMode="auto">
          <a:xfrm>
            <a:off x="2411413" y="2997200"/>
            <a:ext cx="4464050" cy="2808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 w="28575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eaLnBrk="1" hangingPunct="1">
              <a:buFont typeface="Arial" charset="0"/>
              <a:buNone/>
            </a:pPr>
            <a:r>
              <a:rPr lang="cs-CZ" sz="2400" b="1" u="sng" smtClean="0">
                <a:solidFill>
                  <a:srgbClr val="000000"/>
                </a:solidFill>
              </a:rPr>
              <a:t>Atom se skládá z obalu a jádra</a:t>
            </a:r>
          </a:p>
          <a:p>
            <a:pPr eaLnBrk="1" hangingPunct="1">
              <a:buFont typeface="Arial" charset="0"/>
              <a:buNone/>
            </a:pPr>
            <a:endParaRPr lang="cs-CZ" sz="2400" b="1" u="sng" smtClean="0">
              <a:solidFill>
                <a:srgbClr val="000000"/>
              </a:solidFill>
            </a:endParaRPr>
          </a:p>
          <a:p>
            <a:pPr eaLnBrk="1" hangingPunct="1">
              <a:buFont typeface="Arial" charset="0"/>
              <a:buNone/>
            </a:pPr>
            <a:r>
              <a:rPr lang="cs-CZ" sz="2400" smtClean="0">
                <a:solidFill>
                  <a:srgbClr val="000000"/>
                </a:solidFill>
              </a:rPr>
              <a:t>v jádře:  </a:t>
            </a:r>
            <a:r>
              <a:rPr lang="cs-CZ" sz="2400" b="1" smtClean="0">
                <a:solidFill>
                  <a:srgbClr val="000000"/>
                </a:solidFill>
              </a:rPr>
              <a:t>protony (p</a:t>
            </a:r>
            <a:r>
              <a:rPr lang="cs-CZ" sz="2400" b="1" baseline="30000" smtClean="0">
                <a:solidFill>
                  <a:srgbClr val="000000"/>
                </a:solidFill>
              </a:rPr>
              <a:t>+</a:t>
            </a:r>
            <a:r>
              <a:rPr lang="cs-CZ" sz="2400" b="1" smtClean="0">
                <a:solidFill>
                  <a:srgbClr val="000000"/>
                </a:solidFill>
              </a:rPr>
              <a:t>) </a:t>
            </a:r>
            <a:r>
              <a:rPr lang="cs-CZ" sz="2400" smtClean="0">
                <a:solidFill>
                  <a:srgbClr val="000000"/>
                </a:solidFill>
              </a:rPr>
              <a:t>a </a:t>
            </a:r>
            <a:r>
              <a:rPr lang="cs-CZ" sz="2400" b="1" smtClean="0">
                <a:solidFill>
                  <a:srgbClr val="000000"/>
                </a:solidFill>
              </a:rPr>
              <a:t>neutrony (n</a:t>
            </a:r>
            <a:r>
              <a:rPr lang="cs-CZ" sz="2400" b="1" baseline="30000" smtClean="0">
                <a:solidFill>
                  <a:srgbClr val="000000"/>
                </a:solidFill>
              </a:rPr>
              <a:t>0</a:t>
            </a:r>
            <a:r>
              <a:rPr lang="cs-CZ" sz="2400" b="1" smtClean="0">
                <a:solidFill>
                  <a:srgbClr val="000000"/>
                </a:solidFill>
              </a:rPr>
              <a:t>)</a:t>
            </a:r>
          </a:p>
          <a:p>
            <a:pPr eaLnBrk="1" hangingPunct="1">
              <a:buFont typeface="Arial" charset="0"/>
              <a:buNone/>
            </a:pPr>
            <a:endParaRPr lang="cs-CZ" sz="2400" b="1" smtClean="0">
              <a:solidFill>
                <a:srgbClr val="000000"/>
              </a:solidFill>
            </a:endParaRPr>
          </a:p>
          <a:p>
            <a:pPr eaLnBrk="1" hangingPunct="1">
              <a:buFont typeface="Arial" charset="0"/>
              <a:buNone/>
            </a:pPr>
            <a:r>
              <a:rPr lang="cs-CZ" sz="2400" smtClean="0">
                <a:solidFill>
                  <a:srgbClr val="000000"/>
                </a:solidFill>
              </a:rPr>
              <a:t>V elektronovém obalu: </a:t>
            </a:r>
            <a:r>
              <a:rPr lang="cs-CZ" sz="2400" b="1" smtClean="0">
                <a:solidFill>
                  <a:srgbClr val="000000"/>
                </a:solidFill>
              </a:rPr>
              <a:t>elektrony (e</a:t>
            </a:r>
            <a:r>
              <a:rPr lang="cs-CZ" sz="2400" b="1" baseline="30000" smtClean="0">
                <a:solidFill>
                  <a:srgbClr val="000000"/>
                </a:solidFill>
              </a:rPr>
              <a:t>-</a:t>
            </a:r>
            <a:r>
              <a:rPr lang="cs-CZ" sz="2400" b="1" smtClean="0">
                <a:solidFill>
                  <a:srgbClr val="000000"/>
                </a:solidFill>
              </a:rPr>
              <a:t>)</a:t>
            </a:r>
          </a:p>
          <a:p>
            <a:pPr eaLnBrk="1" hangingPunct="1">
              <a:buFont typeface="Arial" charset="0"/>
              <a:buNone/>
            </a:pPr>
            <a:endParaRPr lang="cs-CZ" sz="2400" b="1" smtClean="0">
              <a:solidFill>
                <a:srgbClr val="000000"/>
              </a:solidFill>
            </a:endParaRPr>
          </a:p>
          <a:p>
            <a:pPr eaLnBrk="1" hangingPunct="1">
              <a:buFont typeface="Arial" charset="0"/>
              <a:buNone/>
            </a:pPr>
            <a:r>
              <a:rPr lang="cs-CZ" sz="2400" b="1" smtClean="0">
                <a:solidFill>
                  <a:srgbClr val="000000"/>
                </a:solidFill>
              </a:rPr>
              <a:t>Elektroneutrální </a:t>
            </a:r>
            <a:r>
              <a:rPr lang="cs-CZ" sz="2400" smtClean="0">
                <a:solidFill>
                  <a:srgbClr val="000000"/>
                </a:solidFill>
              </a:rPr>
              <a:t>=</a:t>
            </a:r>
            <a:r>
              <a:rPr lang="cs-CZ" sz="2400" b="1" smtClean="0">
                <a:solidFill>
                  <a:srgbClr val="000000"/>
                </a:solidFill>
              </a:rPr>
              <a:t> </a:t>
            </a:r>
            <a:r>
              <a:rPr lang="cs-CZ" sz="2400" smtClean="0">
                <a:solidFill>
                  <a:srgbClr val="000000"/>
                </a:solidFill>
              </a:rPr>
              <a:t>bez náboje </a:t>
            </a:r>
          </a:p>
          <a:p>
            <a:pPr eaLnBrk="1" hangingPunct="1">
              <a:buFont typeface="Arial" charset="0"/>
              <a:buNone/>
            </a:pPr>
            <a:r>
              <a:rPr lang="cs-CZ" sz="2400" smtClean="0">
                <a:solidFill>
                  <a:srgbClr val="000000"/>
                </a:solidFill>
              </a:rPr>
              <a:t>                                  (stejný počet protonů a elektronů)</a:t>
            </a:r>
          </a:p>
        </p:txBody>
      </p:sp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ln w="28575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>
            <a:norm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3800" b="1" spc="50" dirty="0" smtClean="0">
                <a:ln w="11430"/>
                <a:solidFill>
                  <a:schemeClr val="tx1"/>
                </a:solidFill>
              </a:rPr>
              <a:t>Opakování – stavba atomu</a:t>
            </a:r>
            <a:endParaRPr lang="cs-CZ" sz="3800" b="1" spc="50" dirty="0">
              <a:ln w="11430"/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 w="28575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eaLnBrk="1" hangingPunct="1">
              <a:buFontTx/>
              <a:buChar char="-"/>
              <a:defRPr/>
            </a:pPr>
            <a:r>
              <a:rPr lang="cs-CZ" sz="2400" dirty="0" smtClean="0"/>
              <a:t>v současné době je známo velké množství prvků, je jich více jak </a:t>
            </a:r>
            <a:r>
              <a:rPr lang="cs-CZ" sz="2400" b="1" dirty="0" smtClean="0"/>
              <a:t>110</a:t>
            </a:r>
          </a:p>
          <a:p>
            <a:pPr eaLnBrk="1" hangingPunct="1">
              <a:buFontTx/>
              <a:buChar char="-"/>
              <a:defRPr/>
            </a:pPr>
            <a:endParaRPr lang="cs-CZ" sz="2400" dirty="0" smtClean="0"/>
          </a:p>
          <a:p>
            <a:pPr eaLnBrk="1" hangingPunct="1">
              <a:buFontTx/>
              <a:buChar char="-"/>
              <a:defRPr/>
            </a:pPr>
            <a:r>
              <a:rPr lang="cs-CZ" sz="2400" dirty="0" smtClean="0"/>
              <a:t>chemické prvky jsou uspořádány v periodické soustavě prvků (PSP)</a:t>
            </a:r>
          </a:p>
          <a:p>
            <a:pPr eaLnBrk="1" hangingPunct="1">
              <a:buFontTx/>
              <a:buChar char="-"/>
              <a:defRPr/>
            </a:pPr>
            <a:endParaRPr lang="cs-CZ" sz="2400" dirty="0" smtClean="0"/>
          </a:p>
          <a:p>
            <a:pPr eaLnBrk="1" hangingPunct="1">
              <a:buFontTx/>
              <a:buChar char="-"/>
              <a:defRPr/>
            </a:pPr>
            <a:r>
              <a:rPr lang="cs-CZ" sz="2400" dirty="0" smtClean="0"/>
              <a:t>do této soustavy jsou prvky zařazeny dle </a:t>
            </a:r>
            <a:r>
              <a:rPr lang="cs-CZ" sz="2400" b="1" dirty="0" smtClean="0"/>
              <a:t>vzrůstajícího počtu protonů </a:t>
            </a:r>
            <a:r>
              <a:rPr lang="cs-CZ" sz="2400" dirty="0" smtClean="0"/>
              <a:t>v atomových jádrech  </a:t>
            </a:r>
          </a:p>
          <a:p>
            <a:pPr eaLnBrk="1" hangingPunct="1">
              <a:buFontTx/>
              <a:buChar char="-"/>
              <a:defRPr/>
            </a:pPr>
            <a:r>
              <a:rPr lang="cs-CZ" sz="2400" dirty="0" smtClean="0"/>
              <a:t>tedy dle rostoucího protonového čísla </a:t>
            </a:r>
            <a:r>
              <a:rPr lang="cs-CZ" sz="2400" b="1" dirty="0" smtClean="0"/>
              <a:t>Z</a:t>
            </a:r>
          </a:p>
          <a:p>
            <a:pPr>
              <a:buFontTx/>
              <a:buChar char="-"/>
              <a:defRPr/>
            </a:pPr>
            <a:endParaRPr lang="cs-CZ" sz="2400" dirty="0" smtClean="0"/>
          </a:p>
        </p:txBody>
      </p:sp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ln w="28575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>
            <a:norm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3800" b="1" spc="50" dirty="0" smtClean="0">
                <a:ln w="11430"/>
                <a:solidFill>
                  <a:schemeClr val="tx1"/>
                </a:solidFill>
              </a:rPr>
              <a:t>Periodická soustava prvků</a:t>
            </a:r>
            <a:endParaRPr lang="cs-CZ" sz="3800" b="1" spc="50" dirty="0">
              <a:ln w="11430"/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 w="28575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 fontScale="92500" lnSpcReduction="10000"/>
          </a:bodyPr>
          <a:lstStyle/>
          <a:p>
            <a:pPr eaLnBrk="1" hangingPunct="1">
              <a:buFontTx/>
              <a:buChar char="-"/>
              <a:defRPr/>
            </a:pPr>
            <a:r>
              <a:rPr lang="cs-CZ" sz="2400" b="1" dirty="0" err="1" smtClean="0"/>
              <a:t>Dmitrij</a:t>
            </a:r>
            <a:r>
              <a:rPr lang="cs-CZ" sz="2400" b="1" dirty="0" smtClean="0"/>
              <a:t>  </a:t>
            </a:r>
            <a:r>
              <a:rPr lang="cs-CZ" sz="2400" b="1" dirty="0" err="1" smtClean="0"/>
              <a:t>Ivanovič</a:t>
            </a:r>
            <a:r>
              <a:rPr lang="cs-CZ" sz="2400" b="1" dirty="0" smtClean="0"/>
              <a:t> Mendělejev </a:t>
            </a:r>
            <a:r>
              <a:rPr lang="cs-CZ" sz="2400" dirty="0" smtClean="0"/>
              <a:t>– chemik, </a:t>
            </a:r>
            <a:r>
              <a:rPr lang="cs-CZ" sz="2400" dirty="0" err="1" smtClean="0"/>
              <a:t>kt</a:t>
            </a:r>
            <a:r>
              <a:rPr lang="cs-CZ" sz="2400" dirty="0" smtClean="0"/>
              <a:t>. uspořádal prvky v tabulce</a:t>
            </a:r>
          </a:p>
          <a:p>
            <a:pPr eaLnBrk="1" hangingPunct="1">
              <a:buFont typeface="Arial" charset="0"/>
              <a:buNone/>
              <a:defRPr/>
            </a:pPr>
            <a:r>
              <a:rPr lang="cs-CZ" sz="2400" dirty="0" smtClean="0"/>
              <a:t> </a:t>
            </a:r>
          </a:p>
          <a:p>
            <a:pPr eaLnBrk="1" hangingPunct="1">
              <a:buFontTx/>
              <a:buChar char="-"/>
              <a:defRPr/>
            </a:pPr>
            <a:r>
              <a:rPr lang="cs-CZ" sz="2400" dirty="0" smtClean="0"/>
              <a:t>uspořádání má svůj pevně daný systém - řídí se periodickým zákonem</a:t>
            </a:r>
          </a:p>
          <a:p>
            <a:pPr eaLnBrk="1" hangingPunct="1">
              <a:buFontTx/>
              <a:buChar char="-"/>
              <a:defRPr/>
            </a:pPr>
            <a:endParaRPr lang="cs-CZ" sz="2400" dirty="0" smtClean="0"/>
          </a:p>
          <a:p>
            <a:pPr eaLnBrk="1" hangingPunct="1">
              <a:buFontTx/>
              <a:buChar char="-"/>
              <a:defRPr/>
            </a:pPr>
            <a:r>
              <a:rPr lang="cs-CZ" sz="2400" dirty="0" smtClean="0"/>
              <a:t>prvky s podobnými </a:t>
            </a:r>
            <a:r>
              <a:rPr lang="cs-CZ" sz="2400" dirty="0" err="1" smtClean="0"/>
              <a:t>chem</a:t>
            </a:r>
            <a:r>
              <a:rPr lang="cs-CZ" sz="2400" dirty="0" smtClean="0"/>
              <a:t>. vlastnostmi jsou umístěny v tabulce pod sebou</a:t>
            </a:r>
          </a:p>
          <a:p>
            <a:pPr eaLnBrk="1" hangingPunct="1">
              <a:buFontTx/>
              <a:buChar char="-"/>
              <a:defRPr/>
            </a:pPr>
            <a:endParaRPr lang="cs-CZ" sz="2400" dirty="0" smtClean="0"/>
          </a:p>
          <a:p>
            <a:pPr eaLnBrk="1" hangingPunct="1">
              <a:buFontTx/>
              <a:buChar char="-"/>
              <a:defRPr/>
            </a:pPr>
            <a:r>
              <a:rPr lang="cs-CZ" sz="2400" dirty="0" smtClean="0"/>
              <a:t>vlastnosti </a:t>
            </a:r>
            <a:r>
              <a:rPr lang="cs-CZ" sz="2400" dirty="0" err="1" smtClean="0"/>
              <a:t>chem</a:t>
            </a:r>
            <a:r>
              <a:rPr lang="cs-CZ" sz="2400" dirty="0" smtClean="0"/>
              <a:t>. prvků se periodicky (pravidelně) mění v závislosti na vzrůstajícím protonovém čísle prvku </a:t>
            </a:r>
          </a:p>
          <a:p>
            <a:pPr eaLnBrk="1" hangingPunct="1">
              <a:buFontTx/>
              <a:buChar char="-"/>
              <a:defRPr/>
            </a:pPr>
            <a:r>
              <a:rPr lang="cs-CZ" sz="2400" dirty="0" smtClean="0"/>
              <a:t>tato zákonitost se nazývá </a:t>
            </a:r>
            <a:r>
              <a:rPr lang="cs-CZ" sz="2400" b="1" dirty="0" smtClean="0"/>
              <a:t>periodický zákon</a:t>
            </a:r>
          </a:p>
          <a:p>
            <a:pPr>
              <a:buFontTx/>
              <a:buChar char="-"/>
              <a:defRPr/>
            </a:pPr>
            <a:endParaRPr lang="cs-CZ" sz="2400" dirty="0" smtClean="0"/>
          </a:p>
        </p:txBody>
      </p:sp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ln w="28575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>
            <a:norm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3800" b="1" spc="50" dirty="0" smtClean="0">
                <a:ln w="11430"/>
                <a:solidFill>
                  <a:schemeClr val="tx1"/>
                </a:solidFill>
              </a:rPr>
              <a:t>Periodická soustava prvků</a:t>
            </a:r>
            <a:endParaRPr lang="cs-CZ" sz="3800" b="1" spc="50" dirty="0">
              <a:ln w="11430"/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577" name="Obrázek 3"/>
          <p:cNvPicPr>
            <a:picLocks noChangeAspect="1" noChangeArrowheads="1"/>
          </p:cNvPicPr>
          <p:nvPr/>
        </p:nvPicPr>
        <p:blipFill>
          <a:blip r:embed="rId3"/>
          <a:srcRect l="15210" t="12851" r="14096" b="23026"/>
          <a:stretch>
            <a:fillRect/>
          </a:stretch>
        </p:blipFill>
        <p:spPr bwMode="auto">
          <a:xfrm>
            <a:off x="539750" y="549275"/>
            <a:ext cx="8208963" cy="5616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 w="28575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eaLnBrk="1" hangingPunct="1">
              <a:buFontTx/>
              <a:buChar char="-"/>
              <a:defRPr/>
            </a:pPr>
            <a:endParaRPr lang="cs-CZ" sz="2400" dirty="0" smtClean="0"/>
          </a:p>
          <a:p>
            <a:pPr eaLnBrk="1" hangingPunct="1">
              <a:buFontTx/>
              <a:buChar char="-"/>
              <a:defRPr/>
            </a:pPr>
            <a:r>
              <a:rPr lang="cs-CZ" sz="2400" dirty="0" smtClean="0"/>
              <a:t>Mendělejev svým řazením prvků do PSP předběhl dobu</a:t>
            </a:r>
          </a:p>
          <a:p>
            <a:pPr eaLnBrk="1" hangingPunct="1">
              <a:buFontTx/>
              <a:buChar char="-"/>
              <a:defRPr/>
            </a:pPr>
            <a:endParaRPr lang="cs-CZ" sz="2400" dirty="0" smtClean="0"/>
          </a:p>
          <a:p>
            <a:pPr eaLnBrk="1" hangingPunct="1">
              <a:buFontTx/>
              <a:buChar char="-"/>
              <a:defRPr/>
            </a:pPr>
            <a:r>
              <a:rPr lang="cs-CZ" sz="2400" dirty="0" smtClean="0"/>
              <a:t>například vynechal před arsenem volné místo pro prvek, </a:t>
            </a:r>
            <a:r>
              <a:rPr lang="cs-CZ" sz="2400" dirty="0" err="1" smtClean="0"/>
              <a:t>kt</a:t>
            </a:r>
            <a:r>
              <a:rPr lang="cs-CZ" sz="2400" dirty="0" smtClean="0"/>
              <a:t>. v té době ještě nebyl znám, ale jeho vlastnosti velmi dobře Mendělejev popsal (právě na základě periodického zákona)</a:t>
            </a:r>
          </a:p>
          <a:p>
            <a:pPr eaLnBrk="1" hangingPunct="1">
              <a:buFontTx/>
              <a:buChar char="-"/>
              <a:defRPr/>
            </a:pPr>
            <a:endParaRPr lang="cs-CZ" sz="2400" dirty="0" smtClean="0"/>
          </a:p>
          <a:p>
            <a:pPr eaLnBrk="1" hangingPunct="1">
              <a:buFontTx/>
              <a:buChar char="-"/>
              <a:defRPr/>
            </a:pPr>
            <a:r>
              <a:rPr lang="cs-CZ" sz="2400" dirty="0" smtClean="0"/>
              <a:t>tím prvkem bylo </a:t>
            </a:r>
            <a:r>
              <a:rPr lang="cs-CZ" sz="2400" b="1" dirty="0" smtClean="0"/>
              <a:t>germanium</a:t>
            </a:r>
          </a:p>
          <a:p>
            <a:pPr>
              <a:buFontTx/>
              <a:buChar char="-"/>
              <a:defRPr/>
            </a:pPr>
            <a:endParaRPr lang="cs-CZ" sz="2400" dirty="0" smtClean="0"/>
          </a:p>
        </p:txBody>
      </p:sp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ln w="28575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>
            <a:norm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3800" b="1" spc="50" dirty="0" smtClean="0">
                <a:ln w="11430"/>
                <a:solidFill>
                  <a:schemeClr val="tx1"/>
                </a:solidFill>
              </a:rPr>
              <a:t>Periodická soustava prvků</a:t>
            </a:r>
            <a:endParaRPr lang="cs-CZ" sz="3800" b="1" spc="50" dirty="0">
              <a:ln w="11430"/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 w="28575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algn="ctr" eaLnBrk="1" hangingPunct="1">
              <a:buFont typeface="Arial" charset="0"/>
              <a:buNone/>
              <a:defRPr/>
            </a:pPr>
            <a:endParaRPr lang="cs-CZ" sz="2400" dirty="0" smtClean="0"/>
          </a:p>
          <a:p>
            <a:pPr algn="ctr" eaLnBrk="1" hangingPunct="1">
              <a:buFont typeface="Arial" charset="0"/>
              <a:buNone/>
              <a:defRPr/>
            </a:pPr>
            <a:r>
              <a:rPr lang="cs-CZ" sz="2400" dirty="0" smtClean="0"/>
              <a:t>pozorujeme </a:t>
            </a:r>
            <a:r>
              <a:rPr lang="cs-CZ" sz="2400" b="1" dirty="0" smtClean="0"/>
              <a:t>sodík, draslík a uhlík</a:t>
            </a:r>
          </a:p>
          <a:p>
            <a:pPr eaLnBrk="1" hangingPunct="1">
              <a:buFontTx/>
              <a:buChar char="-"/>
              <a:defRPr/>
            </a:pPr>
            <a:endParaRPr lang="cs-CZ" sz="2400" dirty="0" smtClean="0"/>
          </a:p>
        </p:txBody>
      </p:sp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ln w="28575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>
            <a:norm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3800" b="1" spc="50" dirty="0" smtClean="0">
                <a:ln w="11430"/>
                <a:solidFill>
                  <a:schemeClr val="tx1"/>
                </a:solidFill>
              </a:rPr>
              <a:t>Platnost periodického zákona</a:t>
            </a:r>
            <a:endParaRPr lang="cs-CZ" sz="3800" b="1" spc="50" dirty="0">
              <a:ln w="11430"/>
              <a:solidFill>
                <a:schemeClr val="tx1"/>
              </a:solidFill>
            </a:endParaRPr>
          </a:p>
        </p:txBody>
      </p:sp>
      <p:pic>
        <p:nvPicPr>
          <p:cNvPr id="28675" name="Picture 4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339975" y="2708275"/>
            <a:ext cx="4821238" cy="2879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 w="28575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eaLnBrk="1" hangingPunct="1">
              <a:buFontTx/>
              <a:buChar char="-"/>
              <a:defRPr/>
            </a:pPr>
            <a:r>
              <a:rPr lang="cs-CZ" sz="2400" b="1" dirty="0" smtClean="0"/>
              <a:t>sodík</a:t>
            </a:r>
            <a:r>
              <a:rPr lang="cs-CZ" sz="2400" dirty="0" smtClean="0"/>
              <a:t> a </a:t>
            </a:r>
            <a:r>
              <a:rPr lang="cs-CZ" sz="2400" b="1" dirty="0" smtClean="0"/>
              <a:t>draslík</a:t>
            </a:r>
            <a:r>
              <a:rPr lang="cs-CZ" sz="2400" dirty="0" smtClean="0"/>
              <a:t> mají po rozkrojení lesklý vzhled </a:t>
            </a:r>
          </a:p>
          <a:p>
            <a:pPr eaLnBrk="1" hangingPunct="1">
              <a:buFontTx/>
              <a:buChar char="-"/>
              <a:defRPr/>
            </a:pPr>
            <a:endParaRPr lang="cs-CZ" sz="2400" dirty="0" smtClean="0"/>
          </a:p>
          <a:p>
            <a:pPr eaLnBrk="1" hangingPunct="1">
              <a:buFontTx/>
              <a:buChar char="-"/>
              <a:defRPr/>
            </a:pPr>
            <a:r>
              <a:rPr lang="cs-CZ" sz="2400" dirty="0" smtClean="0"/>
              <a:t>sodík a draslík jsou pevné, stříbrné látky s kovovým charakterem, uhlík (černé uhlí) je černá pevná látka – typický nekov</a:t>
            </a:r>
          </a:p>
          <a:p>
            <a:pPr eaLnBrk="1" hangingPunct="1">
              <a:buFontTx/>
              <a:buChar char="-"/>
              <a:defRPr/>
            </a:pPr>
            <a:endParaRPr lang="cs-CZ" sz="2400" dirty="0" smtClean="0"/>
          </a:p>
          <a:p>
            <a:pPr eaLnBrk="1" hangingPunct="1">
              <a:buFontTx/>
              <a:buChar char="-"/>
              <a:defRPr/>
            </a:pPr>
            <a:r>
              <a:rPr lang="cs-CZ" sz="2400" dirty="0" smtClean="0"/>
              <a:t>kdybychom vhodili sodík, draslík a uhlík do tří zkumavek a postupně je zahřívali, tak Na a K při zahřívání tají a s uhlíkem se nic neděje</a:t>
            </a:r>
          </a:p>
        </p:txBody>
      </p:sp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ln w="28575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>
            <a:norm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3800" b="1" spc="50" dirty="0" smtClean="0">
                <a:ln w="11430"/>
                <a:solidFill>
                  <a:schemeClr val="tx1"/>
                </a:solidFill>
              </a:rPr>
              <a:t>Platnost periodického zákona</a:t>
            </a:r>
            <a:endParaRPr lang="cs-CZ" sz="3800" b="1" spc="50" dirty="0">
              <a:ln w="11430"/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288" y="1628775"/>
            <a:ext cx="8229600" cy="4525963"/>
          </a:xfrm>
          <a:ln w="28575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eaLnBrk="1" hangingPunct="1">
              <a:buFontTx/>
              <a:buChar char="-"/>
              <a:defRPr/>
            </a:pPr>
            <a:r>
              <a:rPr lang="cs-CZ" sz="2400" dirty="0" smtClean="0"/>
              <a:t>kdybychom hodili každý z těchto 3 látek do </a:t>
            </a:r>
            <a:r>
              <a:rPr lang="cs-CZ" sz="2400" dirty="0" err="1" smtClean="0"/>
              <a:t>Petriho</a:t>
            </a:r>
            <a:r>
              <a:rPr lang="cs-CZ" sz="2400" dirty="0" smtClean="0"/>
              <a:t> misky s vodou, tak sodík a draslík s vodou velmi prudce reagují, dochází dokonce k jejich hoření</a:t>
            </a:r>
          </a:p>
          <a:p>
            <a:pPr eaLnBrk="1" hangingPunct="1">
              <a:buFontTx/>
              <a:buChar char="-"/>
              <a:defRPr/>
            </a:pPr>
            <a:r>
              <a:rPr lang="cs-CZ" sz="2400" dirty="0" smtClean="0"/>
              <a:t>¨</a:t>
            </a:r>
          </a:p>
          <a:p>
            <a:pPr eaLnBrk="1" hangingPunct="1">
              <a:buFontTx/>
              <a:buChar char="-"/>
              <a:defRPr/>
            </a:pPr>
            <a:r>
              <a:rPr lang="cs-CZ" sz="2400" dirty="0" smtClean="0"/>
              <a:t>zatímco uhlík s vodou nereaguje vůbec</a:t>
            </a:r>
          </a:p>
          <a:p>
            <a:pPr eaLnBrk="1" hangingPunct="1">
              <a:buFontTx/>
              <a:buChar char="-"/>
              <a:defRPr/>
            </a:pPr>
            <a:endParaRPr lang="cs-CZ" sz="2400" dirty="0" smtClean="0"/>
          </a:p>
          <a:p>
            <a:pPr algn="ctr" eaLnBrk="1" hangingPunct="1">
              <a:buFont typeface="Arial" charset="0"/>
              <a:buNone/>
              <a:defRPr/>
            </a:pPr>
            <a:r>
              <a:rPr lang="cs-CZ" sz="2400" b="1" dirty="0" smtClean="0"/>
              <a:t>Které prvky mají podobné vlastnosti?</a:t>
            </a:r>
          </a:p>
          <a:p>
            <a:pPr algn="ctr" eaLnBrk="1" hangingPunct="1">
              <a:buFont typeface="Arial" charset="0"/>
              <a:buNone/>
              <a:defRPr/>
            </a:pPr>
            <a:endParaRPr lang="cs-CZ" sz="2400" b="1" dirty="0" smtClean="0"/>
          </a:p>
          <a:p>
            <a:pPr algn="ctr" eaLnBrk="1" hangingPunct="1">
              <a:buFont typeface="Arial" charset="0"/>
              <a:buNone/>
              <a:defRPr/>
            </a:pPr>
            <a:r>
              <a:rPr lang="cs-CZ" sz="2400" b="1" dirty="0" smtClean="0"/>
              <a:t>Podívejte se na umístění těchto 3 prvků v PSP</a:t>
            </a:r>
          </a:p>
        </p:txBody>
      </p:sp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ln w="28575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>
            <a:norm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3800" b="1" spc="50" dirty="0" smtClean="0">
                <a:ln w="11430"/>
                <a:solidFill>
                  <a:schemeClr val="tx1"/>
                </a:solidFill>
              </a:rPr>
              <a:t>Platnost periodického zákona</a:t>
            </a:r>
            <a:endParaRPr lang="cs-CZ" sz="3800" b="1" spc="50" dirty="0">
              <a:ln w="11430"/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 w="28575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 fontScale="92500" lnSpcReduction="10000"/>
          </a:bodyPr>
          <a:lstStyle/>
          <a:p>
            <a:pPr eaLnBrk="1" hangingPunct="1">
              <a:buFontTx/>
              <a:buChar char="-"/>
              <a:defRPr/>
            </a:pPr>
            <a:r>
              <a:rPr lang="cs-CZ" sz="2400" dirty="0" smtClean="0"/>
              <a:t>skládá se ze </a:t>
            </a:r>
            <a:r>
              <a:rPr lang="cs-CZ" sz="2400" b="1" u="sng" dirty="0" smtClean="0"/>
              <a:t>sedmi period </a:t>
            </a:r>
            <a:r>
              <a:rPr lang="cs-CZ" sz="2400" dirty="0" smtClean="0"/>
              <a:t>(vodorovné řádky tabulky)</a:t>
            </a:r>
          </a:p>
          <a:p>
            <a:pPr eaLnBrk="1" hangingPunct="1">
              <a:buFontTx/>
              <a:buChar char="-"/>
              <a:defRPr/>
            </a:pPr>
            <a:endParaRPr lang="cs-CZ" sz="2400" dirty="0" smtClean="0"/>
          </a:p>
          <a:p>
            <a:pPr eaLnBrk="1" hangingPunct="1">
              <a:buFontTx/>
              <a:buChar char="-"/>
              <a:defRPr/>
            </a:pPr>
            <a:r>
              <a:rPr lang="cs-CZ" sz="2400" dirty="0" smtClean="0"/>
              <a:t>periody se označují buď čísly </a:t>
            </a:r>
            <a:r>
              <a:rPr lang="cs-CZ" sz="2400" b="1" i="1" dirty="0" smtClean="0"/>
              <a:t>1-7</a:t>
            </a:r>
            <a:r>
              <a:rPr lang="cs-CZ" sz="2400" dirty="0" smtClean="0"/>
              <a:t> nebo písmeny </a:t>
            </a:r>
            <a:r>
              <a:rPr lang="cs-CZ" sz="2400" b="1" dirty="0" smtClean="0"/>
              <a:t>K-Q </a:t>
            </a:r>
          </a:p>
          <a:p>
            <a:pPr eaLnBrk="1" hangingPunct="1">
              <a:buFont typeface="Arial" charset="0"/>
              <a:buNone/>
              <a:defRPr/>
            </a:pPr>
            <a:r>
              <a:rPr lang="cs-CZ" sz="2400" dirty="0" smtClean="0"/>
              <a:t>     (častější je však označení čísly)</a:t>
            </a:r>
          </a:p>
          <a:p>
            <a:pPr eaLnBrk="1" hangingPunct="1">
              <a:buFontTx/>
              <a:buChar char="-"/>
              <a:defRPr/>
            </a:pPr>
            <a:endParaRPr lang="cs-CZ" sz="2400" dirty="0" smtClean="0"/>
          </a:p>
          <a:p>
            <a:pPr eaLnBrk="1" hangingPunct="1">
              <a:buFontTx/>
              <a:buChar char="-"/>
              <a:defRPr/>
            </a:pPr>
            <a:r>
              <a:rPr lang="cs-CZ" sz="2400" dirty="0" smtClean="0"/>
              <a:t>číslo periody udává, v kolika vrstvách se nacházejí elektrony v elektronovém obalu atomu</a:t>
            </a:r>
          </a:p>
          <a:p>
            <a:pPr eaLnBrk="1" hangingPunct="1">
              <a:buFont typeface="Arial" charset="0"/>
              <a:buNone/>
              <a:defRPr/>
            </a:pPr>
            <a:endParaRPr lang="cs-CZ" sz="2400" dirty="0" smtClean="0"/>
          </a:p>
          <a:p>
            <a:pPr algn="ctr" eaLnBrk="1" hangingPunct="1">
              <a:buFont typeface="Arial" charset="0"/>
              <a:buNone/>
              <a:defRPr/>
            </a:pPr>
            <a:r>
              <a:rPr lang="cs-CZ" sz="2400" b="1" dirty="0" smtClean="0"/>
              <a:t>     V kolika vrstvách jsou umístěny elektrony atomu bismutu? </a:t>
            </a:r>
          </a:p>
          <a:p>
            <a:pPr algn="ctr" eaLnBrk="1" hangingPunct="1">
              <a:buFont typeface="Arial" charset="0"/>
              <a:buNone/>
              <a:defRPr/>
            </a:pPr>
            <a:r>
              <a:rPr lang="cs-CZ" sz="2400" b="1" dirty="0" smtClean="0"/>
              <a:t>Kolikátá vrstva elektronového obalu je valenční?</a:t>
            </a:r>
          </a:p>
          <a:p>
            <a:pPr algn="ctr" eaLnBrk="1" hangingPunct="1">
              <a:buFont typeface="Arial" charset="0"/>
              <a:buNone/>
              <a:defRPr/>
            </a:pPr>
            <a:endParaRPr lang="cs-CZ" sz="2400" b="1" dirty="0" smtClean="0"/>
          </a:p>
          <a:p>
            <a:pPr algn="ctr" eaLnBrk="1" hangingPunct="1">
              <a:buFont typeface="Arial" charset="0"/>
              <a:buNone/>
              <a:defRPr/>
            </a:pPr>
            <a:r>
              <a:rPr lang="cs-CZ" sz="2400" dirty="0" smtClean="0">
                <a:solidFill>
                  <a:srgbClr val="FF0000"/>
                </a:solidFill>
              </a:rPr>
              <a:t>šest, šestá </a:t>
            </a:r>
          </a:p>
          <a:p>
            <a:pPr eaLnBrk="1" hangingPunct="1">
              <a:buFontTx/>
              <a:buChar char="-"/>
              <a:defRPr/>
            </a:pPr>
            <a:endParaRPr lang="cs-CZ" sz="2400" dirty="0" smtClean="0"/>
          </a:p>
        </p:txBody>
      </p:sp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ln w="28575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>
            <a:norm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3800" b="1" spc="50" dirty="0" smtClean="0">
                <a:ln w="11430"/>
                <a:solidFill>
                  <a:schemeClr val="tx1"/>
                </a:solidFill>
              </a:rPr>
              <a:t>Periody PSP</a:t>
            </a:r>
            <a:endParaRPr lang="cs-CZ" sz="3800" b="1" spc="50" dirty="0">
              <a:ln w="11430"/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 w="28575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eaLnBrk="1" hangingPunct="1">
              <a:buFontTx/>
              <a:buChar char="-"/>
              <a:defRPr/>
            </a:pPr>
            <a:endParaRPr lang="cs-CZ" sz="2400" dirty="0" smtClean="0"/>
          </a:p>
          <a:p>
            <a:pPr eaLnBrk="1" hangingPunct="1">
              <a:buFontTx/>
              <a:buChar char="-"/>
              <a:defRPr/>
            </a:pPr>
            <a:r>
              <a:rPr lang="cs-CZ" sz="2400" dirty="0" smtClean="0"/>
              <a:t>svislé sloupce PSP se nazývají </a:t>
            </a:r>
            <a:r>
              <a:rPr lang="cs-CZ" sz="2400" b="1" u="sng" dirty="0" smtClean="0"/>
              <a:t>skupiny</a:t>
            </a:r>
          </a:p>
          <a:p>
            <a:pPr eaLnBrk="1" hangingPunct="1">
              <a:buFontTx/>
              <a:buChar char="-"/>
              <a:defRPr/>
            </a:pPr>
            <a:endParaRPr lang="cs-CZ" sz="2400" b="1" u="sng" dirty="0" smtClean="0"/>
          </a:p>
          <a:p>
            <a:pPr eaLnBrk="1" hangingPunct="1">
              <a:buFontTx/>
              <a:buChar char="-"/>
              <a:defRPr/>
            </a:pPr>
            <a:r>
              <a:rPr lang="cs-CZ" sz="2400" dirty="0" smtClean="0"/>
              <a:t>označují se buď římskými číslicemi a písmenem </a:t>
            </a:r>
            <a:r>
              <a:rPr lang="cs-CZ" sz="2400" b="1" dirty="0" smtClean="0"/>
              <a:t>(I.A-VIII.A</a:t>
            </a:r>
            <a:r>
              <a:rPr lang="cs-CZ" sz="2400" dirty="0" smtClean="0"/>
              <a:t> a </a:t>
            </a:r>
            <a:r>
              <a:rPr lang="cs-CZ" sz="2400" b="1" dirty="0" smtClean="0"/>
              <a:t>I.B-VIII.B)</a:t>
            </a:r>
            <a:r>
              <a:rPr lang="cs-CZ" sz="2400" dirty="0" smtClean="0"/>
              <a:t> a nebo arabskými číslicemi </a:t>
            </a:r>
            <a:r>
              <a:rPr lang="cs-CZ" sz="2400" b="1" dirty="0" smtClean="0"/>
              <a:t>1-18</a:t>
            </a:r>
          </a:p>
          <a:p>
            <a:pPr eaLnBrk="1" hangingPunct="1">
              <a:buFontTx/>
              <a:buChar char="-"/>
              <a:defRPr/>
            </a:pPr>
            <a:endParaRPr lang="cs-CZ" sz="2400" dirty="0" smtClean="0"/>
          </a:p>
          <a:p>
            <a:pPr eaLnBrk="1" hangingPunct="1">
              <a:buFontTx/>
              <a:buChar char="-"/>
              <a:defRPr/>
            </a:pPr>
            <a:r>
              <a:rPr lang="cs-CZ" sz="2400" dirty="0" smtClean="0"/>
              <a:t>u prvků ve skupinách </a:t>
            </a:r>
            <a:r>
              <a:rPr lang="cs-CZ" sz="2400" b="1" dirty="0" smtClean="0"/>
              <a:t>I.A-VIII.A  označuje římská číslice počet elektronů ve valenční vrstvě atomu</a:t>
            </a:r>
          </a:p>
          <a:p>
            <a:pPr eaLnBrk="1" hangingPunct="1">
              <a:buFontTx/>
              <a:buChar char="-"/>
              <a:defRPr/>
            </a:pPr>
            <a:endParaRPr lang="cs-CZ" sz="2400" dirty="0" smtClean="0"/>
          </a:p>
          <a:p>
            <a:pPr eaLnBrk="1" hangingPunct="1">
              <a:buFont typeface="Arial" charset="0"/>
              <a:buNone/>
              <a:defRPr/>
            </a:pPr>
            <a:endParaRPr lang="cs-CZ" sz="2400" dirty="0" smtClean="0"/>
          </a:p>
          <a:p>
            <a:pPr eaLnBrk="1" hangingPunct="1">
              <a:buFontTx/>
              <a:buChar char="-"/>
              <a:defRPr/>
            </a:pPr>
            <a:endParaRPr lang="cs-CZ" sz="2400" dirty="0" smtClean="0"/>
          </a:p>
        </p:txBody>
      </p:sp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ln w="28575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>
            <a:norm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3800" b="1" spc="50" dirty="0" smtClean="0">
                <a:ln w="11430"/>
                <a:solidFill>
                  <a:schemeClr val="tx1"/>
                </a:solidFill>
              </a:rPr>
              <a:t>Skupiny PSP</a:t>
            </a:r>
            <a:endParaRPr lang="cs-CZ" sz="3800" b="1" spc="50" dirty="0">
              <a:ln w="11430"/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 w="28575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 fontScale="92500" lnSpcReduction="10000"/>
          </a:bodyPr>
          <a:lstStyle/>
          <a:p>
            <a:pPr eaLnBrk="1" hangingPunct="1">
              <a:buFont typeface="Arial" charset="0"/>
              <a:buNone/>
              <a:defRPr/>
            </a:pPr>
            <a:endParaRPr lang="cs-CZ" sz="2400" dirty="0" smtClean="0"/>
          </a:p>
          <a:p>
            <a:pPr eaLnBrk="1" hangingPunct="1">
              <a:buFontTx/>
              <a:buChar char="-"/>
              <a:defRPr/>
            </a:pPr>
            <a:r>
              <a:rPr lang="cs-CZ" sz="2400" dirty="0" smtClean="0"/>
              <a:t>skupina prvků označená jako </a:t>
            </a:r>
            <a:r>
              <a:rPr lang="cs-CZ" sz="2400" b="1" dirty="0" smtClean="0"/>
              <a:t>lanthanoidy a aktinoidy </a:t>
            </a:r>
            <a:r>
              <a:rPr lang="cs-CZ" sz="2400" dirty="0" smtClean="0"/>
              <a:t>jsou z tabulky vyčleněny proto, aby nebyla příliš dlouhá</a:t>
            </a:r>
          </a:p>
          <a:p>
            <a:pPr eaLnBrk="1" hangingPunct="1">
              <a:buFontTx/>
              <a:buChar char="-"/>
              <a:defRPr/>
            </a:pPr>
            <a:endParaRPr lang="cs-CZ" sz="2400" dirty="0" smtClean="0"/>
          </a:p>
          <a:p>
            <a:pPr eaLnBrk="1" hangingPunct="1">
              <a:buFontTx/>
              <a:buChar char="-"/>
              <a:defRPr/>
            </a:pPr>
            <a:r>
              <a:rPr lang="cs-CZ" sz="2400" dirty="0" smtClean="0"/>
              <a:t>většina prvků v PSP jsou kovy (70%) </a:t>
            </a:r>
          </a:p>
          <a:p>
            <a:pPr eaLnBrk="1" hangingPunct="1">
              <a:buFontTx/>
              <a:buChar char="-"/>
              <a:defRPr/>
            </a:pPr>
            <a:r>
              <a:rPr lang="cs-CZ" sz="2400" dirty="0" smtClean="0"/>
              <a:t>za běžných laboratorních podmínek se vyskytují v pevném skupenství, vedou teplo a el. proud</a:t>
            </a:r>
          </a:p>
          <a:p>
            <a:pPr eaLnBrk="1" hangingPunct="1">
              <a:buFontTx/>
              <a:buChar char="-"/>
              <a:defRPr/>
            </a:pPr>
            <a:endParaRPr lang="cs-CZ" sz="2400" dirty="0" smtClean="0"/>
          </a:p>
          <a:p>
            <a:pPr algn="ctr" eaLnBrk="1" hangingPunct="1">
              <a:buFont typeface="Arial" charset="0"/>
              <a:buNone/>
              <a:defRPr/>
            </a:pPr>
            <a:r>
              <a:rPr lang="cs-CZ" sz="2400" b="1" dirty="0" smtClean="0"/>
              <a:t>Věděli byste který kov je i za normálních podmínek kapalný? </a:t>
            </a:r>
          </a:p>
          <a:p>
            <a:pPr algn="ctr" eaLnBrk="1" hangingPunct="1">
              <a:buFont typeface="Arial" charset="0"/>
              <a:buNone/>
              <a:defRPr/>
            </a:pPr>
            <a:r>
              <a:rPr lang="cs-CZ" sz="2400" b="1" dirty="0" smtClean="0"/>
              <a:t>Kde se s ním můžete setkat?</a:t>
            </a:r>
          </a:p>
          <a:p>
            <a:pPr algn="ctr" eaLnBrk="1" hangingPunct="1">
              <a:buFont typeface="Arial" charset="0"/>
              <a:buNone/>
              <a:defRPr/>
            </a:pPr>
            <a:endParaRPr lang="cs-CZ" sz="2400" b="1" dirty="0" smtClean="0"/>
          </a:p>
          <a:p>
            <a:pPr algn="ctr" eaLnBrk="1" hangingPunct="1">
              <a:buFont typeface="Arial" charset="0"/>
              <a:buNone/>
              <a:defRPr/>
            </a:pPr>
            <a:r>
              <a:rPr lang="cs-CZ" sz="2400" b="1" dirty="0" smtClean="0">
                <a:solidFill>
                  <a:srgbClr val="FF0000"/>
                </a:solidFill>
              </a:rPr>
              <a:t>Rtuť (</a:t>
            </a:r>
            <a:r>
              <a:rPr lang="cs-CZ" sz="2400" b="1" dirty="0" err="1" smtClean="0">
                <a:solidFill>
                  <a:srgbClr val="FF0000"/>
                </a:solidFill>
              </a:rPr>
              <a:t>Hg</a:t>
            </a:r>
            <a:r>
              <a:rPr lang="cs-CZ" sz="2400" b="1" dirty="0" smtClean="0">
                <a:solidFill>
                  <a:srgbClr val="FF0000"/>
                </a:solidFill>
              </a:rPr>
              <a:t>)</a:t>
            </a:r>
          </a:p>
          <a:p>
            <a:pPr eaLnBrk="1" hangingPunct="1">
              <a:buFontTx/>
              <a:buChar char="-"/>
              <a:defRPr/>
            </a:pPr>
            <a:endParaRPr lang="cs-CZ" sz="2400" dirty="0" smtClean="0"/>
          </a:p>
        </p:txBody>
      </p:sp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ln w="28575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>
            <a:norm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3800" b="1" spc="50" dirty="0" smtClean="0">
                <a:ln w="11430"/>
                <a:solidFill>
                  <a:schemeClr val="tx1"/>
                </a:solidFill>
              </a:rPr>
              <a:t>PSP</a:t>
            </a:r>
            <a:endParaRPr lang="cs-CZ" sz="3800" b="1" spc="50" dirty="0">
              <a:ln w="11430"/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 w="28575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eaLnBrk="1" hangingPunct="1">
              <a:buFont typeface="Arial" charset="0"/>
              <a:buNone/>
              <a:defRPr/>
            </a:pPr>
            <a:endParaRPr lang="cs-CZ" sz="2400" dirty="0" smtClean="0"/>
          </a:p>
          <a:p>
            <a:pPr eaLnBrk="1" hangingPunct="1">
              <a:buFontTx/>
              <a:buChar char="-"/>
              <a:defRPr/>
            </a:pPr>
            <a:r>
              <a:rPr lang="cs-CZ" sz="2400" dirty="0" smtClean="0"/>
              <a:t>jsou prvky plynného, kapalného i pevného skupenství</a:t>
            </a:r>
          </a:p>
          <a:p>
            <a:pPr eaLnBrk="1" hangingPunct="1">
              <a:buFontTx/>
              <a:buChar char="-"/>
              <a:defRPr/>
            </a:pPr>
            <a:endParaRPr lang="cs-CZ" sz="2400" dirty="0" smtClean="0"/>
          </a:p>
          <a:p>
            <a:pPr eaLnBrk="1" hangingPunct="1">
              <a:buFontTx/>
              <a:buChar char="-"/>
              <a:defRPr/>
            </a:pPr>
            <a:r>
              <a:rPr lang="cs-CZ" sz="2400" dirty="0" smtClean="0"/>
              <a:t>jsou křehké, nevedou teplo ani el. proud</a:t>
            </a:r>
          </a:p>
          <a:p>
            <a:pPr eaLnBrk="1" hangingPunct="1">
              <a:buFontTx/>
              <a:buChar char="-"/>
              <a:defRPr/>
            </a:pPr>
            <a:endParaRPr lang="cs-CZ" sz="2400" dirty="0" smtClean="0"/>
          </a:p>
          <a:p>
            <a:pPr eaLnBrk="1" hangingPunct="1">
              <a:buFontTx/>
              <a:buChar char="-"/>
              <a:defRPr/>
            </a:pPr>
            <a:r>
              <a:rPr lang="cs-CZ" sz="2400" dirty="0" smtClean="0"/>
              <a:t>přechod mezi kovy a nekovy tvoří </a:t>
            </a:r>
            <a:r>
              <a:rPr lang="cs-CZ" sz="2400" b="1" dirty="0" smtClean="0"/>
              <a:t>polokovy</a:t>
            </a:r>
            <a:r>
              <a:rPr lang="cs-CZ" sz="2400" dirty="0" smtClean="0"/>
              <a:t>, </a:t>
            </a:r>
            <a:r>
              <a:rPr lang="cs-CZ" sz="2400" dirty="0" err="1" smtClean="0"/>
              <a:t>kt</a:t>
            </a:r>
            <a:r>
              <a:rPr lang="cs-CZ" sz="2400" dirty="0" smtClean="0"/>
              <a:t>. vzhledem připomínají kovy, ale vlastnostmi se spíše podobají nekovům</a:t>
            </a:r>
          </a:p>
          <a:p>
            <a:pPr eaLnBrk="1" hangingPunct="1">
              <a:buFontTx/>
              <a:buChar char="-"/>
              <a:defRPr/>
            </a:pPr>
            <a:endParaRPr lang="cs-CZ" sz="2400" dirty="0" smtClean="0"/>
          </a:p>
        </p:txBody>
      </p:sp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ln w="28575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>
            <a:norm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3800" b="1" spc="50" dirty="0" smtClean="0">
                <a:ln w="11430"/>
                <a:solidFill>
                  <a:schemeClr val="tx1"/>
                </a:solidFill>
              </a:rPr>
              <a:t>Nekovy</a:t>
            </a:r>
            <a:endParaRPr lang="cs-CZ" sz="3800" b="1" spc="50" dirty="0">
              <a:ln w="11430"/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 w="28575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 lnSpcReduction="10000"/>
          </a:bodyPr>
          <a:lstStyle/>
          <a:p>
            <a:pPr>
              <a:buFontTx/>
              <a:buChar char="-"/>
              <a:defRPr/>
            </a:pPr>
            <a:r>
              <a:rPr lang="cs-CZ" sz="2400" dirty="0" smtClean="0"/>
              <a:t>chemické prvky jsou seřazeny v PSP dle </a:t>
            </a:r>
            <a:r>
              <a:rPr lang="cs-CZ" sz="2400" b="1" dirty="0" smtClean="0"/>
              <a:t>vzrůstajícího protonového čísla</a:t>
            </a:r>
          </a:p>
          <a:p>
            <a:pPr>
              <a:buFontTx/>
              <a:buChar char="-"/>
              <a:defRPr/>
            </a:pPr>
            <a:endParaRPr lang="cs-CZ" sz="2400" dirty="0" smtClean="0"/>
          </a:p>
          <a:p>
            <a:pPr>
              <a:buFontTx/>
              <a:buChar char="-"/>
              <a:defRPr/>
            </a:pPr>
            <a:r>
              <a:rPr lang="cs-CZ" sz="2400" dirty="0" smtClean="0"/>
              <a:t>vlastnosti prvků se periodicky mění v závislosti na </a:t>
            </a:r>
            <a:r>
              <a:rPr lang="cs-CZ" sz="2400" b="1" dirty="0" smtClean="0"/>
              <a:t>protonovém čísle</a:t>
            </a:r>
            <a:r>
              <a:rPr lang="cs-CZ" sz="2400" dirty="0" smtClean="0"/>
              <a:t>, což vyjadřuje periodický zákon</a:t>
            </a:r>
          </a:p>
          <a:p>
            <a:pPr>
              <a:buFontTx/>
              <a:buChar char="-"/>
              <a:defRPr/>
            </a:pPr>
            <a:endParaRPr lang="cs-CZ" sz="2400" dirty="0" smtClean="0"/>
          </a:p>
          <a:p>
            <a:pPr>
              <a:buFontTx/>
              <a:buChar char="-"/>
              <a:defRPr/>
            </a:pPr>
            <a:r>
              <a:rPr lang="cs-CZ" sz="2400" dirty="0" smtClean="0"/>
              <a:t>vodorovné řádky PSP se nazývají </a:t>
            </a:r>
            <a:r>
              <a:rPr lang="cs-CZ" sz="2400" b="1" dirty="0" smtClean="0"/>
              <a:t>periody</a:t>
            </a:r>
          </a:p>
          <a:p>
            <a:pPr>
              <a:buFontTx/>
              <a:buChar char="-"/>
              <a:defRPr/>
            </a:pPr>
            <a:endParaRPr lang="cs-CZ" sz="2400" dirty="0" smtClean="0"/>
          </a:p>
          <a:p>
            <a:pPr>
              <a:buFontTx/>
              <a:buChar char="-"/>
              <a:defRPr/>
            </a:pPr>
            <a:r>
              <a:rPr lang="cs-CZ" sz="2400" dirty="0" smtClean="0"/>
              <a:t>svislé sloupce jsou </a:t>
            </a:r>
            <a:r>
              <a:rPr lang="cs-CZ" sz="2400" b="1" dirty="0" smtClean="0"/>
              <a:t>skupiny</a:t>
            </a:r>
          </a:p>
          <a:p>
            <a:pPr>
              <a:buFontTx/>
              <a:buChar char="-"/>
              <a:defRPr/>
            </a:pPr>
            <a:endParaRPr lang="cs-CZ" sz="2400" dirty="0" smtClean="0"/>
          </a:p>
          <a:p>
            <a:pPr>
              <a:buFontTx/>
              <a:buChar char="-"/>
              <a:defRPr/>
            </a:pPr>
            <a:r>
              <a:rPr lang="cs-CZ" sz="2400" dirty="0" smtClean="0"/>
              <a:t>prvky se rozlišují na </a:t>
            </a:r>
            <a:r>
              <a:rPr lang="cs-CZ" sz="2400" b="1" dirty="0" smtClean="0"/>
              <a:t>kovy</a:t>
            </a:r>
            <a:r>
              <a:rPr lang="cs-CZ" sz="2400" dirty="0" smtClean="0"/>
              <a:t>, </a:t>
            </a:r>
            <a:r>
              <a:rPr lang="cs-CZ" sz="2400" b="1" dirty="0" smtClean="0"/>
              <a:t>polokovy</a:t>
            </a:r>
            <a:r>
              <a:rPr lang="cs-CZ" sz="2400" dirty="0" smtClean="0"/>
              <a:t> a </a:t>
            </a:r>
            <a:r>
              <a:rPr lang="cs-CZ" sz="2400" b="1" dirty="0" smtClean="0"/>
              <a:t>nekovy</a:t>
            </a:r>
            <a:endParaRPr lang="cs-CZ" sz="2400" dirty="0" smtClean="0"/>
          </a:p>
        </p:txBody>
      </p:sp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ln w="28575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>
            <a:norm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3800" b="1" spc="50" smtClean="0">
                <a:ln w="11430"/>
                <a:solidFill>
                  <a:schemeClr val="tx1"/>
                </a:solidFill>
              </a:rPr>
              <a:t>Souhrn</a:t>
            </a:r>
            <a:endParaRPr lang="cs-CZ" sz="3800" b="1" spc="50" dirty="0">
              <a:ln w="11430"/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/>
          <a:lstStyle/>
          <a:p>
            <a:pPr>
              <a:buFont typeface="Arial" charset="0"/>
              <a:buNone/>
              <a:defRPr/>
            </a:pPr>
            <a:r>
              <a:rPr lang="cs-CZ" sz="2000" dirty="0" smtClean="0"/>
              <a:t>Obrázky převzaty:</a:t>
            </a:r>
          </a:p>
          <a:p>
            <a:pPr>
              <a:buFont typeface="Arial" charset="0"/>
              <a:buNone/>
              <a:defRPr/>
            </a:pPr>
            <a:r>
              <a:rPr lang="cs-CZ" sz="2000" dirty="0" smtClean="0"/>
              <a:t>[cit. 2011-09-20] </a:t>
            </a:r>
            <a:r>
              <a:rPr lang="cs-CZ" sz="2000" i="1" dirty="0" smtClean="0"/>
              <a:t>http://itc.gsw.edu/faculty/speavy/spclass/chemistry/atoms.htm</a:t>
            </a:r>
          </a:p>
          <a:p>
            <a:pPr>
              <a:buFont typeface="Arial" charset="0"/>
              <a:buNone/>
              <a:defRPr/>
            </a:pPr>
            <a:r>
              <a:rPr lang="cs-CZ" sz="2000" dirty="0" smtClean="0"/>
              <a:t>[cit. 2011-09-20] </a:t>
            </a:r>
            <a:r>
              <a:rPr lang="cs-CZ" sz="2000" i="1" dirty="0" smtClean="0"/>
              <a:t>www.office.</a:t>
            </a:r>
            <a:r>
              <a:rPr lang="cs-CZ" sz="2000" i="1" dirty="0" err="1" smtClean="0"/>
              <a:t>microsoft.com</a:t>
            </a:r>
            <a:endParaRPr lang="cs-CZ" sz="2000" i="1" dirty="0" smtClean="0"/>
          </a:p>
          <a:p>
            <a:pPr>
              <a:buFont typeface="Arial" charset="0"/>
              <a:buNone/>
              <a:defRPr/>
            </a:pPr>
            <a:endParaRPr lang="cs-CZ" sz="2000" i="1" dirty="0" smtClean="0"/>
          </a:p>
          <a:p>
            <a:pPr>
              <a:buFont typeface="Arial" charset="0"/>
              <a:buNone/>
              <a:defRPr/>
            </a:pPr>
            <a:r>
              <a:rPr lang="cs-CZ" sz="2000" dirty="0" smtClean="0"/>
              <a:t>Využita galerie programu </a:t>
            </a:r>
            <a:r>
              <a:rPr lang="cs-CZ" sz="2000" i="1" dirty="0" err="1" smtClean="0"/>
              <a:t>Easyteach</a:t>
            </a:r>
            <a:r>
              <a:rPr lang="cs-CZ" sz="2000" i="1" dirty="0" smtClean="0"/>
              <a:t>.</a:t>
            </a:r>
          </a:p>
          <a:p>
            <a:pPr>
              <a:buFont typeface="Arial" charset="0"/>
              <a:buNone/>
              <a:defRPr/>
            </a:pPr>
            <a:endParaRPr lang="cs-CZ" sz="2000" i="1" dirty="0" smtClean="0"/>
          </a:p>
          <a:p>
            <a:pPr>
              <a:buFont typeface="Arial" charset="0"/>
              <a:buNone/>
              <a:defRPr/>
            </a:pPr>
            <a:r>
              <a:rPr lang="cs-CZ" sz="2000" dirty="0" smtClean="0"/>
              <a:t>Použity obrázky vlastní tvorby.</a:t>
            </a:r>
          </a:p>
          <a:p>
            <a:pPr>
              <a:buFont typeface="Arial" charset="0"/>
              <a:buNone/>
              <a:defRPr/>
            </a:pPr>
            <a:endParaRPr lang="cs-CZ" sz="2000" dirty="0" smtClean="0"/>
          </a:p>
          <a:p>
            <a:pPr>
              <a:buFont typeface="Arial" charset="0"/>
              <a:buNone/>
              <a:defRPr/>
            </a:pPr>
            <a:endParaRPr lang="cs-CZ" sz="2000" i="1" dirty="0" smtClean="0"/>
          </a:p>
          <a:p>
            <a:pPr>
              <a:buFont typeface="Arial" charset="0"/>
              <a:buNone/>
              <a:defRPr/>
            </a:pPr>
            <a:endParaRPr lang="cs-CZ" sz="2000" i="1" dirty="0" smtClean="0"/>
          </a:p>
          <a:p>
            <a:pPr>
              <a:buFont typeface="Arial" charset="0"/>
              <a:buNone/>
              <a:defRPr/>
            </a:pPr>
            <a:endParaRPr lang="cs-CZ" sz="2000" i="1" dirty="0" smtClean="0"/>
          </a:p>
          <a:p>
            <a:pPr>
              <a:buFont typeface="Arial" charset="0"/>
              <a:buNone/>
              <a:defRPr/>
            </a:pPr>
            <a:endParaRPr lang="cs-CZ" sz="2400" dirty="0"/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68313" y="188913"/>
            <a:ext cx="8229600" cy="1143000"/>
          </a:xfr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>
              <a:defRPr/>
            </a:pPr>
            <a:r>
              <a:rPr lang="cs-CZ" sz="3800" b="1" dirty="0" smtClean="0"/>
              <a:t>Použité zdroje</a:t>
            </a:r>
            <a:endParaRPr lang="cs-CZ" sz="38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609</TotalTime>
  <Words>583</Words>
  <Application>Microsoft Office PowerPoint</Application>
  <PresentationFormat>Předvádění na obrazovce (4:3)</PresentationFormat>
  <Paragraphs>124</Paragraphs>
  <Slides>17</Slides>
  <Notes>14</Notes>
  <HiddenSlides>0</HiddenSlides>
  <MMClips>0</MMClips>
  <ScaleCrop>false</ScaleCrop>
  <HeadingPairs>
    <vt:vector size="6" baseType="variant">
      <vt:variant>
        <vt:lpstr>Použitá písma</vt:lpstr>
      </vt:variant>
      <vt:variant>
        <vt:i4>2</vt:i4>
      </vt:variant>
      <vt:variant>
        <vt:lpstr>Šablona návrhu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20" baseType="lpstr">
      <vt:lpstr>Arial</vt:lpstr>
      <vt:lpstr>Calibri</vt:lpstr>
      <vt:lpstr>Motiv sady Office</vt:lpstr>
      <vt:lpstr>Snímek 1</vt:lpstr>
      <vt:lpstr>Anotace</vt:lpstr>
      <vt:lpstr>Periodická soustava prvků (PSP)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Použité zdroje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Present tense – „to be“</dc:title>
  <dc:creator>lipi</dc:creator>
  <cp:lastModifiedBy>Maminka</cp:lastModifiedBy>
  <cp:revision>171</cp:revision>
  <dcterms:created xsi:type="dcterms:W3CDTF">2011-10-22T09:36:30Z</dcterms:created>
  <dcterms:modified xsi:type="dcterms:W3CDTF">2012-03-18T16:07:02Z</dcterms:modified>
</cp:coreProperties>
</file>