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94" r:id="rId2"/>
    <p:sldId id="295" r:id="rId3"/>
    <p:sldId id="256" r:id="rId4"/>
    <p:sldId id="307" r:id="rId5"/>
    <p:sldId id="313" r:id="rId6"/>
    <p:sldId id="314" r:id="rId7"/>
    <p:sldId id="316" r:id="rId8"/>
    <p:sldId id="315" r:id="rId9"/>
    <p:sldId id="317" r:id="rId10"/>
    <p:sldId id="318" r:id="rId11"/>
    <p:sldId id="319" r:id="rId12"/>
    <p:sldId id="327" r:id="rId13"/>
    <p:sldId id="320" r:id="rId14"/>
    <p:sldId id="321" r:id="rId15"/>
    <p:sldId id="322" r:id="rId16"/>
    <p:sldId id="323" r:id="rId17"/>
    <p:sldId id="324" r:id="rId18"/>
    <p:sldId id="325" r:id="rId19"/>
    <p:sldId id="308" r:id="rId20"/>
    <p:sldId id="328" r:id="rId21"/>
    <p:sldId id="326" r:id="rId22"/>
    <p:sldId id="299" r:id="rId2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</p:presentationPr>
</file>

<file path=ppt/tableStyles.xml><?xml version="1.0" encoding="utf-8"?>
<a:tblStyleLst xmlns:a="http://schemas.openxmlformats.org/drawingml/2006/main" def="{5C22544A-7EE6-4342-B048-85BDC9FD1C3A}"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35" autoAdjust="0"/>
    <p:restoredTop sz="94654" autoAdjust="0"/>
  </p:normalViewPr>
  <p:slideViewPr>
    <p:cSldViewPr>
      <p:cViewPr varScale="1">
        <p:scale>
          <a:sx n="100" d="100"/>
          <a:sy n="100" d="100"/>
        </p:scale>
        <p:origin x="-24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58" y="4188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388CA5-3349-43E2-B789-FF747069CFCE}" type="datetimeFigureOut">
              <a:rPr lang="cs-CZ" smtClean="0"/>
              <a:pPr/>
              <a:t>21.1.2012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63D8B1-DF73-4E1D-AABB-D1CB2A8ECA4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0C237D5-8300-4AE1-BB19-689C847B140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10</a:t>
            </a:fld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11</a:t>
            </a:fld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12</a:t>
            </a:fld>
            <a:endParaRPr 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13</a:t>
            </a:fld>
            <a:endParaRPr lang="cs-CZ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14</a:t>
            </a:fld>
            <a:endParaRPr lang="cs-CZ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15</a:t>
            </a:fld>
            <a:endParaRPr lang="cs-CZ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16</a:t>
            </a:fld>
            <a:endParaRPr lang="cs-CZ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17</a:t>
            </a:fld>
            <a:endParaRPr lang="cs-CZ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18</a:t>
            </a:fld>
            <a:endParaRPr lang="cs-CZ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19</a:t>
            </a:fld>
            <a:endParaRPr lang="cs-CZ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20</a:t>
            </a:fld>
            <a:endParaRPr lang="cs-CZ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3D61ED-FFCA-4406-95D8-31944FB27DEB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4588C3-4117-4325-8DE6-ADE518DB0E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885AE4-91C8-45E0-9FF4-0603B4D0DDCF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6CB02E-54C6-493E-AC1C-009F34BEAE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68F890-C53D-430C-9A35-53B4D0380034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B4A93F-007C-4251-A4E1-DE4E0D5282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952259-2B01-43E7-BC89-0DDBC5848B48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BA3C9B-5412-4224-9FBF-FF923727EF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BD36D9-AD5E-4FA4-ACD9-91B24F786025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C90ACA-7A55-4CC4-8183-CDCB555B61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1829C6-46A6-43C9-8647-23372D6F5B3B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3418E4-F80C-4C39-914A-2800F0C0D0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7D045B-EDEA-4B66-95C7-0F941E3775B0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BF055F-D4FC-42EC-8A22-00246BE867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89BA3F-C017-411C-BBFB-E6B879AAEEC2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864B4A-7C4E-41CD-BFB6-3BFC18FD48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839100-92E0-4322-85E4-1F5638B60629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5FA683-E961-4DE8-91F9-51D405DF0E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93D3AD-E9A0-4FDE-B3B5-273F927571D1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6B2132-BDAB-4838-ADFF-DB01E268A9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8FE395-AF7F-42A8-B6FA-DC5CC990A811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8BAF0E-8CA7-478E-9B8C-07C26423C5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6B1264-7234-4BDE-A96B-6B2784EBB2C9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CF97F6C-D0ED-4FA3-8454-A275401ED4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55576" y="2780928"/>
          <a:ext cx="7656512" cy="2130606"/>
        </p:xfrm>
        <a:graphic>
          <a:graphicData uri="http://schemas.openxmlformats.org/drawingml/2006/table">
            <a:tbl>
              <a:tblPr firstRow="1" bandRow="1">
                <a:tableStyleId>{912C8C85-51F0-491E-9774-3900AFEF0FD7}</a:tableStyleId>
              </a:tblPr>
              <a:tblGrid>
                <a:gridCol w="7656512"/>
              </a:tblGrid>
              <a:tr h="385647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ysClr val="windowText" lastClr="000000"/>
                          </a:solidFill>
                        </a:rPr>
                        <a:t>NÁZEV</a:t>
                      </a:r>
                      <a:r>
                        <a:rPr lang="cs-CZ" sz="2000" baseline="0" dirty="0" smtClean="0">
                          <a:solidFill>
                            <a:sysClr val="windowText" lastClr="000000"/>
                          </a:solidFill>
                        </a:rPr>
                        <a:t> ŠKOLY: </a:t>
                      </a:r>
                      <a:r>
                        <a:rPr lang="cs-CZ" b="0" baseline="0" dirty="0" smtClean="0">
                          <a:solidFill>
                            <a:sysClr val="windowText" lastClr="000000"/>
                          </a:solidFill>
                        </a:rPr>
                        <a:t>ZŠ J. E. </a:t>
                      </a:r>
                      <a:r>
                        <a:rPr lang="cs-CZ" b="0" baseline="0" dirty="0" err="1" smtClean="0">
                          <a:solidFill>
                            <a:sysClr val="windowText" lastClr="000000"/>
                          </a:solidFill>
                        </a:rPr>
                        <a:t>Purkyně</a:t>
                      </a:r>
                      <a:r>
                        <a:rPr lang="cs-CZ" b="0" baseline="0" dirty="0" smtClean="0">
                          <a:solidFill>
                            <a:sysClr val="windowText" lastClr="000000"/>
                          </a:solidFill>
                        </a:rPr>
                        <a:t> Libochovice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AUTOR: </a:t>
                      </a:r>
                      <a:r>
                        <a:rPr lang="cs-CZ" dirty="0" smtClean="0"/>
                        <a:t>RNDr.</a:t>
                      </a:r>
                      <a:r>
                        <a:rPr lang="cs-CZ" baseline="0" dirty="0" smtClean="0"/>
                        <a:t> Adéla </a:t>
                      </a:r>
                      <a:r>
                        <a:rPr lang="cs-CZ" baseline="0" dirty="0" err="1" smtClean="0"/>
                        <a:t>Lipšová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NÁZEV</a:t>
                      </a:r>
                      <a:r>
                        <a:rPr lang="cs-CZ" sz="2000" dirty="0" smtClean="0"/>
                        <a:t>: </a:t>
                      </a:r>
                      <a:r>
                        <a:rPr lang="cs-CZ" sz="1800" dirty="0" smtClean="0"/>
                        <a:t>VY_52_INOVACE_29_CHEMICKÁ</a:t>
                      </a:r>
                      <a:r>
                        <a:rPr lang="cs-CZ" sz="1800" baseline="0" dirty="0" smtClean="0"/>
                        <a:t> </a:t>
                      </a:r>
                      <a:r>
                        <a:rPr lang="cs-CZ" sz="1800" baseline="0" dirty="0" smtClean="0"/>
                        <a:t>VAZBA</a:t>
                      </a:r>
                      <a:endParaRPr lang="cs-CZ" sz="1800" cap="all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TÉMA: </a:t>
                      </a:r>
                      <a:r>
                        <a:rPr lang="cs-CZ" sz="1800" b="0" dirty="0" smtClean="0"/>
                        <a:t>CHEMICKÁ VAZBA</a:t>
                      </a:r>
                      <a:endParaRPr lang="cs-CZ" sz="1800" b="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4564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ČÍSLO PROJEKTU: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CZ.1.07/1.4.00/21.2803</a:t>
                      </a:r>
                      <a:endParaRPr lang="cs-CZ" sz="1800" b="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5472608" cy="133708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800" b="1" dirty="0" smtClean="0"/>
              <a:t>Anotace</a:t>
            </a:r>
            <a:endParaRPr lang="cs-CZ" sz="3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550"/>
          </a:xfr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cs-CZ" sz="2800" dirty="0" smtClean="0">
                <a:solidFill>
                  <a:srgbClr val="000000"/>
                </a:solidFill>
              </a:rPr>
              <a:t>    </a:t>
            </a:r>
          </a:p>
          <a:p>
            <a:pPr>
              <a:lnSpc>
                <a:spcPct val="90000"/>
              </a:lnSpc>
              <a:buNone/>
            </a:pPr>
            <a:r>
              <a:rPr lang="cs-CZ" sz="2800" dirty="0" smtClean="0">
                <a:solidFill>
                  <a:srgbClr val="000000"/>
                </a:solidFill>
              </a:rPr>
              <a:t>    </a:t>
            </a:r>
            <a:r>
              <a:rPr lang="cs-CZ" sz="2400" dirty="0" smtClean="0">
                <a:solidFill>
                  <a:srgbClr val="000000"/>
                </a:solidFill>
              </a:rPr>
              <a:t>Jedná se o výukové materiály určené pro podporu  vzdělávání v oblasti přírodních věd – konkrétně chemie.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</a:rPr>
              <a:t>    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</a:rPr>
              <a:t>     </a:t>
            </a:r>
            <a:r>
              <a:rPr lang="cs-CZ" sz="2400" dirty="0" smtClean="0">
                <a:solidFill>
                  <a:srgbClr val="000000"/>
                </a:solidFill>
              </a:rPr>
              <a:t>Obsahem je prezentace pro podporu výkladu učiva na dané téma. 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</a:rPr>
              <a:t>     Na začátku je uveden souhrn opakování látky předchozí a na konci souhrn látky probrané. </a:t>
            </a:r>
          </a:p>
          <a:p>
            <a:pPr>
              <a:lnSpc>
                <a:spcPct val="90000"/>
              </a:lnSpc>
              <a:buNone/>
            </a:pPr>
            <a:endParaRPr lang="cs-CZ" sz="2400" dirty="0" smtClean="0">
              <a:solidFill>
                <a:srgbClr val="000000"/>
              </a:solidFill>
            </a:endParaRP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</a:rPr>
              <a:t>    Text je určen pro žáky 8. tříd základních škol.</a:t>
            </a:r>
            <a:endParaRPr lang="cs-CZ" sz="2000" dirty="0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907704" y="1268760"/>
            <a:ext cx="5544616" cy="1224136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b="1" dirty="0" smtClean="0"/>
              <a:t>Chemická vazba</a:t>
            </a:r>
            <a:br>
              <a:rPr lang="cs-CZ" b="1" dirty="0" smtClean="0"/>
            </a:br>
            <a:endParaRPr lang="cs-CZ" sz="3600" b="1" dirty="0" smtClean="0"/>
          </a:p>
        </p:txBody>
      </p:sp>
      <p:pic>
        <p:nvPicPr>
          <p:cNvPr id="4" name="Picture 5" descr="http://www.blobs.org/science/chemistry/bond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3068960"/>
            <a:ext cx="2519363" cy="2573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chemické prvky jsou seřazeny v PSP dle </a:t>
            </a:r>
            <a:r>
              <a:rPr lang="cs-CZ" sz="2400" b="1" dirty="0" smtClean="0">
                <a:latin typeface="Calibri" pitchFamily="34" charset="0"/>
              </a:rPr>
              <a:t>vzrůstajícího protonového čísla</a:t>
            </a:r>
          </a:p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vlastnosti prvků se periodicky mění v závislosti na </a:t>
            </a:r>
            <a:r>
              <a:rPr lang="cs-CZ" sz="2400" b="1" dirty="0" smtClean="0">
                <a:latin typeface="Calibri" pitchFamily="34" charset="0"/>
              </a:rPr>
              <a:t>protonovém čísle</a:t>
            </a:r>
            <a:r>
              <a:rPr lang="cs-CZ" sz="2400" dirty="0" smtClean="0">
                <a:latin typeface="Calibri" pitchFamily="34" charset="0"/>
              </a:rPr>
              <a:t>, což vyjadřuje periodický zákon</a:t>
            </a:r>
          </a:p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vodorovné řádky PSP se nazývají </a:t>
            </a:r>
            <a:r>
              <a:rPr lang="cs-CZ" sz="2400" b="1" dirty="0" smtClean="0">
                <a:latin typeface="Calibri" pitchFamily="34" charset="0"/>
              </a:rPr>
              <a:t>periody</a:t>
            </a:r>
          </a:p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svislé sloupce jsou </a:t>
            </a:r>
            <a:r>
              <a:rPr lang="cs-CZ" sz="2400" b="1" dirty="0" smtClean="0">
                <a:latin typeface="Calibri" pitchFamily="34" charset="0"/>
              </a:rPr>
              <a:t>skupiny</a:t>
            </a:r>
          </a:p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prvky se rozlišují na </a:t>
            </a:r>
            <a:r>
              <a:rPr lang="cs-CZ" sz="2400" b="1" dirty="0" smtClean="0">
                <a:latin typeface="Calibri" pitchFamily="34" charset="0"/>
              </a:rPr>
              <a:t>kovy</a:t>
            </a:r>
            <a:r>
              <a:rPr lang="cs-CZ" sz="2400" dirty="0" smtClean="0">
                <a:latin typeface="Calibri" pitchFamily="34" charset="0"/>
              </a:rPr>
              <a:t>, </a:t>
            </a:r>
            <a:r>
              <a:rPr lang="cs-CZ" sz="2400" b="1" dirty="0" smtClean="0">
                <a:latin typeface="Calibri" pitchFamily="34" charset="0"/>
              </a:rPr>
              <a:t>polokovy</a:t>
            </a:r>
            <a:r>
              <a:rPr lang="cs-CZ" sz="2400" dirty="0" smtClean="0">
                <a:latin typeface="Calibri" pitchFamily="34" charset="0"/>
              </a:rPr>
              <a:t> a </a:t>
            </a:r>
            <a:r>
              <a:rPr lang="cs-CZ" sz="2400" b="1" dirty="0" smtClean="0">
                <a:latin typeface="Calibri" pitchFamily="34" charset="0"/>
              </a:rPr>
              <a:t>nekovy</a:t>
            </a:r>
            <a:endParaRPr lang="cs-CZ" sz="2400" dirty="0" smtClean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 fontScale="90000"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Opakování – periodická soustava prvků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eaLnBrk="1" hangingPunct="1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eaLnBrk="1" hangingPunct="1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většina látek není tvořena prvky, ale molekulami – ty vznikají tak, že se mezi atomy utvoří 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chemická vazba</a:t>
            </a:r>
          </a:p>
          <a:p>
            <a:pPr eaLnBrk="1" hangingPunct="1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eaLnBrk="1" hangingPunct="1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do chemické vazby se zapojují 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valenční elektrony</a:t>
            </a:r>
          </a:p>
          <a:p>
            <a:pPr eaLnBrk="1" hangingPunct="1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eaLnBrk="1" hangingPunct="1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nejstabilnější jsou atomy tehdy, tvoří-li elektrony v jejich valenční vrstvě 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dvojice</a:t>
            </a: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 (páry) </a:t>
            </a:r>
          </a:p>
          <a:p>
            <a:pPr eaLnBrk="1" hangingPunct="1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eaLnBrk="1" hangingPunct="1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chemických sloučenin je mnohonásobně více, než prvků (kombinace vazeb mezi prvky)</a:t>
            </a:r>
          </a:p>
          <a:p>
            <a:pPr>
              <a:buFontTx/>
              <a:buChar char="-"/>
            </a:pPr>
            <a:endParaRPr lang="cs-CZ" sz="2400" dirty="0" smtClean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Chemická vazba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atom vodíku má ve valenční vrstvě 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1 elektron</a:t>
            </a: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dobře se proto spojuje s jinými atomy, </a:t>
            </a:r>
            <a:r>
              <a:rPr lang="cs-CZ" sz="2400" dirty="0" err="1" smtClean="0">
                <a:latin typeface="Calibri" pitchFamily="34" charset="0"/>
                <a:sym typeface="Wingdings" pitchFamily="2" charset="2"/>
              </a:rPr>
              <a:t>kt</a:t>
            </a: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. mají ve valenční vrstvě rovněž nepárové (nespárované) elektrony</a:t>
            </a:r>
          </a:p>
          <a:p>
            <a:pPr>
              <a:buFontTx/>
              <a:buChar char="-"/>
            </a:pPr>
            <a:endParaRPr lang="cs-CZ" sz="2400" dirty="0" smtClean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Chemická vazba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  <p:pic>
        <p:nvPicPr>
          <p:cNvPr id="4" name="Picture 2" descr="http://itc.gsw.edu/faculty/speavy/spclass/chemistry/atoms.1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3645024"/>
            <a:ext cx="2084156" cy="18722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FontTx/>
              <a:buChar char="-"/>
            </a:pPr>
            <a:endParaRPr lang="cs-CZ" sz="2400" smtClean="0"/>
          </a:p>
          <a:p>
            <a:pPr>
              <a:buFontTx/>
              <a:buChar char="-"/>
            </a:pPr>
            <a:r>
              <a:rPr lang="cs-CZ" sz="2400" smtClean="0"/>
              <a:t>vodík</a:t>
            </a:r>
            <a:r>
              <a:rPr lang="cs-CZ" sz="2400" dirty="0" smtClean="0"/>
              <a:t>, který má ve svém obalu jeden nespárovaný elektron, lehce tvoří vazbu s jinými prvky a nebo sám se sebou, aby byl stabilní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pokud se atom vodíku váže s dalším atomem vodíku, vzniká molekula vodíku </a:t>
            </a:r>
            <a:r>
              <a:rPr lang="cs-CZ" sz="2400" b="1" dirty="0" smtClean="0"/>
              <a:t>H</a:t>
            </a:r>
            <a:r>
              <a:rPr lang="cs-CZ" sz="2400" b="1" baseline="-25000" dirty="0" smtClean="0"/>
              <a:t>2 </a:t>
            </a:r>
            <a:r>
              <a:rPr lang="cs-CZ" sz="2000" dirty="0" smtClean="0"/>
              <a:t>(dvouatomová molekula vodíku)</a:t>
            </a:r>
            <a:endParaRPr lang="cs-CZ" sz="2400" dirty="0" smtClean="0"/>
          </a:p>
          <a:p>
            <a:pPr>
              <a:buFontTx/>
              <a:buChar char="-"/>
            </a:pPr>
            <a:endParaRPr lang="cs-CZ" sz="2400" baseline="-25000" dirty="0" smtClean="0"/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endParaRPr lang="cs-CZ" sz="2400" dirty="0" smtClean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Chemická vazba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 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                        +                             </a:t>
            </a:r>
            <a:r>
              <a:rPr lang="cs-CZ" sz="2400" dirty="0" smtClean="0">
                <a:sym typeface="Wingdings" pitchFamily="2" charset="2"/>
              </a:rPr>
              <a:t></a:t>
            </a:r>
          </a:p>
          <a:p>
            <a:pPr>
              <a:buNone/>
            </a:pPr>
            <a:endParaRPr lang="cs-CZ" sz="2400" dirty="0" smtClean="0">
              <a:sym typeface="Wingdings" pitchFamily="2" charset="2"/>
            </a:endParaRPr>
          </a:p>
          <a:p>
            <a:pPr>
              <a:buNone/>
            </a:pPr>
            <a:r>
              <a:rPr lang="cs-CZ" sz="2400" dirty="0" smtClean="0">
                <a:sym typeface="Wingdings" pitchFamily="2" charset="2"/>
              </a:rPr>
              <a:t>         </a:t>
            </a:r>
          </a:p>
          <a:p>
            <a:pPr>
              <a:buNone/>
            </a:pPr>
            <a:r>
              <a:rPr lang="cs-CZ" sz="2400" b="1" dirty="0" smtClean="0">
                <a:sym typeface="Wingdings" pitchFamily="2" charset="2"/>
              </a:rPr>
              <a:t>           H              +              </a:t>
            </a:r>
            <a:r>
              <a:rPr lang="cs-CZ" sz="2400" b="1" dirty="0" err="1" smtClean="0">
                <a:sym typeface="Wingdings" pitchFamily="2" charset="2"/>
              </a:rPr>
              <a:t>H</a:t>
            </a:r>
            <a:r>
              <a:rPr lang="cs-CZ" sz="2400" b="1" dirty="0" smtClean="0">
                <a:sym typeface="Wingdings" pitchFamily="2" charset="2"/>
              </a:rPr>
              <a:t>                                 H</a:t>
            </a:r>
            <a:r>
              <a:rPr lang="cs-CZ" sz="2400" b="1" baseline="-25000" dirty="0" smtClean="0">
                <a:sym typeface="Wingdings" pitchFamily="2" charset="2"/>
              </a:rPr>
              <a:t>2</a:t>
            </a:r>
            <a:r>
              <a:rPr lang="cs-CZ" sz="2400" b="1" dirty="0" smtClean="0">
                <a:sym typeface="Wingdings" pitchFamily="2" charset="2"/>
              </a:rPr>
              <a:t>  </a:t>
            </a:r>
            <a:endParaRPr lang="cs-CZ" sz="2400" b="1" dirty="0" smtClean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Chemická vazba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  <p:pic>
        <p:nvPicPr>
          <p:cNvPr id="4" name="Picture 2" descr="http://itc.gsw.edu/faculty/speavy/spclass/chemistry/atoms.1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275569">
            <a:off x="744281" y="2935435"/>
            <a:ext cx="1401282" cy="1258779"/>
          </a:xfrm>
          <a:prstGeom prst="rect">
            <a:avLst/>
          </a:prstGeom>
          <a:noFill/>
        </p:spPr>
      </p:pic>
      <p:pic>
        <p:nvPicPr>
          <p:cNvPr id="6" name="Picture 2" descr="http://itc.gsw.edu/faculty/speavy/spclass/chemistry/atoms.1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564444">
            <a:off x="2936136" y="2939211"/>
            <a:ext cx="1373708" cy="1234009"/>
          </a:xfrm>
          <a:prstGeom prst="rect">
            <a:avLst/>
          </a:prstGeom>
          <a:noFill/>
        </p:spPr>
      </p:pic>
      <p:pic>
        <p:nvPicPr>
          <p:cNvPr id="7" name="Picture 2" descr="http://itc.gsw.edu/faculty/speavy/spclass/chemistry/atoms.1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275569">
            <a:off x="4992754" y="2863426"/>
            <a:ext cx="1401282" cy="1258779"/>
          </a:xfrm>
          <a:prstGeom prst="rect">
            <a:avLst/>
          </a:prstGeom>
          <a:noFill/>
        </p:spPr>
      </p:pic>
      <p:pic>
        <p:nvPicPr>
          <p:cNvPr id="8" name="Picture 2" descr="http://itc.gsw.edu/faculty/speavy/spclass/chemistry/atoms.1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564444">
            <a:off x="6968584" y="2867203"/>
            <a:ext cx="1373708" cy="1234009"/>
          </a:xfrm>
          <a:prstGeom prst="rect">
            <a:avLst/>
          </a:prstGeom>
          <a:noFill/>
        </p:spPr>
      </p:pic>
      <p:cxnSp>
        <p:nvCxnSpPr>
          <p:cNvPr id="12" name="Přímá spojovací čára 11"/>
          <p:cNvCxnSpPr/>
          <p:nvPr/>
        </p:nvCxnSpPr>
        <p:spPr>
          <a:xfrm>
            <a:off x="6372200" y="3573016"/>
            <a:ext cx="648072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nespárované elektrony z valenční vrstvy - vazebné elektrony utvořily 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vazebný elektronový pár</a:t>
            </a:r>
          </a:p>
          <a:p>
            <a:pPr marL="457200" indent="-457200">
              <a:buFontTx/>
              <a:buChar char="-"/>
            </a:pPr>
            <a:endParaRPr lang="cs-CZ" sz="2400" b="1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tento pár elektronů sdílí oba atomy společně</a:t>
            </a: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utvořením vazebného el. páru mezi dvěma atomy vzniká 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chemická vazba</a:t>
            </a:r>
          </a:p>
          <a:p>
            <a:pPr marL="457200" indent="-457200">
              <a:buFontTx/>
              <a:buChar char="-"/>
            </a:pPr>
            <a:endParaRPr lang="cs-CZ" sz="2400" b="1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prostřednictvím chemické vazby se atomy spolu slučují a vytvářejí 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molekuly</a:t>
            </a: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Chemická vazba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FontTx/>
              <a:buChar char="-"/>
            </a:pP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molekula </a:t>
            </a: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- částice složená ze dvou a nebo více sloučených atomů</a:t>
            </a: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z molekul je složena většina chemických látek</a:t>
            </a: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molekuly mohou být vytvořeny např. ze sloučených atomů stejného </a:t>
            </a:r>
            <a:r>
              <a:rPr lang="cs-CZ" sz="2400" smtClean="0">
                <a:latin typeface="Calibri" pitchFamily="34" charset="0"/>
                <a:sym typeface="Wingdings" pitchFamily="2" charset="2"/>
              </a:rPr>
              <a:t>prvku:</a:t>
            </a:r>
          </a:p>
          <a:p>
            <a:pPr marL="457200" indent="-457200">
              <a:buFontTx/>
              <a:buNone/>
            </a:pPr>
            <a:r>
              <a:rPr lang="cs-CZ" sz="2400" smtClean="0">
                <a:latin typeface="Calibri" pitchFamily="34" charset="0"/>
                <a:sym typeface="Wingdings" pitchFamily="2" charset="2"/>
              </a:rPr>
              <a:t>       </a:t>
            </a: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dvouatomová molekula vodíku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H</a:t>
            </a:r>
            <a:r>
              <a:rPr lang="cs-CZ" sz="2400" b="1" baseline="-25000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2</a:t>
            </a:r>
          </a:p>
          <a:p>
            <a:pPr marL="457200" indent="-457200">
              <a:buFontTx/>
              <a:buNone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       dvouatomová molekula kyslíku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O</a:t>
            </a:r>
            <a:r>
              <a:rPr lang="cs-CZ" sz="2400" b="1" baseline="-25000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2</a:t>
            </a:r>
          </a:p>
          <a:p>
            <a:pPr marL="457200" indent="-457200">
              <a:buFontTx/>
              <a:buNone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       </a:t>
            </a:r>
            <a:r>
              <a:rPr lang="cs-CZ" sz="2400" dirty="0" err="1" smtClean="0">
                <a:latin typeface="Calibri" pitchFamily="34" charset="0"/>
                <a:sym typeface="Wingdings" pitchFamily="2" charset="2"/>
              </a:rPr>
              <a:t>čtyřatomová</a:t>
            </a: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 molekula fosforu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P</a:t>
            </a:r>
            <a:r>
              <a:rPr lang="cs-CZ" sz="2400" b="1" baseline="-25000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4</a:t>
            </a: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endParaRPr lang="cs-CZ" sz="2400" b="1" dirty="0" smtClean="0">
              <a:latin typeface="Calibri" pitchFamily="34" charset="0"/>
              <a:sym typeface="Wingdings" pitchFamily="2" charset="2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Chemická vazba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FontTx/>
              <a:buChar char="-"/>
            </a:pPr>
            <a:endParaRPr lang="cs-CZ" sz="2400" b="1" baseline="-25000" dirty="0" smtClean="0">
              <a:solidFill>
                <a:srgbClr val="FF0000"/>
              </a:solidFill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častěji však molekuly vznikají slučováním atomů různých prvků</a:t>
            </a: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např. sloučením atomu vodíku s atomem chloru vzniká molekula chlorovodíku </a:t>
            </a:r>
            <a:r>
              <a:rPr lang="cs-CZ" sz="2400" b="1" dirty="0" err="1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HCl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  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           </a:t>
            </a:r>
            <a:r>
              <a:rPr lang="cs-CZ" sz="2400" b="1" dirty="0" smtClean="0">
                <a:solidFill>
                  <a:schemeClr val="tx1"/>
                </a:solidFill>
                <a:latin typeface="Calibri" pitchFamily="34" charset="0"/>
                <a:sym typeface="Wingdings" pitchFamily="2" charset="2"/>
              </a:rPr>
              <a:t>H - Cl</a:t>
            </a: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Chemická vazba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None/>
            </a:pPr>
            <a:endParaRPr lang="cs-CZ" sz="2400" b="1" dirty="0" smtClean="0">
              <a:solidFill>
                <a:schemeClr val="tx1"/>
              </a:solidFill>
              <a:latin typeface="Calibri" pitchFamily="34" charset="0"/>
              <a:sym typeface="Wingdings" pitchFamily="2" charset="2"/>
            </a:endParaRPr>
          </a:p>
          <a:p>
            <a:pPr marL="457200" indent="-457200">
              <a:buNone/>
            </a:pPr>
            <a:r>
              <a:rPr lang="cs-CZ" sz="2400" b="1" dirty="0" err="1" smtClean="0">
                <a:solidFill>
                  <a:schemeClr val="tx1"/>
                </a:solidFill>
                <a:latin typeface="Calibri" pitchFamily="34" charset="0"/>
                <a:sym typeface="Wingdings" pitchFamily="2" charset="2"/>
              </a:rPr>
              <a:t>Homonukleární</a:t>
            </a:r>
            <a:r>
              <a:rPr lang="cs-CZ" sz="2400" b="1" dirty="0" smtClean="0">
                <a:solidFill>
                  <a:schemeClr val="tx1"/>
                </a:solidFill>
                <a:latin typeface="Calibri" pitchFamily="34" charset="0"/>
                <a:sym typeface="Wingdings" pitchFamily="2" charset="2"/>
              </a:rPr>
              <a:t> – </a:t>
            </a: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  <a:sym typeface="Wingdings" pitchFamily="2" charset="2"/>
              </a:rPr>
              <a:t>molekula prvku obsahující stejné atomy</a:t>
            </a:r>
          </a:p>
          <a:p>
            <a:pPr marL="457200" indent="-457200">
              <a:buNone/>
            </a:pP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  <a:sym typeface="Wingdings" pitchFamily="2" charset="2"/>
              </a:rPr>
              <a:t>- </a:t>
            </a:r>
            <a:r>
              <a:rPr lang="cs-CZ" sz="2400" b="1" dirty="0" smtClean="0">
                <a:solidFill>
                  <a:srgbClr val="C00000"/>
                </a:solidFill>
                <a:latin typeface="Calibri" pitchFamily="34" charset="0"/>
                <a:sym typeface="Wingdings" pitchFamily="2" charset="2"/>
              </a:rPr>
              <a:t>H</a:t>
            </a:r>
            <a:r>
              <a:rPr lang="cs-CZ" sz="2400" b="1" baseline="-25000" dirty="0" smtClean="0">
                <a:solidFill>
                  <a:srgbClr val="C00000"/>
                </a:solidFill>
                <a:latin typeface="Calibri" pitchFamily="34" charset="0"/>
                <a:sym typeface="Wingdings" pitchFamily="2" charset="2"/>
              </a:rPr>
              <a:t>2</a:t>
            </a:r>
            <a:r>
              <a:rPr lang="cs-CZ" sz="2400" b="1" dirty="0" smtClean="0">
                <a:solidFill>
                  <a:srgbClr val="C00000"/>
                </a:solidFill>
                <a:latin typeface="Calibri" pitchFamily="34" charset="0"/>
                <a:sym typeface="Wingdings" pitchFamily="2" charset="2"/>
              </a:rPr>
              <a:t>, N</a:t>
            </a:r>
            <a:r>
              <a:rPr lang="cs-CZ" sz="2400" b="1" baseline="-25000" dirty="0" smtClean="0">
                <a:solidFill>
                  <a:srgbClr val="C00000"/>
                </a:solidFill>
                <a:latin typeface="Calibri" pitchFamily="34" charset="0"/>
                <a:sym typeface="Wingdings" pitchFamily="2" charset="2"/>
              </a:rPr>
              <a:t>2</a:t>
            </a:r>
            <a:r>
              <a:rPr lang="cs-CZ" sz="2400" b="1" dirty="0" smtClean="0">
                <a:solidFill>
                  <a:srgbClr val="C00000"/>
                </a:solidFill>
                <a:latin typeface="Calibri" pitchFamily="34" charset="0"/>
                <a:sym typeface="Wingdings" pitchFamily="2" charset="2"/>
              </a:rPr>
              <a:t>, O</a:t>
            </a:r>
            <a:r>
              <a:rPr lang="cs-CZ" sz="2400" b="1" baseline="-25000" dirty="0" smtClean="0">
                <a:solidFill>
                  <a:srgbClr val="C00000"/>
                </a:solidFill>
                <a:latin typeface="Calibri" pitchFamily="34" charset="0"/>
                <a:sym typeface="Wingdings" pitchFamily="2" charset="2"/>
              </a:rPr>
              <a:t>2</a:t>
            </a:r>
            <a:r>
              <a:rPr lang="cs-CZ" sz="2400" b="1" dirty="0" smtClean="0">
                <a:solidFill>
                  <a:srgbClr val="C00000"/>
                </a:solidFill>
                <a:latin typeface="Calibri" pitchFamily="34" charset="0"/>
                <a:sym typeface="Wingdings" pitchFamily="2" charset="2"/>
              </a:rPr>
              <a:t>, Cl</a:t>
            </a:r>
            <a:r>
              <a:rPr lang="cs-CZ" sz="2400" b="1" baseline="-25000" dirty="0" smtClean="0">
                <a:solidFill>
                  <a:srgbClr val="C00000"/>
                </a:solidFill>
                <a:latin typeface="Calibri" pitchFamily="34" charset="0"/>
                <a:sym typeface="Wingdings" pitchFamily="2" charset="2"/>
              </a:rPr>
              <a:t>2</a:t>
            </a:r>
            <a:r>
              <a:rPr lang="cs-CZ" sz="2400" b="1" dirty="0" smtClean="0">
                <a:solidFill>
                  <a:srgbClr val="C00000"/>
                </a:solidFill>
                <a:latin typeface="Calibri" pitchFamily="34" charset="0"/>
                <a:sym typeface="Wingdings" pitchFamily="2" charset="2"/>
              </a:rPr>
              <a:t>, F</a:t>
            </a:r>
            <a:r>
              <a:rPr lang="cs-CZ" sz="2400" b="1" baseline="-25000" dirty="0" smtClean="0">
                <a:solidFill>
                  <a:srgbClr val="C00000"/>
                </a:solidFill>
                <a:latin typeface="Calibri" pitchFamily="34" charset="0"/>
                <a:sym typeface="Wingdings" pitchFamily="2" charset="2"/>
              </a:rPr>
              <a:t>2</a:t>
            </a:r>
            <a:r>
              <a:rPr lang="cs-CZ" sz="2400" b="1" dirty="0" smtClean="0">
                <a:solidFill>
                  <a:srgbClr val="C00000"/>
                </a:solidFill>
                <a:latin typeface="Calibri" pitchFamily="34" charset="0"/>
                <a:sym typeface="Wingdings" pitchFamily="2" charset="2"/>
              </a:rPr>
              <a:t>, Br</a:t>
            </a:r>
            <a:r>
              <a:rPr lang="cs-CZ" sz="2400" b="1" baseline="-25000" dirty="0" smtClean="0">
                <a:solidFill>
                  <a:srgbClr val="C00000"/>
                </a:solidFill>
                <a:latin typeface="Calibri" pitchFamily="34" charset="0"/>
                <a:sym typeface="Wingdings" pitchFamily="2" charset="2"/>
              </a:rPr>
              <a:t>2</a:t>
            </a:r>
            <a:r>
              <a:rPr lang="cs-CZ" sz="2400" b="1" dirty="0" smtClean="0">
                <a:solidFill>
                  <a:srgbClr val="C00000"/>
                </a:solidFill>
                <a:latin typeface="Calibri" pitchFamily="34" charset="0"/>
                <a:sym typeface="Wingdings" pitchFamily="2" charset="2"/>
              </a:rPr>
              <a:t>, I</a:t>
            </a:r>
            <a:r>
              <a:rPr lang="cs-CZ" sz="2400" b="1" baseline="-25000" dirty="0" smtClean="0">
                <a:solidFill>
                  <a:srgbClr val="C00000"/>
                </a:solidFill>
                <a:latin typeface="Calibri" pitchFamily="34" charset="0"/>
                <a:sym typeface="Wingdings" pitchFamily="2" charset="2"/>
              </a:rPr>
              <a:t>2</a:t>
            </a:r>
          </a:p>
          <a:p>
            <a:pPr marL="457200" indent="-457200">
              <a:buNone/>
            </a:pPr>
            <a:endParaRPr lang="cs-CZ" sz="2400" b="1" dirty="0" smtClean="0">
              <a:solidFill>
                <a:schemeClr val="tx1"/>
              </a:solidFill>
              <a:latin typeface="Calibri" pitchFamily="34" charset="0"/>
              <a:sym typeface="Wingdings" pitchFamily="2" charset="2"/>
            </a:endParaRPr>
          </a:p>
          <a:p>
            <a:pPr marL="457200" indent="-457200">
              <a:buNone/>
            </a:pPr>
            <a:endParaRPr lang="cs-CZ" sz="2400" b="1" dirty="0" smtClean="0">
              <a:solidFill>
                <a:schemeClr val="tx1"/>
              </a:solidFill>
              <a:latin typeface="Calibri" pitchFamily="34" charset="0"/>
              <a:sym typeface="Wingdings" pitchFamily="2" charset="2"/>
            </a:endParaRPr>
          </a:p>
          <a:p>
            <a:pPr marL="457200" indent="-457200">
              <a:buNone/>
            </a:pPr>
            <a:r>
              <a:rPr lang="cs-CZ" sz="2400" b="1" dirty="0" err="1" smtClean="0">
                <a:solidFill>
                  <a:schemeClr val="tx1"/>
                </a:solidFill>
                <a:latin typeface="Calibri" pitchFamily="34" charset="0"/>
                <a:sym typeface="Wingdings" pitchFamily="2" charset="2"/>
              </a:rPr>
              <a:t>Heteronukleární</a:t>
            </a:r>
            <a:r>
              <a:rPr lang="cs-CZ" sz="2400" b="1" dirty="0" smtClean="0">
                <a:solidFill>
                  <a:schemeClr val="tx1"/>
                </a:solidFill>
                <a:latin typeface="Calibri" pitchFamily="34" charset="0"/>
                <a:sym typeface="Wingdings" pitchFamily="2" charset="2"/>
              </a:rPr>
              <a:t> – </a:t>
            </a: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  <a:sym typeface="Wingdings" pitchFamily="2" charset="2"/>
              </a:rPr>
              <a:t>molekula sloučeniny obsahující různé atomy</a:t>
            </a:r>
          </a:p>
          <a:p>
            <a:pPr marL="457200" indent="-457200">
              <a:buNone/>
            </a:pP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  <a:sym typeface="Wingdings" pitchFamily="2" charset="2"/>
              </a:rPr>
              <a:t>- </a:t>
            </a:r>
            <a:r>
              <a:rPr lang="cs-CZ" sz="2400" b="1" dirty="0" smtClean="0">
                <a:solidFill>
                  <a:srgbClr val="C00000"/>
                </a:solidFill>
                <a:latin typeface="Calibri" pitchFamily="34" charset="0"/>
                <a:sym typeface="Wingdings" pitchFamily="2" charset="2"/>
              </a:rPr>
              <a:t>H</a:t>
            </a:r>
            <a:r>
              <a:rPr lang="cs-CZ" sz="2400" b="1" baseline="-25000" dirty="0" smtClean="0">
                <a:solidFill>
                  <a:srgbClr val="C00000"/>
                </a:solidFill>
                <a:latin typeface="Calibri" pitchFamily="34" charset="0"/>
                <a:sym typeface="Wingdings" pitchFamily="2" charset="2"/>
              </a:rPr>
              <a:t>2</a:t>
            </a:r>
            <a:r>
              <a:rPr lang="cs-CZ" sz="2400" b="1" dirty="0" smtClean="0">
                <a:solidFill>
                  <a:srgbClr val="C00000"/>
                </a:solidFill>
                <a:latin typeface="Calibri" pitchFamily="34" charset="0"/>
                <a:sym typeface="Wingdings" pitchFamily="2" charset="2"/>
              </a:rPr>
              <a:t>O, </a:t>
            </a:r>
            <a:r>
              <a:rPr lang="cs-CZ" sz="2400" b="1" dirty="0" err="1" smtClean="0">
                <a:solidFill>
                  <a:srgbClr val="C00000"/>
                </a:solidFill>
                <a:latin typeface="Calibri" pitchFamily="34" charset="0"/>
                <a:sym typeface="Wingdings" pitchFamily="2" charset="2"/>
              </a:rPr>
              <a:t>HCl</a:t>
            </a:r>
            <a:r>
              <a:rPr lang="cs-CZ" sz="2400" b="1" dirty="0" smtClean="0">
                <a:solidFill>
                  <a:srgbClr val="C00000"/>
                </a:solidFill>
                <a:latin typeface="Calibri" pitchFamily="34" charset="0"/>
                <a:sym typeface="Wingdings" pitchFamily="2" charset="2"/>
              </a:rPr>
              <a:t>, </a:t>
            </a:r>
            <a:r>
              <a:rPr lang="cs-CZ" sz="2400" b="1" dirty="0" err="1" smtClean="0">
                <a:solidFill>
                  <a:srgbClr val="C00000"/>
                </a:solidFill>
                <a:latin typeface="Calibri" pitchFamily="34" charset="0"/>
                <a:sym typeface="Wingdings" pitchFamily="2" charset="2"/>
              </a:rPr>
              <a:t>HBr</a:t>
            </a:r>
            <a:endParaRPr lang="cs-CZ" sz="2400" b="1" dirty="0" smtClean="0">
              <a:solidFill>
                <a:srgbClr val="C00000"/>
              </a:solidFill>
              <a:latin typeface="Calibri" pitchFamily="34" charset="0"/>
              <a:sym typeface="Wingdings" pitchFamily="2" charset="2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Chemická vazba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chemické látky, které jsou sloučené z atomů 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dvou a více </a:t>
            </a:r>
            <a:r>
              <a:rPr lang="cs-CZ" sz="2400" b="1" u="sng" dirty="0" smtClean="0">
                <a:latin typeface="Calibri" pitchFamily="34" charset="0"/>
                <a:sym typeface="Wingdings" pitchFamily="2" charset="2"/>
              </a:rPr>
              <a:t>různých 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prvků</a:t>
            </a: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zapisujeme je pomocí 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chemických vzorců</a:t>
            </a: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chemické vzorce určují, ze kterých prvků je molekula složená </a:t>
            </a: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určují i počet atomů jednotlivých prvků v molekule</a:t>
            </a: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Chemické sloučeniny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 algn="ctr">
              <a:buFontTx/>
              <a:buNone/>
            </a:pPr>
            <a:endParaRPr lang="cs-CZ" sz="2400" b="1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 algn="ctr">
              <a:buFontTx/>
              <a:buNone/>
            </a:pPr>
            <a:endParaRPr lang="cs-CZ" sz="2400" b="1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 algn="ctr">
              <a:buFontTx/>
              <a:buNone/>
            </a:pP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Pomocí čeho zapisujeme chemické prvky?</a:t>
            </a:r>
          </a:p>
          <a:p>
            <a:pPr marL="457200" indent="-457200" algn="ctr">
              <a:buFontTx/>
              <a:buNone/>
            </a:pPr>
            <a:endParaRPr lang="cs-CZ" sz="2400" b="1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 algn="ctr">
              <a:buFontTx/>
              <a:buNone/>
            </a:pPr>
            <a:endParaRPr lang="cs-CZ" sz="2400" b="1" dirty="0" smtClean="0">
              <a:solidFill>
                <a:srgbClr val="FF0000"/>
              </a:solidFill>
              <a:latin typeface="Calibri" pitchFamily="34" charset="0"/>
              <a:sym typeface="Wingdings" pitchFamily="2" charset="2"/>
            </a:endParaRPr>
          </a:p>
          <a:p>
            <a:pPr marL="457200" indent="-457200" algn="ctr">
              <a:buFontTx/>
              <a:buNone/>
            </a:pP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Pomocí chemické značky.</a:t>
            </a:r>
            <a:endParaRPr lang="cs-CZ" sz="2400" dirty="0" smtClean="0">
              <a:latin typeface="Calibri" pitchFamily="34" charset="0"/>
              <a:sym typeface="Wingdings" pitchFamily="2" charset="2"/>
            </a:endParaRPr>
          </a:p>
        </p:txBody>
      </p:sp>
      <p:pic>
        <p:nvPicPr>
          <p:cNvPr id="2050" name="Picture 2" descr="doprava,emoce,ksichtík,ksichtíky,prsty,smajlíci,smajlík,smajlíky,symboly,ukazatel doprava,ukazování,úsměv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2276872"/>
            <a:ext cx="1872208" cy="18722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chemický vzorec 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H</a:t>
            </a:r>
            <a:r>
              <a:rPr lang="cs-CZ" sz="2400" b="1" baseline="-25000" dirty="0" smtClean="0">
                <a:latin typeface="Calibri" pitchFamily="34" charset="0"/>
                <a:sym typeface="Wingdings" pitchFamily="2" charset="2"/>
              </a:rPr>
              <a:t>2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O</a:t>
            </a:r>
          </a:p>
          <a:p>
            <a:pPr marL="457200" indent="-457200">
              <a:buFontTx/>
              <a:buChar char="-"/>
            </a:pPr>
            <a:endParaRPr lang="cs-CZ" sz="2400" b="1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sloučenina složená ze 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dvou prvků </a:t>
            </a: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(vodík a kyslík)</a:t>
            </a: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sloučenina obsahující 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3 atomy </a:t>
            </a: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(dva atomy vodíku a jeden atom kyslíku)</a:t>
            </a: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Voda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  <p:pic>
        <p:nvPicPr>
          <p:cNvPr id="4" name="Picture 2" descr="http://expertvoices.nsdl.org/polar/files/2009/02/wate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4005064"/>
            <a:ext cx="1740293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FontTx/>
              <a:buNone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None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Určete počty atomů a počty prvků v následujících sloučeninách:</a:t>
            </a:r>
          </a:p>
          <a:p>
            <a:pPr marL="457200" indent="-457200">
              <a:buFontTx/>
              <a:buNone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 algn="ctr">
              <a:buFontTx/>
              <a:buNone/>
            </a:pP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NH</a:t>
            </a:r>
            <a:r>
              <a:rPr lang="cs-CZ" sz="2400" b="1" baseline="-25000" dirty="0" smtClean="0">
                <a:latin typeface="Calibri" pitchFamily="34" charset="0"/>
                <a:sym typeface="Wingdings" pitchFamily="2" charset="2"/>
              </a:rPr>
              <a:t>3</a:t>
            </a:r>
          </a:p>
          <a:p>
            <a:pPr marL="457200" indent="-457200" algn="ctr">
              <a:buFontTx/>
              <a:buNone/>
            </a:pPr>
            <a:endParaRPr lang="cs-CZ" sz="2400" b="1" baseline="-250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 algn="ctr">
              <a:buFontTx/>
              <a:buNone/>
            </a:pP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NaNO</a:t>
            </a:r>
            <a:r>
              <a:rPr lang="cs-CZ" sz="2400" b="1" baseline="-25000" dirty="0" smtClean="0">
                <a:latin typeface="Calibri" pitchFamily="34" charset="0"/>
                <a:sym typeface="Wingdings" pitchFamily="2" charset="2"/>
              </a:rPr>
              <a:t>3</a:t>
            </a:r>
          </a:p>
          <a:p>
            <a:pPr marL="457200" indent="-457200" algn="ctr">
              <a:buFontTx/>
              <a:buNone/>
            </a:pPr>
            <a:endParaRPr lang="cs-CZ" sz="2400" b="1" baseline="-250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 algn="ctr">
              <a:buFontTx/>
              <a:buNone/>
            </a:pP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C</a:t>
            </a:r>
            <a:r>
              <a:rPr lang="cs-CZ" sz="2400" b="1" baseline="-25000" dirty="0" smtClean="0">
                <a:latin typeface="Calibri" pitchFamily="34" charset="0"/>
                <a:sym typeface="Wingdings" pitchFamily="2" charset="2"/>
              </a:rPr>
              <a:t>6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H</a:t>
            </a:r>
            <a:r>
              <a:rPr lang="cs-CZ" sz="2400" b="1" baseline="-25000" dirty="0" smtClean="0">
                <a:latin typeface="Calibri" pitchFamily="34" charset="0"/>
                <a:sym typeface="Wingdings" pitchFamily="2" charset="2"/>
              </a:rPr>
              <a:t>12</a:t>
            </a:r>
          </a:p>
          <a:p>
            <a:pPr marL="457200" indent="-457200" algn="ctr">
              <a:buFontTx/>
              <a:buNone/>
            </a:pPr>
            <a:endParaRPr lang="cs-CZ" sz="2400" b="1" baseline="-250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 algn="ctr">
              <a:buFontTx/>
              <a:buNone/>
            </a:pP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H</a:t>
            </a:r>
            <a:r>
              <a:rPr lang="cs-CZ" sz="2400" b="1" baseline="-25000" dirty="0" smtClean="0">
                <a:latin typeface="Calibri" pitchFamily="34" charset="0"/>
                <a:sym typeface="Wingdings" pitchFamily="2" charset="2"/>
              </a:rPr>
              <a:t>2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SO</a:t>
            </a:r>
            <a:r>
              <a:rPr lang="cs-CZ" sz="2400" b="1" baseline="-25000" dirty="0" smtClean="0">
                <a:latin typeface="Calibri" pitchFamily="34" charset="0"/>
                <a:sym typeface="Wingdings" pitchFamily="2" charset="2"/>
              </a:rPr>
              <a:t>3</a:t>
            </a: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atom se s jinými atomy nemusí vázat pouze 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jednou vazbou</a:t>
            </a: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pokud má atom ve valenční vrstvě více nespárovaných elektronů, může vytvářet 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více chemických vazeb</a:t>
            </a: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vaznost - </a:t>
            </a: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kolik chemických vazeb  je atom prvku schopen vytvořit</a:t>
            </a:r>
            <a:endParaRPr lang="cs-CZ" sz="2400" b="1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prvky</a:t>
            </a: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 mohou být ve sloučeninách 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maximálně osmivazné</a:t>
            </a:r>
          </a:p>
          <a:p>
            <a:pPr marL="457200" indent="-457200" algn="ctr">
              <a:buNone/>
            </a:pP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 </a:t>
            </a:r>
            <a:r>
              <a:rPr lang="cs-CZ" sz="2000" dirty="0" smtClean="0">
                <a:latin typeface="Calibri" pitchFamily="34" charset="0"/>
                <a:sym typeface="Wingdings" pitchFamily="2" charset="2"/>
              </a:rPr>
              <a:t>(max. počet valenčních elektronů je 8)</a:t>
            </a: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Vaznost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např. atom 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kyslíku</a:t>
            </a: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 má ve valenční vrstvě 2 nepárové elektrony</a:t>
            </a:r>
          </a:p>
          <a:p>
            <a:pPr marL="457200" indent="-457200">
              <a:buFontTx/>
              <a:buNone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může tedy vytvořit chemickou vazbu se dvěma dalšími atomy, jako je tomu např. v případě molekuly vody 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H</a:t>
            </a:r>
            <a:r>
              <a:rPr lang="cs-CZ" sz="2400" b="1" baseline="-25000" dirty="0" smtClean="0">
                <a:latin typeface="Calibri" pitchFamily="34" charset="0"/>
                <a:sym typeface="Wingdings" pitchFamily="2" charset="2"/>
              </a:rPr>
              <a:t>2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O</a:t>
            </a:r>
          </a:p>
          <a:p>
            <a:pPr marL="457200" indent="-457200">
              <a:buFontTx/>
              <a:buNone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říkáme, že atom kyslíku je v molekule vody </a:t>
            </a:r>
            <a:r>
              <a:rPr lang="cs-CZ" sz="2400" b="1" dirty="0" err="1" smtClean="0">
                <a:latin typeface="Calibri" pitchFamily="34" charset="0"/>
                <a:sym typeface="Wingdings" pitchFamily="2" charset="2"/>
              </a:rPr>
              <a:t>dvouvazný</a:t>
            </a:r>
            <a:endParaRPr lang="cs-CZ" sz="2400" b="1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Vaznost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>
              <a:buNone/>
            </a:pPr>
            <a:endParaRPr lang="cs-CZ" sz="2400" b="1" dirty="0" smtClean="0"/>
          </a:p>
          <a:p>
            <a:pPr algn="ctr">
              <a:buNone/>
            </a:pPr>
            <a:r>
              <a:rPr lang="cs-CZ" sz="2400" b="1" dirty="0" smtClean="0"/>
              <a:t>Kolika vazný je vodík?</a:t>
            </a:r>
          </a:p>
          <a:p>
            <a:pPr algn="ctr">
              <a:buNone/>
            </a:pPr>
            <a:endParaRPr lang="cs-CZ" sz="2400" b="1" dirty="0" smtClean="0"/>
          </a:p>
          <a:p>
            <a:pPr algn="ctr">
              <a:buNone/>
            </a:pPr>
            <a:endParaRPr lang="cs-CZ" sz="2400" b="1" dirty="0" smtClean="0"/>
          </a:p>
          <a:p>
            <a:pPr algn="ctr">
              <a:buNone/>
            </a:pPr>
            <a:endParaRPr lang="cs-CZ" sz="2400" b="1" dirty="0" smtClean="0"/>
          </a:p>
          <a:p>
            <a:pPr algn="ctr">
              <a:buNone/>
            </a:pPr>
            <a:endParaRPr lang="cs-CZ" sz="2400" b="1" dirty="0" smtClean="0"/>
          </a:p>
          <a:p>
            <a:pPr algn="ctr">
              <a:buNone/>
            </a:pPr>
            <a:endParaRPr lang="cs-CZ" sz="2400" b="1" dirty="0" smtClean="0"/>
          </a:p>
          <a:p>
            <a:pPr algn="ctr">
              <a:buNone/>
            </a:pPr>
            <a:endParaRPr lang="cs-CZ" sz="2400" b="1" dirty="0" smtClean="0"/>
          </a:p>
          <a:p>
            <a:pPr algn="ctr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jednovazný</a:t>
            </a: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Vaznost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  <p:pic>
        <p:nvPicPr>
          <p:cNvPr id="4" name="Picture 2" descr="http://itc.gsw.edu/faculty/speavy/spclass/chemistry/atoms.1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2852936"/>
            <a:ext cx="2084156" cy="18722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>
              <a:buNone/>
            </a:pPr>
            <a:endParaRPr lang="cs-CZ" sz="2400" b="1" dirty="0" smtClean="0"/>
          </a:p>
          <a:p>
            <a:pPr algn="ctr">
              <a:buNone/>
            </a:pPr>
            <a:r>
              <a:rPr lang="cs-CZ" sz="2400" b="1" dirty="0" smtClean="0"/>
              <a:t>Kolika vazný je uhlík?</a:t>
            </a:r>
          </a:p>
          <a:p>
            <a:pPr algn="ctr">
              <a:buNone/>
            </a:pPr>
            <a:endParaRPr lang="cs-CZ" sz="2400" b="1" dirty="0" smtClean="0"/>
          </a:p>
          <a:p>
            <a:pPr algn="ctr">
              <a:buNone/>
            </a:pPr>
            <a:endParaRPr lang="cs-CZ" sz="2400" b="1" dirty="0" smtClean="0"/>
          </a:p>
          <a:p>
            <a:pPr algn="ctr">
              <a:buNone/>
            </a:pPr>
            <a:endParaRPr lang="cs-CZ" sz="2400" b="1" dirty="0" smtClean="0"/>
          </a:p>
          <a:p>
            <a:pPr algn="ctr">
              <a:buNone/>
            </a:pPr>
            <a:endParaRPr lang="cs-CZ" sz="2400" b="1" dirty="0" smtClean="0"/>
          </a:p>
          <a:p>
            <a:pPr algn="ctr">
              <a:buNone/>
            </a:pPr>
            <a:endParaRPr lang="cs-CZ" sz="2400" b="1" dirty="0" smtClean="0"/>
          </a:p>
          <a:p>
            <a:pPr algn="ctr">
              <a:buNone/>
            </a:pPr>
            <a:endParaRPr lang="cs-CZ" sz="2400" b="1" dirty="0" smtClean="0"/>
          </a:p>
          <a:p>
            <a:pPr algn="ctr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čtyřvazný</a:t>
            </a: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Vaznost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  <p:pic>
        <p:nvPicPr>
          <p:cNvPr id="2050" name="Picture 2" descr="http://itc.gsw.edu/faculty/speavy/spclass/chemistry/atoms.2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2996952"/>
            <a:ext cx="2088232" cy="198553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utvořením vazebného el. páru z valenčních elektronů mezi dvěma atomy vzniká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chemická vazba</a:t>
            </a:r>
          </a:p>
          <a:p>
            <a:pPr marL="457200" indent="-457200">
              <a:buFontTx/>
              <a:buChar char="-"/>
            </a:pPr>
            <a:endParaRPr lang="cs-CZ" sz="2400" b="1" dirty="0" smtClean="0">
              <a:solidFill>
                <a:srgbClr val="FF0000"/>
              </a:solidFill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atomy vázané chemickou vazbou vytvářejí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molekuly</a:t>
            </a:r>
          </a:p>
          <a:p>
            <a:pPr marL="457200" indent="-457200">
              <a:buFontTx/>
              <a:buChar char="-"/>
            </a:pPr>
            <a:endParaRPr lang="cs-CZ" sz="2400" b="1" dirty="0" smtClean="0">
              <a:solidFill>
                <a:srgbClr val="FF0000"/>
              </a:solidFill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pokud jsou chemickou vazbou vázány atomy dvou a více různých prvků hovoříme o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chemických sloučeninách</a:t>
            </a: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err="1" smtClean="0">
                <a:latin typeface="Calibri" pitchFamily="34" charset="0"/>
                <a:sym typeface="Wingdings" pitchFamily="2" charset="2"/>
              </a:rPr>
              <a:t>chem</a:t>
            </a: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. sloučeniny zapisujeme pomocí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chemických vzorců</a:t>
            </a:r>
          </a:p>
          <a:p>
            <a:pPr marL="457200" indent="-457200">
              <a:buFontTx/>
              <a:buChar char="-"/>
            </a:pPr>
            <a:endParaRPr lang="cs-CZ" sz="2400" b="1" dirty="0" smtClean="0">
              <a:solidFill>
                <a:srgbClr val="FF0000"/>
              </a:solidFill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atom může vytvářet jednu nebo i více chemických vazeb současně</a:t>
            </a: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tato vlastnost se nazývá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vaznost</a:t>
            </a:r>
          </a:p>
          <a:p>
            <a:pPr algn="ctr">
              <a:buNone/>
            </a:pPr>
            <a:endParaRPr lang="cs-CZ" sz="2400" b="1" dirty="0" smtClean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Souhrn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sz="2000" dirty="0" smtClean="0"/>
              <a:t>Obrázky převzaty:</a:t>
            </a:r>
          </a:p>
          <a:p>
            <a:pPr>
              <a:buNone/>
            </a:pPr>
            <a:r>
              <a:rPr lang="cs-CZ" sz="2000" dirty="0" smtClean="0"/>
              <a:t>[cit. 2011-10-10] </a:t>
            </a:r>
            <a:r>
              <a:rPr lang="cs-CZ" sz="2000" i="1" dirty="0" smtClean="0"/>
              <a:t>http://itc.gsw.edu/faculty/speavy/spclass/chemistry/atoms.htm</a:t>
            </a:r>
          </a:p>
          <a:p>
            <a:pPr>
              <a:buNone/>
            </a:pPr>
            <a:r>
              <a:rPr lang="cs-CZ" sz="2000" dirty="0" smtClean="0"/>
              <a:t>[cit. 2011-10-10] </a:t>
            </a:r>
            <a:r>
              <a:rPr lang="cs-CZ" sz="2000" i="1" dirty="0" smtClean="0"/>
              <a:t>www.office.</a:t>
            </a:r>
            <a:r>
              <a:rPr lang="cs-CZ" sz="2000" i="1" dirty="0" err="1" smtClean="0"/>
              <a:t>microsoft.com</a:t>
            </a:r>
            <a:endParaRPr lang="cs-CZ" sz="2000" i="1" dirty="0" smtClean="0"/>
          </a:p>
          <a:p>
            <a:pPr>
              <a:buNone/>
            </a:pPr>
            <a:endParaRPr lang="cs-CZ" sz="2000" i="1" dirty="0" smtClean="0"/>
          </a:p>
          <a:p>
            <a:pPr>
              <a:buNone/>
            </a:pPr>
            <a:r>
              <a:rPr lang="cs-CZ" sz="2000" dirty="0" smtClean="0"/>
              <a:t>Použity obrázky vlastní tvorby.</a:t>
            </a:r>
          </a:p>
          <a:p>
            <a:pPr>
              <a:buNone/>
            </a:pPr>
            <a:endParaRPr lang="cs-CZ" sz="2000" i="1" dirty="0" smtClean="0"/>
          </a:p>
          <a:p>
            <a:pPr>
              <a:buNone/>
            </a:pPr>
            <a:endParaRPr lang="cs-CZ" sz="2000" i="1" dirty="0" smtClean="0"/>
          </a:p>
          <a:p>
            <a:pPr>
              <a:buNone/>
            </a:pPr>
            <a:endParaRPr lang="cs-CZ" sz="2000" i="1" dirty="0" smtClean="0"/>
          </a:p>
          <a:p>
            <a:pPr>
              <a:buNone/>
            </a:pPr>
            <a:endParaRPr lang="cs-CZ" sz="24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Použité zdroje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653</TotalTime>
  <Words>735</Words>
  <Application>Microsoft Office PowerPoint</Application>
  <PresentationFormat>Předvádění na obrazovce (4:3)</PresentationFormat>
  <Paragraphs>184</Paragraphs>
  <Slides>22</Slides>
  <Notes>19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sady Office</vt:lpstr>
      <vt:lpstr>Snímek 1</vt:lpstr>
      <vt:lpstr>Anotace</vt:lpstr>
      <vt:lpstr> Chemická vazba </vt:lpstr>
      <vt:lpstr>Opakování – periodická soustava prvků</vt:lpstr>
      <vt:lpstr>Chemická vazba</vt:lpstr>
      <vt:lpstr>Chemická vazba</vt:lpstr>
      <vt:lpstr>Chemická vazba</vt:lpstr>
      <vt:lpstr>Chemická vazba</vt:lpstr>
      <vt:lpstr>Chemická vazba</vt:lpstr>
      <vt:lpstr>Chemická vazba</vt:lpstr>
      <vt:lpstr>Chemická vazba</vt:lpstr>
      <vt:lpstr>Chemická vazba</vt:lpstr>
      <vt:lpstr>Chemické sloučeniny</vt:lpstr>
      <vt:lpstr>Snímek 14</vt:lpstr>
      <vt:lpstr>Voda</vt:lpstr>
      <vt:lpstr>Snímek 16</vt:lpstr>
      <vt:lpstr>Vaznost</vt:lpstr>
      <vt:lpstr>Vaznost</vt:lpstr>
      <vt:lpstr>Vaznost</vt:lpstr>
      <vt:lpstr>Vaznost</vt:lpstr>
      <vt:lpstr>Souhrn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tense – „to be“</dc:title>
  <dc:creator>lipi</dc:creator>
  <cp:lastModifiedBy>lipi</cp:lastModifiedBy>
  <cp:revision>182</cp:revision>
  <dcterms:created xsi:type="dcterms:W3CDTF">2011-10-22T09:36:30Z</dcterms:created>
  <dcterms:modified xsi:type="dcterms:W3CDTF">2012-01-21T13:45:30Z</dcterms:modified>
</cp:coreProperties>
</file>