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70" r:id="rId4"/>
    <p:sldId id="271" r:id="rId5"/>
    <p:sldId id="273" r:id="rId6"/>
    <p:sldId id="274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5BE263C-DBD7-4A20-BB59-AAB30ACAA65A}" styleName="Střední styl 3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8" autoAdjust="0"/>
    <p:restoredTop sz="94068" autoAdjust="0"/>
  </p:normalViewPr>
  <p:slideViewPr>
    <p:cSldViewPr>
      <p:cViewPr>
        <p:scale>
          <a:sx n="133" d="100"/>
          <a:sy n="133" d="100"/>
        </p:scale>
        <p:origin x="-258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F5D590-93F2-41C4-8896-CEDE6EEED90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FDA74A-F201-41CF-AA5A-B61832072B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23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FDA74A-F201-41CF-AA5A-B61832072BD2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heel spokes="8"/>
    <p:sndAc>
      <p:stSnd>
        <p:snd r:embed="rId13" name="click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image" Target="../media/image20.jpg"/><Relationship Id="rId4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quila_chrysaetos_Flickr.jpg" TargetMode="External"/><Relationship Id="rId13" Type="http://schemas.openxmlformats.org/officeDocument/2006/relationships/image" Target="../media/image25.jpeg"/><Relationship Id="rId3" Type="http://schemas.openxmlformats.org/officeDocument/2006/relationships/hyperlink" Target="http://en.wikipedia.org/wiki/File:Hugorme.jpg" TargetMode="External"/><Relationship Id="rId7" Type="http://schemas.openxmlformats.org/officeDocument/2006/relationships/hyperlink" Target="http://cs.wikipedia.org/wiki/Soubor:Anguidae.jpg" TargetMode="External"/><Relationship Id="rId12" Type="http://schemas.openxmlformats.org/officeDocument/2006/relationships/hyperlink" Target="http://cs.wikipedia.org/wiki/Soubor:Capreolus_capreolus_(Marek_Szczepanek)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s.wikipedia.org/wiki/Soubor:Natrix_natrix_(Karl_L).jpg" TargetMode="External"/><Relationship Id="rId11" Type="http://schemas.openxmlformats.org/officeDocument/2006/relationships/hyperlink" Target="http://cs.wikipedia.org/wiki/Soubor:Talpa_europaea_MHNT_Tete.jpg" TargetMode="External"/><Relationship Id="rId5" Type="http://schemas.openxmlformats.org/officeDocument/2006/relationships/hyperlink" Target="http://cs.wikipedia.org/wiki/Soubor:Lacerta_agilis_1_(Marek_Szczepanek).jpg" TargetMode="External"/><Relationship Id="rId10" Type="http://schemas.openxmlformats.org/officeDocument/2006/relationships/hyperlink" Target="http://cs.wikipedia.org/wiki/Soubor:Delichon_urbicum_10.jpg" TargetMode="External"/><Relationship Id="rId4" Type="http://schemas.openxmlformats.org/officeDocument/2006/relationships/hyperlink" Target="http://en.wikipedia.org/wiki/File:Cyprinus_carpio.jpeg" TargetMode="External"/><Relationship Id="rId9" Type="http://schemas.openxmlformats.org/officeDocument/2006/relationships/hyperlink" Target="http://cs.wikipedia.org/wiki/Soubor:Anas_platyrhynchos_male_female_quadrat.jpg" TargetMode="External"/><Relationship Id="rId14" Type="http://schemas.openxmlformats.org/officeDocument/2006/relationships/image" Target="../media/image2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060848"/>
            <a:ext cx="8229600" cy="4536504"/>
          </a:xfrm>
          <a:gradFill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5400000" scaled="0"/>
          </a:gradFill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</a:t>
            </a:r>
            <a:r>
              <a:rPr lang="cs-CZ" sz="1200" b="1" dirty="0" smtClean="0"/>
              <a:t>V/2 Inovace a zkvalitnění výuky v oblasti přírodních věd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VY_52_INOVACE_PR.4R.1C.09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4.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Přírodověda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živočichové, savci, plazi, ptáci, ryby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</a:t>
            </a:r>
            <a:r>
              <a:rPr lang="cs-CZ" sz="1200" dirty="0"/>
              <a:t>Žáci  získají základní znalosti  o třídění živočichů, </a:t>
            </a:r>
            <a:r>
              <a:rPr lang="cs-CZ" sz="1200" dirty="0" smtClean="0"/>
              <a:t>získají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                                                                                                                     </a:t>
            </a:r>
            <a:r>
              <a:rPr lang="cs-CZ" sz="1200" dirty="0" smtClean="0"/>
              <a:t> znalosti o savcích, plazech, ptácích.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>                                                                                    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Žáci umí roztřídit živočichy, znají základní charakteristiku savců,  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 plazů, ptáků.</a:t>
            </a: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0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332656"/>
            <a:ext cx="7416824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wheel spokes="8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1143000"/>
          </a:xfrm>
        </p:spPr>
        <p:txBody>
          <a:bodyPr>
            <a:normAutofit/>
          </a:bodyPr>
          <a:lstStyle/>
          <a:p>
            <a:r>
              <a:rPr lang="cs-CZ" sz="4800" b="1" u="sng" dirty="0" smtClean="0"/>
              <a:t>Třídění živočichů II.</a:t>
            </a:r>
            <a:endParaRPr lang="cs-CZ" sz="4800" b="1" u="sng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3061143"/>
              </p:ext>
            </p:extLst>
          </p:nvPr>
        </p:nvGraphicFramePr>
        <p:xfrm>
          <a:off x="121804" y="2132856"/>
          <a:ext cx="1353852" cy="64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53852"/>
              </a:tblGrid>
              <a:tr h="64008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PLAZI</a:t>
                      </a:r>
                      <a:endParaRPr lang="cs-CZ" sz="36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4342121"/>
              </p:ext>
            </p:extLst>
          </p:nvPr>
        </p:nvGraphicFramePr>
        <p:xfrm>
          <a:off x="2375523" y="3066296"/>
          <a:ext cx="1447293" cy="701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47293"/>
              </a:tblGrid>
              <a:tr h="624158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PTÁCI</a:t>
                      </a:r>
                      <a:endParaRPr lang="cs-CZ" sz="4000" b="1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8" name="Šipka doprava 7"/>
          <p:cNvSpPr/>
          <p:nvPr/>
        </p:nvSpPr>
        <p:spPr>
          <a:xfrm rot="6953792">
            <a:off x="452370" y="1533413"/>
            <a:ext cx="808793" cy="312578"/>
          </a:xfrm>
          <a:prstGeom prst="right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0307508"/>
              </p:ext>
            </p:extLst>
          </p:nvPr>
        </p:nvGraphicFramePr>
        <p:xfrm>
          <a:off x="4139952" y="4123345"/>
          <a:ext cx="1394002" cy="6638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94002"/>
              </a:tblGrid>
              <a:tr h="66384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SAVCI</a:t>
                      </a:r>
                      <a:endParaRPr lang="cs-CZ" sz="3600" b="1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15" name="Šipka doprava 14"/>
          <p:cNvSpPr/>
          <p:nvPr/>
        </p:nvSpPr>
        <p:spPr>
          <a:xfrm rot="5400000">
            <a:off x="167046" y="3002366"/>
            <a:ext cx="3870874" cy="327370"/>
          </a:xfrm>
          <a:prstGeom prst="rightArrow">
            <a:avLst>
              <a:gd name="adj1" fmla="val 50000"/>
              <a:gd name="adj2" fmla="val 52630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9437383"/>
              </p:ext>
            </p:extLst>
          </p:nvPr>
        </p:nvGraphicFramePr>
        <p:xfrm>
          <a:off x="1403648" y="5157192"/>
          <a:ext cx="1293847" cy="64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93847"/>
              </a:tblGrid>
              <a:tr h="62636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RYBY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144537"/>
              </p:ext>
            </p:extLst>
          </p:nvPr>
        </p:nvGraphicFramePr>
        <p:xfrm>
          <a:off x="5508104" y="2962660"/>
          <a:ext cx="3159968" cy="72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59968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7030A0"/>
                          </a:solidFill>
                        </a:rPr>
                        <a:t>OBOJŽIVELNÍCI</a:t>
                      </a:r>
                      <a:endParaRPr lang="cs-CZ" sz="3600" b="1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21" name="Šipka doprava 20"/>
          <p:cNvSpPr/>
          <p:nvPr/>
        </p:nvSpPr>
        <p:spPr>
          <a:xfrm rot="5400000">
            <a:off x="2229520" y="1936579"/>
            <a:ext cx="1739300" cy="327370"/>
          </a:xfrm>
          <a:prstGeom prst="rightArrow">
            <a:avLst>
              <a:gd name="adj1" fmla="val 50000"/>
              <a:gd name="adj2" fmla="val 52630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Šipka doprava 22"/>
          <p:cNvSpPr/>
          <p:nvPr/>
        </p:nvSpPr>
        <p:spPr>
          <a:xfrm rot="3367130">
            <a:off x="5151514" y="1904155"/>
            <a:ext cx="1872572" cy="312578"/>
          </a:xfrm>
          <a:prstGeom prst="right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Šipka doprava 23"/>
          <p:cNvSpPr/>
          <p:nvPr/>
        </p:nvSpPr>
        <p:spPr>
          <a:xfrm rot="5400000">
            <a:off x="3419646" y="2467674"/>
            <a:ext cx="2747410" cy="327370"/>
          </a:xfrm>
          <a:prstGeom prst="rightArrow">
            <a:avLst>
              <a:gd name="adj1" fmla="val 50000"/>
              <a:gd name="adj2" fmla="val 52630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Berda\AppData\Local\Microsoft\Windows\Temporary Internet Files\Content.IE5\NIVZQF38\MP9003139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47" y="2970484"/>
            <a:ext cx="1686633" cy="1396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erda\AppData\Local\Microsoft\Windows\Temporary Internet Files\Content.IE5\NIVZQF38\MP9004067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3637" y="3805124"/>
            <a:ext cx="1018436" cy="1526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erda\AppData\Local\Microsoft\Windows\Temporary Internet Files\Content.IE5\JL4NPEBK\MP90018047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862841"/>
            <a:ext cx="1224136" cy="1938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erda\AppData\Local\Microsoft\Windows\Temporary Internet Files\Content.IE5\NIVZQF38\MP90040152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811892"/>
            <a:ext cx="2485247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5876068"/>
            <a:ext cx="1233599" cy="925199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476672"/>
          <a:ext cx="6096000" cy="8078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80786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TŘÍDĚNÍ  OBRATLOVCŮ</a:t>
                      </a:r>
                      <a:endParaRPr lang="cs-CZ" sz="4000" b="1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7929507"/>
              </p:ext>
            </p:extLst>
          </p:nvPr>
        </p:nvGraphicFramePr>
        <p:xfrm>
          <a:off x="323528" y="1628800"/>
          <a:ext cx="6096000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Třídíme je většinou podle prostředí, </a:t>
                      </a:r>
                    </a:p>
                    <a:p>
                      <a:pPr algn="ctr"/>
                      <a:r>
                        <a:rPr lang="cs-CZ" sz="2800" dirty="0" smtClean="0"/>
                        <a:t>ve kterém žijí, jakým způsobem se pohybují, jak dýchají, čím se živí.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6" name="Picture 8" descr="C:\Users\Berda\AppData\Local\Microsoft\Windows\Temporary Internet Files\Content.IE5\EQ9EYTVD\MP9004050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48680"/>
            <a:ext cx="2074473" cy="1387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Berda\AppData\Local\Microsoft\Windows\Temporary Internet Files\Content.IE5\53U1TOIQ\MP9004230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171645"/>
            <a:ext cx="2520280" cy="1679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Berda\AppData\Local\Microsoft\Windows\Temporary Internet Files\Content.IE5\IUTM6SLQ\MP9004068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018610"/>
            <a:ext cx="2274883" cy="1515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Berda\AppData\Local\Microsoft\Windows\Temporary Internet Files\Content.IE5\53U1TOIQ\MP90040696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28224"/>
            <a:ext cx="2260456" cy="1506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Berda\AppData\Local\Microsoft\Windows\Temporary Internet Files\Content.IE5\IUTM6SLQ\MP90040320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141643"/>
            <a:ext cx="2592288" cy="1727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Berda\AppData\Local\Microsoft\Windows\Temporary Internet Files\Content.IE5\EQ9EYTVD\MP90040502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7532" y="3179219"/>
            <a:ext cx="2891638" cy="1652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heel spokes="8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1520" y="692696"/>
          <a:ext cx="5424264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24264"/>
              </a:tblGrid>
              <a:tr h="1095896"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/>
                        <a:t>PLAZI</a:t>
                      </a:r>
                      <a:endParaRPr lang="cs-CZ" sz="66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23528" y="2348880"/>
            <a:ext cx="518457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Jsou obratlovci.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Dýchají plícemi.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Vajíčka kladou na souši.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Tělo mají pokryto zrohovatělou kůží.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Tělo mají zpravidla pokryto šupinami.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Teplota těla je závislá na teplotě okolního </a:t>
            </a:r>
          </a:p>
          <a:p>
            <a:r>
              <a:rPr lang="cs-CZ" sz="2000" b="1" dirty="0" smtClean="0"/>
              <a:t>  prostředí.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ZÁSTUPCI – ještěrka obecná, zmije obecná, slepýš, užovka obojková.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227687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Ještěrka obecná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443711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Zmije obecná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56176" y="645333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Užovka obojková</a:t>
            </a:r>
            <a:endParaRPr lang="cs-CZ" dirty="0"/>
          </a:p>
        </p:txBody>
      </p:sp>
      <p:pic>
        <p:nvPicPr>
          <p:cNvPr id="16" name="Obrázek 15" descr="zmije_obecna_denik-102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2708920"/>
            <a:ext cx="2291747" cy="1718810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4788024" y="573325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Slepýš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2815" y="824497"/>
            <a:ext cx="2265107" cy="150144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6750" y="4789017"/>
            <a:ext cx="2219092" cy="166431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5377453"/>
            <a:ext cx="1728192" cy="1291206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1520" y="692696"/>
          <a:ext cx="5424264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24264"/>
              </a:tblGrid>
              <a:tr h="1095896"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/>
                        <a:t>PTÁCI</a:t>
                      </a:r>
                      <a:endParaRPr lang="cs-CZ" sz="66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23528" y="2348880"/>
            <a:ext cx="51845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Jsou obratlovci.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Pohybují se létáním.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Tělo mají pokryto peřím.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Dýchají plícemi.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Mláďata se líhnou z vajíček.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ZÁSTUPCI –  kachna divoká, vlaštovka obecná, jiřička obecná, orel skalní, sova.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206084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Jiřička obecná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44208" y="465313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Kachna divoká</a:t>
            </a:r>
            <a:endParaRPr lang="cs-CZ" dirty="0"/>
          </a:p>
        </p:txBody>
      </p:sp>
      <p:pic>
        <p:nvPicPr>
          <p:cNvPr id="2050" name="Picture 2" descr="C:\Users\Berda\AppData\Local\Microsoft\Windows\Temporary Internet Files\Content.IE5\JL4NPEBK\MP9004387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915108"/>
            <a:ext cx="2107226" cy="1835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59146" y="6381328"/>
            <a:ext cx="6226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Sova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28356" y="6255851"/>
            <a:ext cx="1163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Orel skalní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832692"/>
            <a:ext cx="2267744" cy="15108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7287" y="2534890"/>
            <a:ext cx="2088232" cy="208823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332656"/>
            <a:ext cx="2400267" cy="1800200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1520" y="692696"/>
          <a:ext cx="5424264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24264"/>
              </a:tblGrid>
              <a:tr h="1095896"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/>
                        <a:t>SAVCI</a:t>
                      </a:r>
                      <a:endParaRPr lang="cs-CZ" sz="66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23528" y="2348880"/>
            <a:ext cx="51845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Jsou obratlovci.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Rodí živá mláďata.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Tělo je pokryto srstí.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Dýchají plícemi.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Mláďata sají mateřské mléko.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Jsou nejdokonaleji vyvinutou skupinou.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ZÁSTUPCI – kočka domácí, srnec obecný, krtek obecný, člověk.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72200" y="2564903"/>
            <a:ext cx="21602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Kočka domácí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44208" y="522920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Srnec obecný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5949280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Krtek obecný</a:t>
            </a:r>
            <a:endParaRPr lang="cs-CZ" dirty="0"/>
          </a:p>
        </p:txBody>
      </p:sp>
      <p:pic>
        <p:nvPicPr>
          <p:cNvPr id="3074" name="Picture 2" descr="C:\Users\Berda\AppData\Local\Microsoft\Windows\Temporary Internet Files\Content.IE5\JL4NPEBK\MP9004007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690782"/>
            <a:ext cx="2599045" cy="173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5085184"/>
            <a:ext cx="2369840" cy="164111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3068509"/>
            <a:ext cx="3222848" cy="2107247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13" y="5661248"/>
            <a:ext cx="7772400" cy="936104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                           </a:t>
            </a:r>
            <a:r>
              <a:rPr lang="cs-CZ" sz="5400" dirty="0" smtClean="0">
                <a:solidFill>
                  <a:schemeClr val="bg1"/>
                </a:solidFill>
              </a:rPr>
              <a:t>K O N E C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0" y="620688"/>
            <a:ext cx="8712968" cy="4104456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Zdroje, obrázky, citace: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Autorem materiálu je Mgr. Daniela Ševčíková, pokud není níže uvedeno jinak.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Použity obrázky sady MS Office.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Internetové zdroje: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://en.wikipedia.org/wiki/File:Hugorme.jpg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http://en.wikipedia.org/wiki/File:Cyprinus_carpio.jpeg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http://cs.wikipedia.org/wiki/Soubor:Lacerta_agilis_1_(Marek_Szczepanek).jpg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http://cs.wikipedia.org/wiki/Soubor:Natrix_natrix_(Karl_L).</a:t>
            </a:r>
            <a:r>
              <a:rPr lang="cs-CZ" sz="1800" dirty="0" smtClean="0">
                <a:hlinkClick r:id="rId6"/>
              </a:rPr>
              <a:t>jpg</a:t>
            </a:r>
            <a:endParaRPr lang="cs-CZ" sz="1800" dirty="0" smtClean="0"/>
          </a:p>
          <a:p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cs.wikipedia.org/wiki/Soubor:Anguidae.jpg</a:t>
            </a:r>
            <a:endParaRPr lang="cs-CZ" sz="1800" dirty="0" smtClean="0"/>
          </a:p>
          <a:p>
            <a:r>
              <a:rPr lang="cs-CZ" sz="1800" dirty="0">
                <a:hlinkClick r:id="rId8"/>
              </a:rPr>
              <a:t>http://cs.wikipedia.org/wiki/Soubor:Aquila_chrysaetos_Flickr.jpg</a:t>
            </a:r>
            <a:endParaRPr lang="cs-CZ" sz="1800" dirty="0" smtClean="0"/>
          </a:p>
          <a:p>
            <a:r>
              <a:rPr lang="cs-CZ" sz="1800" dirty="0">
                <a:hlinkClick r:id="rId9"/>
              </a:rPr>
              <a:t>http://cs.wikipedia.org/wiki/Soubor:Anas_platyrhynchos_male_female_quadrat.jpg</a:t>
            </a:r>
            <a:endParaRPr lang="cs-CZ" sz="1800" dirty="0" smtClean="0"/>
          </a:p>
          <a:p>
            <a:r>
              <a:rPr lang="cs-CZ" sz="1800" dirty="0">
                <a:hlinkClick r:id="rId10"/>
              </a:rPr>
              <a:t>http://cs.wikipedia.org/wiki/Soubor:Delichon_urbicum_10.jpg</a:t>
            </a:r>
            <a:endParaRPr lang="cs-CZ" sz="1800" dirty="0" smtClean="0">
              <a:solidFill>
                <a:schemeClr val="tx1"/>
              </a:solidFill>
            </a:endParaRPr>
          </a:p>
          <a:p>
            <a:r>
              <a:rPr lang="cs-CZ" sz="1800" dirty="0">
                <a:hlinkClick r:id="rId11"/>
              </a:rPr>
              <a:t>http://cs.wikipedia.org/wiki/Soubor:Talpa_europaea_MHNT_Tete.jpg</a:t>
            </a:r>
            <a:endParaRPr lang="cs-CZ" sz="1800" dirty="0"/>
          </a:p>
          <a:p>
            <a:r>
              <a:rPr lang="cs-CZ" sz="1800" dirty="0">
                <a:hlinkClick r:id="rId12"/>
              </a:rPr>
              <a:t>http://cs.wikipedia.org/wiki/Soubor:Capreolus_capreolus_(Marek_Szczepanek</a:t>
            </a:r>
            <a:r>
              <a:rPr lang="cs-CZ" dirty="0">
                <a:hlinkClick r:id="rId12"/>
              </a:rPr>
              <a:t>).jpg</a:t>
            </a:r>
            <a:endParaRPr lang="cs-CZ" dirty="0"/>
          </a:p>
        </p:txBody>
      </p:sp>
      <p:pic>
        <p:nvPicPr>
          <p:cNvPr id="1026" name="Picture 2" descr="C:\Users\Berda\AppData\Local\Microsoft\Windows\Temporary Internet Files\Content.IE5\53U1TOIQ\MP900262622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412776"/>
            <a:ext cx="2448272" cy="161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erda\AppData\Local\Microsoft\Windows\Temporary Internet Files\Content.IE5\EQ9EYTVD\MP900262568[1]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97152"/>
            <a:ext cx="2808312" cy="1876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heel spokes="8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12_INOVACE_NS.1R.1C.04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VY_12_INOVACE_NS.1R.1C.04</Template>
  <TotalTime>356</TotalTime>
  <Words>259</Words>
  <Application>Microsoft Office PowerPoint</Application>
  <PresentationFormat>Předvádění na obrazovce (4:3)</PresentationFormat>
  <Paragraphs>66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VY_12_INOVACE_NS.1R.1C.04</vt:lpstr>
      <vt:lpstr>                                                                                    EU PENÍZE ŠKOLÁM                                                    Zlepšení podmínek pro vzdělávání na základních školách                                                    Operačního programu Vzdělání pro konkurenceschopnost   Číslo a název klíčové aktivity:                                                                   V/2 Inovace a zkvalitnění výuky v oblasti přírodních věd  Číslo DUM:                                                                                             VY_52_INOVACE_PR.4R.1C.09 Jméno autora:                                          Mgr. Daniela Ševčíková Datum (období) vytvoření DUM:                                                             duben až  květen  2013 Ročník:                                           4. Vzdělávací oblast:                                         Člověk a jeho svět   Vzdělávací obor:                                         Přírodověda Klíčová slova:                                                                                              živočichové, savci, plazi, ptáci, ryby Anotace:                                                                                                      Žáci  získají základní znalosti  o třídění živočichů, získají                                                                                                                        znalosti o savcích, plazech, ptácích.                                                                                                                         Druh učebního materiálu:                                                                        Prezentace PowerPoint Očekávaný výstup:                                                                                     Žáci umí roztřídit živočichy, znají základní charakteristiku savců,                                                                                                                         plazů, ptáků.</vt:lpstr>
      <vt:lpstr>Třídění živočichů II.</vt:lpstr>
      <vt:lpstr>Prezentace aplikace PowerPoint</vt:lpstr>
      <vt:lpstr>Prezentace aplikace PowerPoint</vt:lpstr>
      <vt:lpstr>Prezentace aplikace PowerPoint</vt:lpstr>
      <vt:lpstr>Prezentace aplikace PowerPoint</vt:lpstr>
      <vt:lpstr>                           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 PENÍZE ŠKOLÁM                                                    Zlepšení podmínek pro vzdělávání na základních školách                                                    Operačního programu Vzdělání pro konkurenceschopnost   Číslo a název klíčové aktivity:                                                                   III/2 Inovace a zkvalitnění výuky prostřednictvím ICT Číslo DUM:                                                                                             VY_32_INOVACE_NS.1R.1C.01 Jméno autora:                                          Mgr. Daniela Ševčíková Datum (období) vytvoření DUM:                                                             duben až  květen  2013 Ročník:                                           1. Vzdělávací oblast:                                         Člověk a jeho svět   Vzdělávací obor:                                         Náš svět Klíčová slova:                                                                                              dny v týdnu, pracovní dny v týdnu, volné dny v týdnu, víkend Anotace:                                                                                                      Žáci se učí zábavnou formou názvy dnů v týdnu, jejich pořadí,                                                                                                                        jak jdou za sebou, pracovní dny, volné dny- víkend.                                     Druh učebního materiálu:                                                                        Prezentace PowerPoint Očekávaný výstup:                                                                                    Žáci umí vyjmenovat dny v týdnu, znají jejich pořadí, ví, které                                                                                                                       dny jsou pracovní a které jsou volné-víkendové.</dc:title>
  <dc:creator>Jirka</dc:creator>
  <cp:lastModifiedBy>Bernard Neuwirth</cp:lastModifiedBy>
  <cp:revision>52</cp:revision>
  <dcterms:created xsi:type="dcterms:W3CDTF">2013-09-21T00:13:21Z</dcterms:created>
  <dcterms:modified xsi:type="dcterms:W3CDTF">2013-11-19T09:50:24Z</dcterms:modified>
</cp:coreProperties>
</file>