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92" r:id="rId3"/>
    <p:sldId id="260" r:id="rId4"/>
    <p:sldId id="265" r:id="rId5"/>
    <p:sldId id="264" r:id="rId6"/>
    <p:sldId id="266" r:id="rId7"/>
    <p:sldId id="267" r:id="rId8"/>
    <p:sldId id="261" r:id="rId9"/>
    <p:sldId id="291" r:id="rId10"/>
    <p:sldId id="294" r:id="rId11"/>
    <p:sldId id="296" r:id="rId12"/>
    <p:sldId id="29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74" autoAdjust="0"/>
    <p:restoredTop sz="94660"/>
  </p:normalViewPr>
  <p:slideViewPr>
    <p:cSldViewPr>
      <p:cViewPr varScale="1">
        <p:scale>
          <a:sx n="75" d="100"/>
          <a:sy n="75" d="100"/>
        </p:scale>
        <p:origin x="-8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998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98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879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91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3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150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627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1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078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9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7396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545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9144000" cy="792089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MS </a:t>
            </a: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Excel - Buňka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VY_32_inovace_03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- MS Excel -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Buňka</a:t>
            </a:r>
            <a:endParaRPr lang="cs-CZ" sz="16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       Pavlína Honcová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Období:     Listopad 2012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Věková skupina:      9. ročník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Tematická oblast:    Informatika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Tabulkové kalkulátory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Seznámení s pracovním prostředím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311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Buňka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803833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Základem tabulky je buňka (cell).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Tabulka je složena z buněk uspořádaných do řádků a sloupců.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Buňka je nositelem informace – může obsahovat např. text, číslo, vzorec.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315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Adresa buňky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9471" y="1219573"/>
            <a:ext cx="603190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slouží k rozeznání jednotlivých buněk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jsou důležité při psaní vzorců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průsečík řádku a sloupce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18212"/>
            <a:ext cx="2076450" cy="19526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02462" y="5402833"/>
            <a:ext cx="60097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Adresa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B3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 znamená: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sloupec B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řádek 3</a:t>
            </a:r>
            <a:endParaRPr lang="cs-CZ" sz="28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90663" y="3272210"/>
            <a:ext cx="1562607" cy="461665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ole názvů</a:t>
            </a:r>
            <a:endParaRPr lang="cs-CZ" sz="24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64288" y="4835986"/>
            <a:ext cx="1064459" cy="461665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záhlaví</a:t>
            </a:r>
            <a:endParaRPr lang="cs-CZ" sz="24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5" name="Přímá spojnice se šipkou 14"/>
          <p:cNvCxnSpPr>
            <a:stCxn id="11" idx="1"/>
          </p:cNvCxnSpPr>
          <p:nvPr/>
        </p:nvCxnSpPr>
        <p:spPr>
          <a:xfrm flipH="1" flipV="1">
            <a:off x="6156176" y="3933056"/>
            <a:ext cx="1008112" cy="1133763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7164288" y="3356992"/>
            <a:ext cx="532229" cy="147129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10" idx="0"/>
          </p:cNvCxnSpPr>
          <p:nvPr/>
        </p:nvCxnSpPr>
        <p:spPr>
          <a:xfrm flipV="1">
            <a:off x="4871967" y="3068961"/>
            <a:ext cx="1284209" cy="203249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7991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Výběr buněk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3728" y="1760247"/>
            <a:ext cx="61839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Levým tlačítkem klikneme do buňky, se kterou chceme pracovat – buňka se označí.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81951"/>
            <a:ext cx="2076450" cy="19526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3728" y="4221088"/>
            <a:ext cx="54324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Levým tlačítkem klikneme do buňky, ve které bude tabulka začínat.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Tažením si roztáhneme požadované označení.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83742"/>
            <a:ext cx="2847975" cy="1676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5364" y="1187004"/>
            <a:ext cx="30842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Výběr jedné buňky: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0549" y="3600745"/>
            <a:ext cx="28469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Výběr více buněk: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097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Výběr celého řádku či sloupce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1089152"/>
            <a:ext cx="778315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Levým tlačítkem klikneme v záhlaví na číslo řádku.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>
                <a:latin typeface="Calibri" pitchFamily="34" charset="0"/>
                <a:cs typeface="Calibri" pitchFamily="34" charset="0"/>
              </a:rPr>
              <a:t>Výsledek – označení celého řádku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71848" y="4221088"/>
            <a:ext cx="58883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Levým tlačítkem klikneme v záhlaví na název sloupce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>
                <a:latin typeface="Calibri" pitchFamily="34" charset="0"/>
                <a:cs typeface="Calibri" pitchFamily="34" charset="0"/>
              </a:rPr>
              <a:t>Výsledek – označení celého sloupce</a:t>
            </a:r>
          </a:p>
          <a:p>
            <a:pPr>
              <a:lnSpc>
                <a:spcPct val="150000"/>
              </a:lnSpc>
            </a:pP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477" y="2595089"/>
            <a:ext cx="6172200" cy="1333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09255"/>
            <a:ext cx="1819275" cy="22574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4896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Výběr celé tabulky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05948" y="1196752"/>
            <a:ext cx="8132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Pokud klikneme levým tlačítkem myši na průsečík řádků a sloupců, označíme celou tabulku sešitu.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978" y="3039616"/>
            <a:ext cx="6762750" cy="29432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4127" y="4491756"/>
            <a:ext cx="4380302" cy="58477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Průsečík řádků a sloupců</a:t>
            </a:r>
            <a:endParaRPr lang="cs-CZ" sz="3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1403648" y="3429000"/>
            <a:ext cx="1510479" cy="106275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4132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Výběr nesousedních buněk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7537" y="3429000"/>
            <a:ext cx="2828925" cy="2000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1628800"/>
            <a:ext cx="7128792" cy="13181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Držíme klávesu </a:t>
            </a: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CTRL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a levým tlačítkem myši klikneme na požadované buňky.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6338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Velikost buňky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53" y="2690342"/>
            <a:ext cx="3722027" cy="260290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3048" y="5483517"/>
            <a:ext cx="39604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alibri" pitchFamily="34" charset="0"/>
                <a:cs typeface="Calibri" pitchFamily="34" charset="0"/>
              </a:rPr>
              <a:t>Označení 4. řádku tabulky, změna šířky sloupce B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5483516"/>
            <a:ext cx="4216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alibri" pitchFamily="34" charset="0"/>
                <a:cs typeface="Calibri" pitchFamily="34" charset="0"/>
              </a:rPr>
              <a:t>Označení sloupce B tabulky, změna šířky 3. řádku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90342"/>
            <a:ext cx="2993352" cy="27076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8853" y="1196752"/>
            <a:ext cx="72728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Calibri" pitchFamily="34" charset="0"/>
                <a:cs typeface="Calibri" pitchFamily="34" charset="0"/>
              </a:rPr>
              <a:t>V záhlaví s názvem sloupce či číslem řádku můžeme zvětšovat nebo zmenšovat velikost buněk tažením myší.</a:t>
            </a:r>
          </a:p>
        </p:txBody>
      </p:sp>
    </p:spTree>
    <p:extLst>
      <p:ext uri="{BB962C8B-B14F-4D97-AF65-F5344CB8AC3E}">
        <p14:creationId xmlns:p14="http://schemas.microsoft.com/office/powerpoint/2010/main" val="3239279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Pohyb v buňkách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1540" y="1268760"/>
            <a:ext cx="8280919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V listu se můžeme pohybovat pomocí myši, kláves, klávesovými kombinacemi.</a:t>
            </a:r>
          </a:p>
          <a:p>
            <a:pPr algn="ctr">
              <a:lnSpc>
                <a:spcPct val="150000"/>
              </a:lnSpc>
            </a:pP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Kurzorová klávesa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↑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posun o jednu buňku nahoru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Kurzorová klávesa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→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posun o jednu buňku doprava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Kurzorová klávesa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←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posun o jednu buňku doleva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Kurzorová klávesa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↓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posun o jednu buňku dolů</a:t>
            </a:r>
          </a:p>
        </p:txBody>
      </p:sp>
    </p:spTree>
    <p:extLst>
      <p:ext uri="{BB962C8B-B14F-4D97-AF65-F5344CB8AC3E}">
        <p14:creationId xmlns:p14="http://schemas.microsoft.com/office/powerpoint/2010/main" val="3673516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Pohyb v buňkách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988840"/>
            <a:ext cx="63367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Ctrl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↑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posun na horní okraj tabulky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Ctrl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→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posun na pravý okraj tabulky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Ctrl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←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posun na levý okraj tabulky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Ctrl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↓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posun na dolní okraj tabulky</a:t>
            </a:r>
          </a:p>
        </p:txBody>
      </p:sp>
    </p:spTree>
    <p:extLst>
      <p:ext uri="{BB962C8B-B14F-4D97-AF65-F5344CB8AC3E}">
        <p14:creationId xmlns:p14="http://schemas.microsoft.com/office/powerpoint/2010/main" val="3647386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Pohyb v buňkách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1509068"/>
            <a:ext cx="662473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Tabulátor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posun o jednu buňku vpravo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Shift </a:t>
            </a:r>
            <a:r>
              <a:rPr lang="cs-CZ" sz="2800" b="1" i="1" dirty="0">
                <a:latin typeface="Calibri" pitchFamily="34" charset="0"/>
                <a:cs typeface="Calibri" pitchFamily="34" charset="0"/>
              </a:rPr>
              <a:t>+ Tab 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posun o jednu buňku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vlevo</a:t>
            </a:r>
            <a:endParaRPr lang="cs-CZ" sz="2800" b="1" i="1" dirty="0" smtClean="0">
              <a:latin typeface="Calibri" pitchFamily="34" charset="0"/>
              <a:cs typeface="Calibri" pitchFamily="34" charset="0"/>
            </a:endParaRP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Home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posun na první buňku v řádku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Ctrl + Home 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posun na první buňku listu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PgUp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skok o obrazovku nahoru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PgDown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skok obrazovku dolů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F5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přesun na vybranou adresu</a:t>
            </a:r>
          </a:p>
        </p:txBody>
      </p:sp>
    </p:spTree>
    <p:extLst>
      <p:ext uri="{BB962C8B-B14F-4D97-AF65-F5344CB8AC3E}">
        <p14:creationId xmlns:p14="http://schemas.microsoft.com/office/powerpoint/2010/main" val="4216051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Zdroje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Literatura: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VANÍČEK, Jiří. 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pro základní školy a víceletá gymnázia 2. díl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Brno: CP Books, 2005, ISBN 80-251-0630-6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>
                <a:latin typeface="Calibri" pitchFamily="34" charset="0"/>
                <a:cs typeface="Calibri" pitchFamily="34" charset="0"/>
              </a:rPr>
              <a:t>Vlastní, snímky obrazovky aplikace Excel systému Microsoft Office 2010.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98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593</TotalTime>
  <Words>403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MS Excel - Buňka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Excel - Buňka</dc:title>
  <dc:creator>Uživatel</dc:creator>
  <cp:lastModifiedBy>Uživatel</cp:lastModifiedBy>
  <cp:revision>58</cp:revision>
  <dcterms:created xsi:type="dcterms:W3CDTF">2012-12-05T19:17:16Z</dcterms:created>
  <dcterms:modified xsi:type="dcterms:W3CDTF">2013-05-13T10:59:25Z</dcterms:modified>
</cp:coreProperties>
</file>