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8" r:id="rId8"/>
    <p:sldId id="261" r:id="rId9"/>
    <p:sldId id="262" r:id="rId10"/>
    <p:sldId id="267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33"/>
    <a:srgbClr val="FAB8ED"/>
    <a:srgbClr val="35CFD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58" autoAdjust="0"/>
    <p:restoredTop sz="94671" autoAdjust="0"/>
  </p:normalViewPr>
  <p:slideViewPr>
    <p:cSldViewPr>
      <p:cViewPr>
        <p:scale>
          <a:sx n="76" d="100"/>
          <a:sy n="76" d="100"/>
        </p:scale>
        <p:origin x="-1302" y="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5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B62548-EF16-482D-B2C1-4EFFC4AA77E1}" type="datetimeFigureOut">
              <a:rPr lang="cs-CZ" smtClean="0"/>
              <a:t>18.12.2012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0FDA557-39A0-4107-AF2A-8AA54E565A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539552" y="476672"/>
            <a:ext cx="7920880" cy="590465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Box 6"/>
          <p:cNvSpPr txBox="1"/>
          <p:nvPr/>
        </p:nvSpPr>
        <p:spPr>
          <a:xfrm>
            <a:off x="1547664" y="2348880"/>
            <a:ext cx="6192688" cy="3847207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Název a číslo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VY_32_INOVACE_ČJ.4.01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Název školy: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Základní škola Průhonice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Autor: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Mgr. Zuzana Sklenářová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Vzdělávací oblast: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Jazyk a jazyková komunikace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Předmět: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Český jazyk a literatura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Téma: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Stavba slova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Období zpracování: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září – listopad 2012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Anotace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Prezentace je určena pro žáky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4.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ročníku,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žáci se seznamují a procvičují stavbu slov</a:t>
            </a:r>
          </a:p>
          <a:p>
            <a:pPr marL="342900" indent="-342900">
              <a:buFont typeface="Arial" pitchFamily="34" charset="0"/>
              <a:buNone/>
              <a:defRPr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(předpona, kořen, přípona)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880" y="795842"/>
            <a:ext cx="5715000" cy="1247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43808" y="692696"/>
            <a:ext cx="31534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KOŘEN SLOVA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39552" y="1595020"/>
            <a:ext cx="8064896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část slova společná všem slovům příbuzným, která mají společný základ.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Box 4"/>
          <p:cNvSpPr txBox="1"/>
          <p:nvPr/>
        </p:nvSpPr>
        <p:spPr>
          <a:xfrm>
            <a:off x="539552" y="2834933"/>
            <a:ext cx="8064896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část slova zbývající po oddělení předpony a přípony.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Box 4"/>
          <p:cNvSpPr txBox="1"/>
          <p:nvPr/>
        </p:nvSpPr>
        <p:spPr>
          <a:xfrm>
            <a:off x="539552" y="4131077"/>
            <a:ext cx="8064896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Př.: pra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natý – zá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les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ák </a:t>
            </a:r>
          </a:p>
          <a:p>
            <a:pPr>
              <a:buClr>
                <a:schemeClr val="tx2">
                  <a:lumMod val="60000"/>
                  <a:lumOff val="40000"/>
                </a:schemeClr>
              </a:buClr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>
              <a:buClr>
                <a:schemeClr val="tx2">
                  <a:lumMod val="60000"/>
                  <a:lumOff val="40000"/>
                </a:schemeClr>
              </a:buClr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ná</a:t>
            </a:r>
            <a:r>
              <a:rPr lang="cs-CZ" sz="2800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byt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ek – do</a:t>
            </a:r>
            <a:r>
              <a:rPr lang="cs-CZ" sz="2800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byt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ek - pří</a:t>
            </a:r>
            <a:r>
              <a:rPr lang="cs-CZ" sz="2800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byt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1760" y="692696"/>
            <a:ext cx="45111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NAJDI KOŘEN SLOVA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1187624" y="278092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nakreslit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779912" y="335699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náhled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923928" y="57332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vystřihnout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1043608" y="52292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nalepit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4860032" y="458112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strojník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6012160" y="242088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naučit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2267744" y="422108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úroda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5940152" y="364502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nasypaný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3635896" y="220486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zálesák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827584" y="364502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výpisky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971600" y="163004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škol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8000"/>
                <a:shade val="90000"/>
                <a:satMod val="160000"/>
                <a:lumMod val="100000"/>
              </a:schemeClr>
            </a:gs>
            <a:gs pos="60000">
              <a:schemeClr val="bg2">
                <a:tint val="95000"/>
                <a:shade val="100000"/>
                <a:satMod val="130000"/>
                <a:lumMod val="130000"/>
              </a:schemeClr>
            </a:gs>
            <a:gs pos="100000">
              <a:schemeClr val="bg2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NAJDI KOŘEN SLOVA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Rounded Rectangle 5"/>
          <p:cNvSpPr/>
          <p:nvPr/>
        </p:nvSpPr>
        <p:spPr>
          <a:xfrm>
            <a:off x="1043608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kres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ounded Rectangle 6"/>
          <p:cNvSpPr/>
          <p:nvPr/>
        </p:nvSpPr>
        <p:spPr>
          <a:xfrm>
            <a:off x="3851920" y="335699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hled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ounded Rectangle 7"/>
          <p:cNvSpPr/>
          <p:nvPr/>
        </p:nvSpPr>
        <p:spPr>
          <a:xfrm>
            <a:off x="6588224" y="16288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střih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nout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ounded Rectangle 8"/>
          <p:cNvSpPr/>
          <p:nvPr/>
        </p:nvSpPr>
        <p:spPr>
          <a:xfrm>
            <a:off x="899592" y="508518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lep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ounded Rectangle 9"/>
          <p:cNvSpPr/>
          <p:nvPr/>
        </p:nvSpPr>
        <p:spPr>
          <a:xfrm>
            <a:off x="3923928" y="508518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stroj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ník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ounded Rectangle 10"/>
          <p:cNvSpPr/>
          <p:nvPr/>
        </p:nvSpPr>
        <p:spPr>
          <a:xfrm>
            <a:off x="3779912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uč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ounded Rectangle 11"/>
          <p:cNvSpPr/>
          <p:nvPr/>
        </p:nvSpPr>
        <p:spPr>
          <a:xfrm>
            <a:off x="899592" y="422108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rod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Rounded Rectangle 12"/>
          <p:cNvSpPr/>
          <p:nvPr/>
        </p:nvSpPr>
        <p:spPr>
          <a:xfrm>
            <a:off x="3995936" y="422108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syp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aný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ounded Rectangle 14"/>
          <p:cNvSpPr/>
          <p:nvPr/>
        </p:nvSpPr>
        <p:spPr>
          <a:xfrm>
            <a:off x="3851920" y="170080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les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ák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ounded Rectangle 15"/>
          <p:cNvSpPr/>
          <p:nvPr/>
        </p:nvSpPr>
        <p:spPr>
          <a:xfrm>
            <a:off x="971600" y="335699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pis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ky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Rounded Rectangle 16"/>
          <p:cNvSpPr/>
          <p:nvPr/>
        </p:nvSpPr>
        <p:spPr>
          <a:xfrm>
            <a:off x="971600" y="170080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</a:t>
            </a:r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škol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46577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/>
          <p:cNvSpPr/>
          <p:nvPr/>
        </p:nvSpPr>
        <p:spPr>
          <a:xfrm>
            <a:off x="4283968" y="4653136"/>
            <a:ext cx="864096" cy="5040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al 18"/>
          <p:cNvSpPr/>
          <p:nvPr/>
        </p:nvSpPr>
        <p:spPr>
          <a:xfrm>
            <a:off x="2915816" y="4653136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al 17"/>
          <p:cNvSpPr/>
          <p:nvPr/>
        </p:nvSpPr>
        <p:spPr>
          <a:xfrm>
            <a:off x="1547664" y="4653136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Box 3"/>
          <p:cNvSpPr txBox="1"/>
          <p:nvPr/>
        </p:nvSpPr>
        <p:spPr>
          <a:xfrm>
            <a:off x="1591025" y="692696"/>
            <a:ext cx="41056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PŘEDPONA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39552" y="1617762"/>
            <a:ext cx="8064896" cy="95410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část slova, která je připojená před kořen a mění jeho význam.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39551" y="2908101"/>
            <a:ext cx="8049821" cy="138499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  <a:defRPr sz="2800"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dirty="0"/>
              <a:t>Může být shodná s vlastními předložkami, např.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za, na, před, pod, do, po, </a:t>
            </a:r>
            <a:r>
              <a:rPr lang="cs-CZ" dirty="0" smtClean="0"/>
              <a:t>…..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4581128"/>
            <a:ext cx="8049820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cs-CZ"/>
            </a:defPPr>
            <a:lvl1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  <a:defRPr sz="2800">
                <a:latin typeface="Times New Roman" pitchFamily="18" charset="0"/>
                <a:cs typeface="Times New Roman" pitchFamily="18" charset="0"/>
              </a:defRPr>
            </a:lvl1pPr>
          </a:lstStyle>
          <a:p>
            <a:r>
              <a:rPr lang="cs-CZ" dirty="0"/>
              <a:t>Př. d o p i s , v ý t a h , p o d h r a d 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1760" y="692696"/>
            <a:ext cx="41296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NAJDI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PŘEDPONY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467544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přiletět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779912" y="350100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zálesák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923928" y="57332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odstřihnout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043608" y="52292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prales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5724128" y="479715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podpis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012160" y="263691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nalepit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2195736" y="443711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úroda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6804248" y="371703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přebytek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3635896" y="220486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poklady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1475656" y="3429000"/>
            <a:ext cx="1944216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předběhnout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944133" y="16288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798382" y="980728"/>
            <a:ext cx="50377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NAJDI PŘEDPONY   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Rounded Rectangle 5"/>
          <p:cNvSpPr/>
          <p:nvPr/>
        </p:nvSpPr>
        <p:spPr>
          <a:xfrm>
            <a:off x="899592" y="299695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lepit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Rounded Rectangle 6"/>
          <p:cNvSpPr/>
          <p:nvPr/>
        </p:nvSpPr>
        <p:spPr>
          <a:xfrm>
            <a:off x="4427984" y="299695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pří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bytek   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ounded Rectangle 8"/>
          <p:cNvSpPr/>
          <p:nvPr/>
        </p:nvSpPr>
        <p:spPr>
          <a:xfrm>
            <a:off x="1187624" y="5373216"/>
            <a:ext cx="1872208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před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běhnout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Rounded Rectangle 9"/>
          <p:cNvSpPr/>
          <p:nvPr/>
        </p:nvSpPr>
        <p:spPr>
          <a:xfrm>
            <a:off x="4355976" y="458112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při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letět  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Rounded Rectangle 10"/>
          <p:cNvSpPr/>
          <p:nvPr/>
        </p:nvSpPr>
        <p:spPr>
          <a:xfrm>
            <a:off x="4283968" y="220486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pra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les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Rounded Rectangle 11"/>
          <p:cNvSpPr/>
          <p:nvPr/>
        </p:nvSpPr>
        <p:spPr>
          <a:xfrm>
            <a:off x="827584" y="458112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roda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Rounded Rectangle 12"/>
          <p:cNvSpPr/>
          <p:nvPr/>
        </p:nvSpPr>
        <p:spPr>
          <a:xfrm>
            <a:off x="4283968" y="378904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pod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pis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Rounded Rectangle 14"/>
          <p:cNvSpPr/>
          <p:nvPr/>
        </p:nvSpPr>
        <p:spPr>
          <a:xfrm>
            <a:off x="4283968" y="53732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zá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lesák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Rounded Rectangle 15"/>
          <p:cNvSpPr/>
          <p:nvPr/>
        </p:nvSpPr>
        <p:spPr>
          <a:xfrm>
            <a:off x="971600" y="378904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po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klady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Rounded Rectangle 16"/>
          <p:cNvSpPr/>
          <p:nvPr/>
        </p:nvSpPr>
        <p:spPr>
          <a:xfrm>
            <a:off x="971600" y="2204864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vyš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kolit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708156" y="2204864"/>
            <a:ext cx="168026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od</a:t>
            </a:r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střihnout 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519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val 19"/>
          <p:cNvSpPr/>
          <p:nvPr/>
        </p:nvSpPr>
        <p:spPr>
          <a:xfrm>
            <a:off x="6876256" y="3789040"/>
            <a:ext cx="936104" cy="5040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al 18"/>
          <p:cNvSpPr/>
          <p:nvPr/>
        </p:nvSpPr>
        <p:spPr>
          <a:xfrm>
            <a:off x="3203848" y="3789040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al 17"/>
          <p:cNvSpPr/>
          <p:nvPr/>
        </p:nvSpPr>
        <p:spPr>
          <a:xfrm>
            <a:off x="5292080" y="3789040"/>
            <a:ext cx="504056" cy="50405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Box 3"/>
          <p:cNvSpPr txBox="1"/>
          <p:nvPr/>
        </p:nvSpPr>
        <p:spPr>
          <a:xfrm>
            <a:off x="2411760" y="692696"/>
            <a:ext cx="3079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PŘÍPONA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39552" y="1617762"/>
            <a:ext cx="8064896" cy="267765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část slova, která je připojená za kořen a mění jeho význam.</a:t>
            </a:r>
          </a:p>
          <a:p>
            <a:pPr>
              <a:buClr>
                <a:schemeClr val="tx2">
                  <a:lumMod val="60000"/>
                  <a:lumOff val="40000"/>
                </a:schemeClr>
              </a:buClr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Nemůže existovat jako samostatné slovo</a:t>
            </a:r>
          </a:p>
          <a:p>
            <a:pPr>
              <a:buClr>
                <a:schemeClr val="tx2">
                  <a:lumMod val="60000"/>
                  <a:lumOff val="40000"/>
                </a:schemeClr>
              </a:buClr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Př.  p ř e l o m i t ,  p ř e b y t e k , h l a s a t e l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06577" y="692696"/>
            <a:ext cx="40030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DOPLŇ PŘÍPONY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232298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troj…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4211960" y="371703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záles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3923928" y="57332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hlas…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1043608" y="52292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řelom..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5724128" y="479715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akres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012160" y="242088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ystřih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….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1835696" y="4221088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úrod…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6804248" y="371703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adbyt..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3635896" y="285293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nalep...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611560" y="34290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et….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971600" y="16288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vyškol..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2915816" y="1628800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yškol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21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63688" y="731520"/>
            <a:ext cx="5780112" cy="75326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         DOPLŇ PŘÍPONY</a:t>
            </a:r>
            <a:endParaRPr lang="cs-CZ" sz="3200" b="1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Rounded Rectangle 7"/>
          <p:cNvSpPr/>
          <p:nvPr/>
        </p:nvSpPr>
        <p:spPr>
          <a:xfrm>
            <a:off x="4716016" y="321297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áles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Rounded Rectangle 10"/>
          <p:cNvSpPr/>
          <p:nvPr/>
        </p:nvSpPr>
        <p:spPr>
          <a:xfrm>
            <a:off x="4932040" y="465313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akres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Rounded Rectangle 11"/>
          <p:cNvSpPr/>
          <p:nvPr/>
        </p:nvSpPr>
        <p:spPr>
          <a:xfrm>
            <a:off x="4932040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dirty="0" err="1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ystřih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….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ounded Rectangle 14"/>
          <p:cNvSpPr/>
          <p:nvPr/>
        </p:nvSpPr>
        <p:spPr>
          <a:xfrm>
            <a:off x="4860032" y="39330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adbyt..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ounded Rectangle 6"/>
          <p:cNvSpPr/>
          <p:nvPr/>
        </p:nvSpPr>
        <p:spPr>
          <a:xfrm>
            <a:off x="611560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troj…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Rounded Rectangle 9"/>
          <p:cNvSpPr/>
          <p:nvPr/>
        </p:nvSpPr>
        <p:spPr>
          <a:xfrm>
            <a:off x="683568" y="53732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řelom..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Rounded Rectangle 12"/>
          <p:cNvSpPr/>
          <p:nvPr/>
        </p:nvSpPr>
        <p:spPr>
          <a:xfrm>
            <a:off x="611560" y="465313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úrod…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ounded Rectangle 15"/>
          <p:cNvSpPr/>
          <p:nvPr/>
        </p:nvSpPr>
        <p:spPr>
          <a:xfrm>
            <a:off x="683568" y="321297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nalep…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Rounded Rectangle 16"/>
          <p:cNvSpPr/>
          <p:nvPr/>
        </p:nvSpPr>
        <p:spPr>
          <a:xfrm>
            <a:off x="539552" y="39330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et….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Rounded Rectangle 20"/>
          <p:cNvSpPr/>
          <p:nvPr/>
        </p:nvSpPr>
        <p:spPr>
          <a:xfrm>
            <a:off x="2699792" y="17728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vyškol..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Rounded Rectangle 13"/>
          <p:cNvSpPr/>
          <p:nvPr/>
        </p:nvSpPr>
        <p:spPr>
          <a:xfrm>
            <a:off x="4788024" y="17728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vyškol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it  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Rounded Rectangle 6"/>
          <p:cNvSpPr/>
          <p:nvPr/>
        </p:nvSpPr>
        <p:spPr>
          <a:xfrm>
            <a:off x="2699792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stroj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ník</a:t>
            </a:r>
            <a:endParaRPr lang="cs-CZ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Rounded Rectangle 15"/>
          <p:cNvSpPr/>
          <p:nvPr/>
        </p:nvSpPr>
        <p:spPr>
          <a:xfrm>
            <a:off x="2627784" y="321297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nalep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Rounded Rectangle 7"/>
          <p:cNvSpPr/>
          <p:nvPr/>
        </p:nvSpPr>
        <p:spPr>
          <a:xfrm>
            <a:off x="6660232" y="321297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záles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ák</a:t>
            </a:r>
            <a:endParaRPr lang="cs-CZ" sz="2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Rounded Rectangle 8"/>
          <p:cNvSpPr/>
          <p:nvPr/>
        </p:nvSpPr>
        <p:spPr>
          <a:xfrm>
            <a:off x="6660232" y="53732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hlas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atel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Rounded Rectangle 10"/>
          <p:cNvSpPr/>
          <p:nvPr/>
        </p:nvSpPr>
        <p:spPr>
          <a:xfrm>
            <a:off x="6732240" y="465313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nakres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lit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Rounded Rectangle 11"/>
          <p:cNvSpPr/>
          <p:nvPr/>
        </p:nvSpPr>
        <p:spPr>
          <a:xfrm>
            <a:off x="6876256" y="249289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vystřih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nout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Rounded Rectangle 14"/>
          <p:cNvSpPr/>
          <p:nvPr/>
        </p:nvSpPr>
        <p:spPr>
          <a:xfrm>
            <a:off x="6732240" y="39330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nadbyt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ek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Rounded Rectangle 16"/>
          <p:cNvSpPr/>
          <p:nvPr/>
        </p:nvSpPr>
        <p:spPr>
          <a:xfrm>
            <a:off x="2636168" y="393305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let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adlo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Rounded Rectangle 16"/>
          <p:cNvSpPr/>
          <p:nvPr/>
        </p:nvSpPr>
        <p:spPr>
          <a:xfrm>
            <a:off x="2555776" y="4659182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úrod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Rounded Rectangle 16"/>
          <p:cNvSpPr/>
          <p:nvPr/>
        </p:nvSpPr>
        <p:spPr>
          <a:xfrm>
            <a:off x="2699792" y="53732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přelom</a:t>
            </a:r>
            <a:r>
              <a:rPr lang="cs-CZ" sz="2400" b="1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it</a:t>
            </a:r>
            <a:endParaRPr lang="cs-CZ" sz="24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Rounded Rectangle 16"/>
          <p:cNvSpPr/>
          <p:nvPr/>
        </p:nvSpPr>
        <p:spPr>
          <a:xfrm>
            <a:off x="4788024" y="5373216"/>
            <a:ext cx="1728192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hlas….</a:t>
            </a:r>
            <a:endParaRPr lang="cs-CZ" sz="24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0483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9" grpId="0"/>
      <p:bldP spid="10" grpId="0"/>
      <p:bldP spid="12" grpId="0"/>
      <p:bldP spid="5" grpId="0"/>
      <p:bldP spid="8" grpId="0"/>
      <p:bldP spid="11" grpId="0"/>
      <p:bldP spid="13" grpId="0"/>
      <p:bldP spid="14" grpId="0"/>
      <p:bldP spid="15" grpId="0"/>
      <p:bldP spid="16" grpId="0"/>
      <p:bldP spid="17" grpId="0"/>
      <p:bldP spid="19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1760" y="692696"/>
            <a:ext cx="32624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KONCOVKA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539552" y="1595020"/>
            <a:ext cx="8064896" cy="181588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část slova na jeho konci, která se v různých jeho tvarech mění (při skloňování nebo časování)</a:t>
            </a:r>
          </a:p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Př. přelom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úrod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škol</a:t>
            </a:r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u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12218" y="4777988"/>
            <a:ext cx="8064896" cy="52322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2">
                  <a:lumMod val="60000"/>
                  <a:lumOff val="40000"/>
                </a:schemeClr>
              </a:buClr>
            </a:pP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PŘEDPONA </a:t>
            </a:r>
            <a:r>
              <a:rPr lang="en-US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+ KO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ŘEN </a:t>
            </a:r>
            <a:r>
              <a:rPr lang="en-US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+ P</a:t>
            </a:r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ŘÍPONA </a:t>
            </a:r>
            <a:r>
              <a:rPr lang="en-US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= SLOVO</a:t>
            </a:r>
            <a:endParaRPr lang="cs-CZ" sz="2800" b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478217" cy="79208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600201"/>
            <a:ext cx="8219256" cy="2260848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•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MELICHAR</a:t>
            </a:r>
            <a:r>
              <a:rPr lang="cs-CZ" sz="2800" cap="all" dirty="0" smtClean="0">
                <a:latin typeface="Times New Roman" pitchFamily="18" charset="0"/>
                <a:cs typeface="Times New Roman" pitchFamily="18" charset="0"/>
              </a:rPr>
              <a:t>, J., Styblík, V.: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Český jazyk –      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přehled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učiva základní školy. 1. vydání. Praha: </a:t>
            </a:r>
          </a:p>
          <a:p>
            <a:pPr marL="0" indent="0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Fortuna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2005. ISBN 80-7168-892-4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0146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665</TotalTime>
  <Words>410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    NAJDI KOŘEN SLOVA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Ernst &amp; Young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Ernst &amp; Young</dc:creator>
  <cp:lastModifiedBy>Zuzana</cp:lastModifiedBy>
  <cp:revision>35</cp:revision>
  <dcterms:created xsi:type="dcterms:W3CDTF">2012-12-04T22:54:08Z</dcterms:created>
  <dcterms:modified xsi:type="dcterms:W3CDTF">2012-12-18T14:34:25Z</dcterms:modified>
</cp:coreProperties>
</file>