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68" r:id="rId4"/>
    <p:sldId id="280" r:id="rId5"/>
    <p:sldId id="281" r:id="rId6"/>
    <p:sldId id="27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D838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34" d="100"/>
          <a:sy n="134" d="100"/>
        </p:scale>
        <p:origin x="-252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1" name="click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ircle/>
    <p:sndAc>
      <p:stSnd>
        <p:snd r:embed="rId13" name="click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jpeg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Tilia_cordata_bark_2_beentree.jpg" TargetMode="External"/><Relationship Id="rId3" Type="http://schemas.openxmlformats.org/officeDocument/2006/relationships/image" Target="../media/image13.jpeg"/><Relationship Id="rId7" Type="http://schemas.openxmlformats.org/officeDocument/2006/relationships/hyperlink" Target="http://commons.wikimedia.org/wiki/File:Tilia_cordata_-_K%C3%B6hler%E2%80%93s_Medizinal-Pflanzen-139.jpg" TargetMode="External"/><Relationship Id="rId12" Type="http://schemas.openxmlformats.org/officeDocument/2006/relationships/hyperlink" Target="http://commons.wikimedia.org/wiki/File:V%C4%8Dela_na_pampeli%C5%A1ce.JPG?uselang=cs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Lipa_lipka_horni_bradlo.jpg" TargetMode="External"/><Relationship Id="rId11" Type="http://schemas.openxmlformats.org/officeDocument/2006/relationships/hyperlink" Target="http://commons.wikimedia.org/wiki/File:Rokytno,_d%C5%99evo%C5%99ezba_d%C4%9Bdy_s_babkou.jpg?uselang=cs" TargetMode="External"/><Relationship Id="rId5" Type="http://schemas.openxmlformats.org/officeDocument/2006/relationships/hyperlink" Target="http://cs.wikipedia.org/wiki/Soubor:Tilia_cordata_MHNT.BOT.2004.0.780.jpg" TargetMode="External"/><Relationship Id="rId10" Type="http://schemas.openxmlformats.org/officeDocument/2006/relationships/hyperlink" Target="http://commons.wikimedia.org/wiki/File:Ab_plant_109.jpg" TargetMode="External"/><Relationship Id="rId4" Type="http://schemas.openxmlformats.org/officeDocument/2006/relationships/hyperlink" Target="http://cs.wikipedia.org/wiki/Soubor:Tilia-cordata2.JPG" TargetMode="External"/><Relationship Id="rId9" Type="http://schemas.openxmlformats.org/officeDocument/2006/relationships/hyperlink" Target="http://commons.wikimedia.org/wiki/File:Lind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348880"/>
            <a:ext cx="8229600" cy="4104456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      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</a:t>
            </a:r>
            <a:r>
              <a:rPr lang="cs-CZ" sz="1400" b="1" dirty="0" smtClean="0"/>
              <a:t>Operačního programu Vzdělání pro konkurenceschopnost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 </a:t>
            </a:r>
            <a:r>
              <a:rPr lang="cs-CZ" sz="1200" b="1" dirty="0" smtClean="0"/>
              <a:t>                                                                                                                   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</a:t>
            </a:r>
            <a:r>
              <a:rPr lang="cs-CZ" sz="1200" b="1" dirty="0" smtClean="0"/>
              <a:t>V/2 Inovace a zkvalitnění výuky v oblasti přírodních věd</a:t>
            </a:r>
            <a:r>
              <a:rPr lang="cs-CZ" sz="1200" dirty="0" smtClean="0"/>
              <a:t>                                                              </a:t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VY_52_INOVACE_PR.4R.1C.16</a:t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duben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4.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Člověk a jeho svět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Přírodověda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      listnaté stromy, lípa srdčitá, květ, plod- oříšek, lipový med, lipové dřevo</a:t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       Žáci  se seznámí se zástupcem  listnatých stromů- lípou srdčitou, </a:t>
            </a:r>
            <a:br>
              <a:rPr lang="cs-CZ" sz="1200" dirty="0" smtClean="0"/>
            </a:br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                                         s její charakteristikou, částmi těla,  s užitečností pro člověka- květy, </a:t>
            </a:r>
            <a:br>
              <a:rPr lang="cs-CZ" sz="1200" dirty="0" smtClean="0"/>
            </a:br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                                         dřevo, med.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                                                                                   Žáci mají základní znalosti o listnatých stromech, poznají lípu srdčitou, </a:t>
            </a:r>
            <a:br>
              <a:rPr lang="cs-CZ" sz="1200" dirty="0" smtClean="0"/>
            </a:br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                                          znají části těla, ví, že má užitek pro člověka- lipový med, léčivý čaj z květů,</a:t>
            </a:r>
            <a:br>
              <a:rPr lang="cs-CZ" sz="1200" dirty="0" smtClean="0"/>
            </a:br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                                          dřevo pro řezbářství.</a:t>
            </a:r>
            <a:br>
              <a:rPr lang="cs-CZ" sz="1200" dirty="0" smtClean="0"/>
            </a:br>
            <a:r>
              <a:rPr lang="cs-CZ" sz="1200" dirty="0"/>
              <a:t> </a:t>
            </a:r>
            <a:r>
              <a:rPr lang="cs-CZ" sz="1200" dirty="0" smtClean="0"/>
              <a:t> 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</a:t>
            </a:r>
            <a:br>
              <a:rPr lang="cs-CZ" sz="1200" dirty="0" smtClean="0"/>
            </a:br>
            <a:endParaRPr lang="cs-CZ" sz="1200" dirty="0"/>
          </a:p>
        </p:txBody>
      </p:sp>
      <p:pic>
        <p:nvPicPr>
          <p:cNvPr id="5" name="Picture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260648"/>
            <a:ext cx="2295525" cy="295275"/>
          </a:xfrm>
          <a:prstGeom prst="rect">
            <a:avLst/>
          </a:prstGeom>
          <a:noFill/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692696"/>
            <a:ext cx="7056784" cy="16383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ransition spd="slow">
    <p:circl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/>
              <a:t>Lípa srdčitá</a:t>
            </a:r>
            <a:endParaRPr lang="cs-CZ" sz="80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4611231"/>
            <a:ext cx="475252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Má velkou rozložitou a hustou korunu.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Silný kmen až 14 metrů v obvodu.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Hluboký kulovitý kořen.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Listy jsou srdčité.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Květy jsou světle žluté a moc pěkně voní.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36096" y="1556792"/>
            <a:ext cx="3096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Strom se běžně dožívá 300 až 400 let.</a:t>
            </a:r>
            <a:endParaRPr lang="cs-CZ" sz="24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2312696"/>
            <a:ext cx="2952328" cy="442111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700806"/>
            <a:ext cx="3763257" cy="2822443"/>
          </a:xfrm>
          <a:prstGeom prst="rect">
            <a:avLst/>
          </a:prstGeom>
        </p:spPr>
      </p:pic>
    </p:spTree>
  </p:cSld>
  <p:clrMapOvr>
    <a:masterClrMapping/>
  </p:clrMapOvr>
  <p:transition spd="slow">
    <p:circl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 anchor="t">
            <a:normAutofit/>
          </a:bodyPr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Z květů se tvoří plody – oříšky.</a:t>
            </a:r>
            <a:b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</a:b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4941168"/>
            <a:ext cx="43924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 lidovém léčitelství je lípa velice oblíbena při všech nemocech z nachlazení (rýma, kašel, záněty průdušek, angína, chřipka).</a:t>
            </a:r>
            <a:endParaRPr lang="cs-CZ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377" y="1030003"/>
            <a:ext cx="2052228" cy="154302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196752"/>
            <a:ext cx="3633872" cy="453650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604378"/>
            <a:ext cx="2938268" cy="2370460"/>
          </a:xfrm>
          <a:prstGeom prst="rect">
            <a:avLst/>
          </a:prstGeom>
        </p:spPr>
      </p:pic>
    </p:spTree>
  </p:cSld>
  <p:clrMapOvr>
    <a:masterClrMapping/>
  </p:clrMapOvr>
  <p:transition spd="slow">
    <p:circl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Květy poskytují pastvu včelám, ze kterých vyrábí lipový med.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4576772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Je tedy medonosná.</a:t>
            </a:r>
            <a:endParaRPr lang="cs-CZ" sz="3200" b="1" dirty="0"/>
          </a:p>
        </p:txBody>
      </p:sp>
      <p:pic>
        <p:nvPicPr>
          <p:cNvPr id="1027" name="Picture 3" descr="C:\Users\Berda\AppData\Local\Microsoft\Windows\Temporary Internet Files\Content.IE5\SURBLEOH\MP9003168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0156" y="5301208"/>
            <a:ext cx="2188840" cy="1440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984484"/>
            <a:ext cx="3456384" cy="259228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7433" y="1921187"/>
            <a:ext cx="2136798" cy="3240360"/>
          </a:xfrm>
          <a:prstGeom prst="rect">
            <a:avLst/>
          </a:prstGeom>
        </p:spPr>
      </p:pic>
    </p:spTree>
  </p:cSld>
  <p:clrMapOvr>
    <a:masterClrMapping/>
  </p:clrMapOvr>
  <p:transition spd="slow">
    <p:circl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Lipové dřevo je velmi měkké a dobře se hodí </a:t>
            </a:r>
            <a:br>
              <a:rPr lang="cs-CZ" sz="3200" b="1" dirty="0" smtClean="0"/>
            </a:br>
            <a:r>
              <a:rPr lang="cs-CZ" sz="3200" b="1" dirty="0" smtClean="0"/>
              <a:t>k vyřezávání.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7584" y="5589240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Z květů se také vaří léčivý čaj.</a:t>
            </a:r>
            <a:endParaRPr lang="cs-CZ" sz="3200" b="1" dirty="0"/>
          </a:p>
        </p:txBody>
      </p:sp>
      <p:pic>
        <p:nvPicPr>
          <p:cNvPr id="1026" name="Picture 2" descr="C:\Users\Berda\AppData\Local\Microsoft\Windows\Temporary Internet Files\Content.IE5\NIVZQF38\MP90032106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911633"/>
            <a:ext cx="260985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000227"/>
            <a:ext cx="2691760" cy="3589013"/>
          </a:xfrm>
          <a:prstGeom prst="rect">
            <a:avLst/>
          </a:prstGeom>
        </p:spPr>
      </p:pic>
    </p:spTree>
  </p:cSld>
  <p:clrMapOvr>
    <a:masterClrMapping/>
  </p:clrMapOvr>
  <p:transition spd="slow">
    <p:circl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2924944"/>
            <a:ext cx="2862318" cy="3816424"/>
          </a:xfrm>
          <a:prstGeom prst="rect">
            <a:avLst/>
          </a:prstGeo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260648"/>
            <a:ext cx="8229600" cy="4608512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sz="1800" b="1" dirty="0" smtClean="0"/>
              <a:t>Zdroje, obrázky, citace: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Autorem materiálu je Mgr. Daniela Ševčíková, pokud není níže uvedeno jinak.</a:t>
            </a:r>
            <a:br>
              <a:rPr lang="cs-CZ" sz="1800" dirty="0" smtClean="0"/>
            </a:br>
            <a:r>
              <a:rPr lang="cs-CZ" sz="1800" dirty="0" smtClean="0"/>
              <a:t>Použity obrázky sady MS Office.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Internetové zdroje:</a:t>
            </a:r>
            <a:br>
              <a:rPr lang="cs-CZ" sz="1800" b="1" dirty="0" smtClean="0"/>
            </a:br>
            <a:r>
              <a:rPr lang="cs-CZ" sz="1200" dirty="0">
                <a:hlinkClick r:id="rId4"/>
              </a:rPr>
              <a:t>http://cs.wikipedia.org/wiki/Soubor:Tilia-cordata2.JPG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>
                <a:hlinkClick r:id="rId5"/>
              </a:rPr>
              <a:t>http://</a:t>
            </a:r>
            <a:r>
              <a:rPr lang="cs-CZ" sz="1200" dirty="0">
                <a:hlinkClick r:id="rId5"/>
              </a:rPr>
              <a:t>cs.wikipedia.org/wiki/Soubor:Tilia_cordata_MHNT.BOT.2004.0.780.jpg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>
                <a:hlinkClick r:id="rId6"/>
              </a:rPr>
              <a:t>http://</a:t>
            </a:r>
            <a:r>
              <a:rPr lang="cs-CZ" sz="1200" dirty="0">
                <a:hlinkClick r:id="rId6"/>
              </a:rPr>
              <a:t>cs.wikipedia.org/wiki/Soubor:Lipa_lipka_horni_bradlo.jpg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>
                <a:hlinkClick r:id="rId7"/>
              </a:rPr>
              <a:t>http://commons.wikimedia.org/wiki/File:Tilia_cordata_-_</a:t>
            </a:r>
            <a:r>
              <a:rPr lang="cs-CZ" sz="1200" dirty="0">
                <a:hlinkClick r:id="rId7"/>
              </a:rPr>
              <a:t>K%C3%B6hler%E2%80%93s_Medizinal-Pflanzen-139.jpg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commons.wikimedia.org/wiki/File:Tilia_cordata_bark_2_beentree.jpg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>
                <a:hlinkClick r:id="rId9"/>
              </a:rPr>
              <a:t>http://commons.wikimedia.org/wiki/File:Linde.jpg</a:t>
            </a:r>
            <a:r>
              <a:rPr lang="cs-CZ" sz="1400" u="sng" dirty="0" smtClean="0"/>
              <a:t/>
            </a:r>
            <a:br>
              <a:rPr lang="cs-CZ" sz="1400" u="sng" dirty="0" smtClean="0"/>
            </a:br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commons.wikimedia.org/wiki/File:Ab_plant_109.jpg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>
                <a:hlinkClick r:id="rId11"/>
              </a:rPr>
              <a:t>http://commons.wikimedia.org/wiki/File:Rokytno,_d%C5%99evo%C5%99ezba_d%C4%9Bdy_s_babkou.jpg?uselang=cs</a:t>
            </a:r>
            <a:r>
              <a:rPr lang="cs-CZ" sz="1400" u="sng" dirty="0" smtClean="0"/>
              <a:t/>
            </a:r>
            <a:br>
              <a:rPr lang="cs-CZ" sz="1400" u="sng" dirty="0" smtClean="0"/>
            </a:br>
            <a:r>
              <a:rPr lang="cs-CZ" sz="1200" dirty="0">
                <a:hlinkClick r:id="rId12"/>
              </a:rPr>
              <a:t>http://commons.wikimedia.org/wiki/File:V%C4%8Dela_na_pampeli%C5%A1ce.JPG?uselang=cs</a:t>
            </a:r>
            <a:r>
              <a:rPr lang="cs-CZ" sz="1400" u="sng" dirty="0" smtClean="0"/>
              <a:t/>
            </a:r>
            <a:br>
              <a:rPr lang="cs-CZ" sz="1400" u="sng" dirty="0" smtClean="0"/>
            </a:br>
            <a:r>
              <a:rPr lang="cs-CZ" sz="1400" u="sng" dirty="0" smtClean="0"/>
              <a:t/>
            </a:r>
            <a:br>
              <a:rPr lang="cs-CZ" sz="1400" u="sng" dirty="0" smtClean="0"/>
            </a:br>
            <a:r>
              <a:rPr lang="cs-CZ" sz="1400" u="sng" dirty="0" smtClean="0"/>
              <a:t/>
            </a:r>
            <a:br>
              <a:rPr lang="cs-CZ" sz="1400" u="sng" dirty="0" smtClean="0"/>
            </a:br>
            <a:r>
              <a:rPr lang="cs-CZ" sz="1400" u="sng" dirty="0" smtClean="0"/>
              <a:t/>
            </a:r>
            <a:br>
              <a:rPr lang="cs-CZ" sz="1400" u="sng" dirty="0" smtClean="0"/>
            </a:br>
            <a:r>
              <a:rPr lang="cs-CZ" sz="1400" u="sng" dirty="0" smtClean="0"/>
              <a:t/>
            </a:r>
            <a:br>
              <a:rPr lang="cs-CZ" sz="1400" u="sng" dirty="0" smtClean="0"/>
            </a:br>
            <a:r>
              <a:rPr lang="cs-CZ" sz="1400" u="sng" dirty="0" smtClean="0"/>
              <a:t/>
            </a:r>
            <a:br>
              <a:rPr lang="cs-CZ" sz="1400" u="sng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5229200"/>
            <a:ext cx="43924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/>
              <a:t>Konec</a:t>
            </a:r>
            <a:endParaRPr lang="cs-CZ" sz="6000" b="1" dirty="0"/>
          </a:p>
        </p:txBody>
      </p:sp>
    </p:spTree>
  </p:cSld>
  <p:clrMapOvr>
    <a:masterClrMapping/>
  </p:clrMapOvr>
  <p:transition spd="slow">
    <p:circl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Y_12_INOVACE_NS.1R.1C.03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VY_12_INOVACE_NS.1R.1C.03</Template>
  <TotalTime>200</TotalTime>
  <Words>118</Words>
  <Application>Microsoft Office PowerPoint</Application>
  <PresentationFormat>Předvádění na obrazovce (4:3)</PresentationFormat>
  <Paragraphs>16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VY_12_INOVACE_NS.1R.1C.03</vt:lpstr>
      <vt:lpstr>                                                                                  EU PENÍZE ŠKOLÁM                                              Zlepšení podmínek pro vzdělávání na základních školách                                              Operačního programu Vzdělání pro konkurenceschopnost                                                                                                                       Číslo a název klíčové aktivity:                                                                 V/2 Inovace a zkvalitnění výuky v oblasti přírodních věd                                                               Číslo DUM:                                                                                         VY_52_INOVACE_PR.4R.1C.16 Jméno autora:                                 Mgr. Daniela Ševčíková Datum (období) vytvoření DUM:                                                           duben až  květen  2013 Ročník:                                  4. Vzdělávací oblast:                                Člověk a jeho svět   Vzdělávací obor:                                Přírodověda Klíčová slova:                                                                                             listnaté stromy, lípa srdčitá, květ, plod- oříšek, lipový med, lipové dřevo Anotace:                                                                                                     Žáci  se seznámí se zástupcem  listnatých stromů- lípou srdčitou,                                                                                                                       s její charakteristikou, částmi těla,  s užitečností pro člověka- květy,                                                                                                                       dřevo, med.                                                                                                                       Druh učebního materiálu:                                                                        Prezentace PowerPoint Očekávaný výstup:                                                                                    Žáci mají základní znalosti o listnatých stromech, poznají lípu srdčitou,                                                                                                                        znají části těla, ví, že má užitek pro člověka- lipový med, léčivý čaj z květů,                                                                                                                       dřevo pro řezbářství.                                                                                            </vt:lpstr>
      <vt:lpstr>Lípa srdčitá</vt:lpstr>
      <vt:lpstr>Z květů se tvoří plody – oříšky. </vt:lpstr>
      <vt:lpstr>Květy poskytují pastvu včelám, ze kterých vyrábí lipový med.</vt:lpstr>
      <vt:lpstr>Lipové dřevo je velmi měkké a dobře se hodí  k vyřezávání.</vt:lpstr>
      <vt:lpstr>Zdroje, obrázky, citace: Autorem materiálu je Mgr. Daniela Ševčíková, pokud není níže uvedeno jinak. Použity obrázky sady MS Office.  Internetové zdroje: http://cs.wikipedia.org/wiki/Soubor:Tilia-cordata2.JPG http://cs.wikipedia.org/wiki/Soubor:Tilia_cordata_MHNT.BOT.2004.0.780.jpg http://cs.wikipedia.org/wiki/Soubor:Lipa_lipka_horni_bradlo.jpg http://commons.wikimedia.org/wiki/File:Tilia_cordata_-_K%C3%B6hler%E2%80%93s_Medizinal-Pflanzen-139.jpg http://commons.wikimedia.org/wiki/File:Tilia_cordata_bark_2_beentree.jpg http://commons.wikimedia.org/wiki/File:Linde.jpg http://commons.wikimedia.org/wiki/File:Ab_plant_109.jpg http://commons.wikimedia.org/wiki/File:Rokytno,_d%C5%99evo%C5%99ezba_d%C4%9Bdy_s_babkou.jpg?uselang=cs http://commons.wikimedia.org/wiki/File:V%C4%8Dela_na_pampeli%C5%A1ce.JPG?uselang=cs 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 PENĂŤZE Ĺ KOLĂM                                              ZlepĹˇenĂ­ podmĂ­nek pro vzdÄ›lĂˇvĂˇnĂ­ na zĂˇkladnĂ­ch ĹˇkolĂˇch                                              OperaÄŤnĂ­ho programu VzdÄ›lĂˇnĂ­ pro konkurenceschopnost Â  ÄŚĂ­slo a nĂˇzev klĂ­ÄŤovĂ© aktivity:                                                                 III/2 Inovace a zkvalitnÄ›nĂ­ vĂ˝uky prostĹ™ednictvĂ­m ICT ÄŚĂ­slo DUM:                                                                                         VY_32_INOVACE_NS.1R.1C.01 JmĂ©no autora:                                 Mgr. Daniela Ĺ evÄŤĂ­kovĂˇ Datum (obdobĂ­) vytvoĹ™enĂ­ DUM:                                                           duben aĹľ  kvÄ›ten  2013 RoÄŤnĂ­k:                                  1. VzdÄ›lĂˇvacĂ­ oblast:                                ÄŚlovÄ›k a jeho svÄ›t   VzdÄ›lĂˇvacĂ­ obor:                                NĂˇĹˇ svÄ›t KlĂ­ÄŤovĂˇ slova:                                                                                             mÄ›sĂ­ce v roce, jejich poĹ™adĂ­, jak jdou za sebou,kalendĂˇĹ™ Anotace:                                                                                                     Ĺ˝Ăˇci se uÄŤĂ­ zĂˇbavnou formou mÄ›sĂ­ce v roce, jejich poĹ™adĂ­,                                                                                                                       seznamujĂ­  se s kalendĂˇĹ™em.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Druh uÄŤebnĂ­ho materiĂˇlu:                                                                        Prezentace PowerPoint OÄŤekĂˇvanĂ˝ vĂ˝stup:                                                                                    Ĺ˝Ăˇci umĂ­  pojmenovat mÄ›sĂ­ce v roce, znajĂ­ jejich poĹ™adĂ­, jak jdou za sebou,</dc:title>
  <dc:creator>Jirka</dc:creator>
  <cp:lastModifiedBy>Bernard Neuwirth</cp:lastModifiedBy>
  <cp:revision>51</cp:revision>
  <dcterms:created xsi:type="dcterms:W3CDTF">2013-09-21T00:12:29Z</dcterms:created>
  <dcterms:modified xsi:type="dcterms:W3CDTF">2013-11-19T17:57:22Z</dcterms:modified>
</cp:coreProperties>
</file>