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1" r:id="rId5"/>
    <p:sldId id="27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8" autoAdjust="0"/>
    <p:restoredTop sz="94660"/>
  </p:normalViewPr>
  <p:slideViewPr>
    <p:cSldViewPr>
      <p:cViewPr>
        <p:scale>
          <a:sx n="134" d="100"/>
          <a:sy n="134" d="100"/>
        </p:scale>
        <p:origin x="-228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1" name="arrow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trips dir="rd"/>
    <p:sndAc>
      <p:stSnd>
        <p:snd r:embed="rId13" name="arrow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arix_decidua_cone_Embrun.jpg" TargetMode="External"/><Relationship Id="rId3" Type="http://schemas.openxmlformats.org/officeDocument/2006/relationships/image" Target="../media/image11.jpeg"/><Relationship Id="rId7" Type="http://schemas.openxmlformats.org/officeDocument/2006/relationships/hyperlink" Target="http://commons.wikimedia.org/wiki/File:Larix_decidua_Ojc%C3%B3w.jpg" TargetMode="External"/><Relationship Id="rId12" Type="http://schemas.openxmlformats.org/officeDocument/2006/relationships/hyperlink" Target="http://commons.wikimedia.org/wiki/File:Larix_decidua_crosssectio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Larix_decidua0.jpg" TargetMode="External"/><Relationship Id="rId11" Type="http://schemas.openxmlformats.org/officeDocument/2006/relationships/hyperlink" Target="http://commons.wikimedia.org/wiki/File:Timber_stack_in_Newent_-_geograph.org.uk_-_729902.jpg" TargetMode="External"/><Relationship Id="rId5" Type="http://schemas.openxmlformats.org/officeDocument/2006/relationships/hyperlink" Target="http://cs.wikipedia.org/wiki/Soubor:LarixDeciduaFemaleFlower.jpg" TargetMode="External"/><Relationship Id="rId10" Type="http://schemas.openxmlformats.org/officeDocument/2006/relationships/hyperlink" Target="http://commons.wikimedia.org/wiki/File:Bark_of_Larix_decidua.jpg" TargetMode="External"/><Relationship Id="rId4" Type="http://schemas.openxmlformats.org/officeDocument/2006/relationships/hyperlink" Target="http://cs.wikipedia.org/wiki/Soubor:Illustration_Larix_decudua0.jpg" TargetMode="External"/><Relationship Id="rId9" Type="http://schemas.openxmlformats.org/officeDocument/2006/relationships/hyperlink" Target="http://commons.wikimedia.org/wiki/File:Larix_decidua_%C5%BBywie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4536504"/>
          </a:xfrm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</a:t>
            </a:r>
            <a:r>
              <a:rPr lang="cs-CZ" sz="1200" b="1" dirty="0" smtClean="0"/>
              <a:t>V/2 Inovace a zkvalitnění výuky v oblasti přírodních věd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VY_52_INOVACE_PR.4R.1C.17 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jehličnaté stromy, modřín opadavý, jehlice, šišky, dřevo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Žáci se seznámí se základní charakteristikou jehličnatých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stromů, seznámí se s modřínem opadavým, naučí se,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>                                                                                                                      k čemu se používá jeho dřevo.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Žáci znají základní charakteristiku jehličnatých stromů,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poznají modřín opadavý, znají jeho části těla</a:t>
            </a:r>
            <a:r>
              <a:rPr lang="cs-CZ" sz="1200" smtClean="0"/>
              <a:t>, a ví</a:t>
            </a:r>
            <a:r>
              <a:rPr lang="cs-CZ" sz="1200" dirty="0" smtClean="0"/>
              <a:t>, k čemu se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jeho </a:t>
            </a:r>
            <a:r>
              <a:rPr lang="cs-CZ" sz="1200" smtClean="0"/>
              <a:t>dřevo používá.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smtClean="0"/>
              <a:t>                                                                                                           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smtClean="0"/>
              <a:t>                                                                                                          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32656"/>
            <a:ext cx="741682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strips dir="r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1143000"/>
          </a:xfrm>
        </p:spPr>
        <p:txBody>
          <a:bodyPr>
            <a:normAutofit/>
          </a:bodyPr>
          <a:lstStyle/>
          <a:p>
            <a:r>
              <a:rPr lang="cs-CZ" sz="4800" b="1" u="sng" dirty="0" smtClean="0"/>
              <a:t>Modřín opadavý</a:t>
            </a:r>
            <a:endParaRPr lang="cs-CZ" sz="4800" b="1" u="sng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1628800"/>
          <a:ext cx="2952328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2328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Jehličnatý</a:t>
                      </a:r>
                      <a:r>
                        <a:rPr lang="cs-CZ" sz="3600" b="1" baseline="0" dirty="0" smtClean="0">
                          <a:solidFill>
                            <a:srgbClr val="FF0000"/>
                          </a:solidFill>
                        </a:rPr>
                        <a:t> strom.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932040" y="3573016"/>
          <a:ext cx="3240360" cy="2529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40360"/>
              </a:tblGrid>
              <a:tr h="773048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Má</a:t>
                      </a:r>
                      <a:r>
                        <a:rPr lang="cs-CZ" sz="4000" b="1" baseline="0" dirty="0" smtClean="0">
                          <a:solidFill>
                            <a:srgbClr val="FF0000"/>
                          </a:solidFill>
                        </a:rPr>
                        <a:t> měkké jehlice, které na podzim opadávají.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924944"/>
            <a:ext cx="2400267" cy="36004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340768"/>
            <a:ext cx="2784309" cy="2088232"/>
          </a:xfrm>
          <a:prstGeom prst="rect">
            <a:avLst/>
          </a:prstGeom>
        </p:spPr>
      </p:pic>
    </p:spTree>
  </p:cSld>
  <p:clrMapOvr>
    <a:masterClrMapping/>
  </p:clrMapOvr>
  <p:transition spd="slow">
    <p:strips dir="r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476672"/>
          <a:ext cx="6096000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Modříny</a:t>
                      </a:r>
                      <a:r>
                        <a:rPr lang="cs-CZ" sz="4000" b="1" baseline="0" dirty="0" smtClean="0"/>
                        <a:t> rostou i v horách.</a:t>
                      </a:r>
                      <a:endParaRPr lang="cs-CZ" sz="4000" b="1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627784" y="5301208"/>
          <a:ext cx="6096000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Nevytváří samostatné rozsáhlejší porosty.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1340768"/>
            <a:ext cx="2571750" cy="3429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56792"/>
            <a:ext cx="4755500" cy="3168352"/>
          </a:xfrm>
          <a:prstGeom prst="rect">
            <a:avLst/>
          </a:prstGeom>
        </p:spPr>
      </p:pic>
    </p:spTree>
  </p:cSld>
  <p:clrMapOvr>
    <a:masterClrMapping/>
  </p:clrMapOvr>
  <p:transition spd="slow">
    <p:strips dir="r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692696"/>
          <a:ext cx="5424264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4264"/>
              </a:tblGrid>
              <a:tr h="109589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Kmen</a:t>
                      </a:r>
                      <a:r>
                        <a:rPr lang="cs-CZ" sz="3600" baseline="0" dirty="0" smtClean="0"/>
                        <a:t> stromu modřínu je hrubý a má četné trhliny.</a:t>
                      </a:r>
                      <a:endParaRPr lang="cs-CZ" sz="66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843808" y="4653136"/>
          <a:ext cx="554461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4616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3600" baseline="0" dirty="0" smtClean="0"/>
                        <a:t>Má menší měkké šišky.</a:t>
                      </a:r>
                      <a:endParaRPr lang="cs-CZ" sz="6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1" name="Šipka doprava 20"/>
          <p:cNvSpPr/>
          <p:nvPr/>
        </p:nvSpPr>
        <p:spPr>
          <a:xfrm rot="6851409">
            <a:off x="1124824" y="2269748"/>
            <a:ext cx="1080120" cy="21602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34089" y="1192359"/>
            <a:ext cx="2286719" cy="3050657"/>
          </a:xfrm>
          <a:prstGeom prst="rect">
            <a:avLst/>
          </a:prstGeom>
        </p:spPr>
      </p:pic>
      <p:sp>
        <p:nvSpPr>
          <p:cNvPr id="19" name="Šipka doprava 18"/>
          <p:cNvSpPr/>
          <p:nvPr/>
        </p:nvSpPr>
        <p:spPr>
          <a:xfrm rot="17755429">
            <a:off x="4703860" y="3873791"/>
            <a:ext cx="1338875" cy="17031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938" y="3212976"/>
            <a:ext cx="2160240" cy="2880320"/>
          </a:xfrm>
          <a:prstGeom prst="rect">
            <a:avLst/>
          </a:prstGeom>
        </p:spPr>
      </p:pic>
    </p:spTree>
  </p:cSld>
  <p:clrMapOvr>
    <a:masterClrMapping/>
  </p:clrMapOvr>
  <p:transition spd="slow">
    <p:strips dir="r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31640" y="620688"/>
          <a:ext cx="5424264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4264"/>
              </a:tblGrid>
              <a:tr h="1095896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/>
                        <a:t>Využití</a:t>
                      </a:r>
                      <a:r>
                        <a:rPr lang="cs-CZ" sz="6600" baseline="0" dirty="0" smtClean="0"/>
                        <a:t> dřeva</a:t>
                      </a:r>
                      <a:endParaRPr lang="cs-CZ" sz="6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319464" y="2492896"/>
            <a:ext cx="48245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Dřevo modřínu je velmi tvrdé </a:t>
            </a:r>
          </a:p>
          <a:p>
            <a:r>
              <a:rPr lang="cs-CZ" sz="2800" b="1" dirty="0" smtClean="0"/>
              <a:t>  a pružné.</a:t>
            </a:r>
          </a:p>
          <a:p>
            <a:pPr>
              <a:buFont typeface="Arial" pitchFamily="34" charset="0"/>
              <a:buChar char="•"/>
            </a:pPr>
            <a:endParaRPr lang="cs-CZ" sz="2800" b="1" dirty="0" smtClean="0"/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Je také odolné proti vodě.</a:t>
            </a:r>
          </a:p>
          <a:p>
            <a:pPr>
              <a:buFont typeface="Arial" pitchFamily="34" charset="0"/>
              <a:buChar char="•"/>
            </a:pPr>
            <a:endParaRPr lang="cs-CZ" sz="2800" b="1" dirty="0" smtClean="0"/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Používá se ve stavebnictví a  </a:t>
            </a:r>
          </a:p>
          <a:p>
            <a:r>
              <a:rPr lang="cs-CZ" sz="2800" b="1" dirty="0" smtClean="0"/>
              <a:t>  nábytkářství.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08665"/>
            <a:ext cx="2016224" cy="183850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437112"/>
            <a:ext cx="3089550" cy="1959933"/>
          </a:xfrm>
          <a:prstGeom prst="rect">
            <a:avLst/>
          </a:prstGeom>
        </p:spPr>
      </p:pic>
    </p:spTree>
  </p:cSld>
  <p:clrMapOvr>
    <a:masterClrMapping/>
  </p:clrMapOvr>
  <p:transition spd="slow">
    <p:strips dir="r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151386"/>
            <a:ext cx="3094661" cy="4969711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96136" y="5301208"/>
            <a:ext cx="2947864" cy="936104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                           </a:t>
            </a:r>
            <a:r>
              <a:rPr lang="cs-CZ" sz="5400" dirty="0" smtClean="0">
                <a:solidFill>
                  <a:srgbClr val="FFFF00"/>
                </a:solidFill>
              </a:rPr>
              <a:t>K O N E C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0" y="476672"/>
            <a:ext cx="8712968" cy="4248472"/>
          </a:xfrm>
        </p:spPr>
        <p:txBody>
          <a:bodyPr anchor="t">
            <a:normAutofit/>
          </a:bodyPr>
          <a:lstStyle/>
          <a:p>
            <a:r>
              <a:rPr lang="cs-CZ" sz="1500" b="1" dirty="0" smtClean="0">
                <a:solidFill>
                  <a:schemeClr val="tx1"/>
                </a:solidFill>
              </a:rPr>
              <a:t>Zdroje, obrázky, citace:</a:t>
            </a:r>
            <a:endParaRPr lang="cs-CZ" sz="1500" dirty="0" smtClean="0">
              <a:solidFill>
                <a:schemeClr val="tx1"/>
              </a:solidFill>
            </a:endParaRPr>
          </a:p>
          <a:p>
            <a:r>
              <a:rPr lang="cs-CZ" sz="15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5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sz="1500" dirty="0" smtClean="0">
              <a:solidFill>
                <a:schemeClr val="tx1"/>
              </a:solidFill>
            </a:endParaRPr>
          </a:p>
          <a:p>
            <a:r>
              <a:rPr lang="cs-CZ" sz="1500" b="1" dirty="0" smtClean="0">
                <a:solidFill>
                  <a:schemeClr val="tx1"/>
                </a:solidFill>
              </a:rPr>
              <a:t>Internetové zdroje:</a:t>
            </a:r>
          </a:p>
          <a:p>
            <a:r>
              <a:rPr lang="cs-CZ" sz="1200" dirty="0">
                <a:hlinkClick r:id="rId4"/>
              </a:rPr>
              <a:t>http://cs.wikipedia.org/wiki/Soubor:Illustration_Larix_decudua0.jpg</a:t>
            </a:r>
            <a:endParaRPr lang="cs-CZ" sz="1200" dirty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>
                <a:hlinkClick r:id="rId5"/>
              </a:rPr>
              <a:t>cs.wikipedia.org/wiki/Soubor:LarixDeciduaFemaleFlower.jpg</a:t>
            </a:r>
            <a:endParaRPr lang="cs-CZ" sz="1200" dirty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>
                <a:hlinkClick r:id="rId6"/>
              </a:rPr>
              <a:t>commons.wikimedia.org/wiki/File:Larix_decidua0.jpg</a:t>
            </a:r>
            <a:endParaRPr lang="cs-CZ" sz="1200" dirty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>
                <a:hlinkClick r:id="rId7"/>
              </a:rPr>
              <a:t>commons.wikimedia.org/wiki/File:Larix_decidua_Ojc%C3%B3w.jpg</a:t>
            </a:r>
            <a:endParaRPr lang="cs-CZ" sz="1200" dirty="0"/>
          </a:p>
          <a:p>
            <a:r>
              <a:rPr lang="cs-CZ" sz="1200" dirty="0">
                <a:hlinkClick r:id="rId8"/>
              </a:rPr>
              <a:t>http://commons.wikimedia.org/wiki/File:Larix_decidua_cone_Embrun.jpg</a:t>
            </a:r>
            <a:endParaRPr lang="cs-CZ" sz="1200" dirty="0"/>
          </a:p>
          <a:p>
            <a:r>
              <a:rPr lang="cs-CZ" sz="1200" dirty="0">
                <a:hlinkClick r:id="rId9"/>
              </a:rPr>
              <a:t>http://commons.wikimedia.org/wiki/File:Larix_decidua_%C5%BBywiec.JPG</a:t>
            </a:r>
            <a:endParaRPr lang="cs-CZ" sz="1200" dirty="0"/>
          </a:p>
          <a:p>
            <a:r>
              <a:rPr lang="cs-CZ" sz="1200" dirty="0">
                <a:hlinkClick r:id="rId10"/>
              </a:rPr>
              <a:t>http://commons.wikimedia.org/wiki/File:Bark_of_Larix_decidua.jpg</a:t>
            </a:r>
            <a:endParaRPr lang="cs-CZ" sz="1200" dirty="0"/>
          </a:p>
          <a:p>
            <a:r>
              <a:rPr lang="cs-CZ" sz="1200" dirty="0">
                <a:hlinkClick r:id="rId11"/>
              </a:rPr>
              <a:t>http://commons.wikimedia.org/wiki/File:Timber_stack_in_Newent_-_geograph.org.uk_-_729902.jpg</a:t>
            </a:r>
            <a:endParaRPr lang="cs-CZ" sz="1200" dirty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commons.wikimedia.org/wiki/File:Larix_decidua_crosssection.jpg</a:t>
            </a:r>
            <a:endParaRPr lang="cs-CZ" sz="1200" dirty="0" smtClean="0"/>
          </a:p>
          <a:p>
            <a:endParaRPr lang="cs-CZ" sz="1200" dirty="0"/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strips dir="r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VY_12_INOVACE_NS.1R.1C.04</Template>
  <TotalTime>240</TotalTime>
  <Words>137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VY_12_INOVACE_NS.1R.1C.04</vt:lpstr>
      <vt:lpstr>  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V/2 Inovace a zkvalitnění výuky v oblasti přírodních věd  Číslo DUM:                                                                                             VY_52_INOVACE_PR.4R.1C.17  Jméno autora:                                          Mgr. Daniela Ševčíková Datum (období) vytvoření DUM:                                                             duben až  květen  2013 Ročník:                                           4. Vzdělávací oblast:                                         Člověk a jeho svět   Vzdělávací obor:                                         Přírodověda Klíčová slova:                                                                                              jehličnaté stromy, modřín opadavý, jehlice, šišky, dřevo Anotace:                                                                                                      Žáci se seznámí se základní charakteristikou jehličnatých                                                                                                                        stromů, seznámí se s modřínem opadavým, naučí se,                                                                                                                        k čemu se používá jeho dřevo.                                                                                                  Druh učebního materiálu:                                                                        Prezentace PowerPoint Očekávaný výstup:                                                                                    Žáci znají základní charakteristiku jehličnatých stromů,                                                                                                                       poznají modřín opadavý, znají jeho části těla, a ví, k čemu se                                                                                                                       jeho dřevo používá.                                                                                                                                                                                                                                     </vt:lpstr>
      <vt:lpstr>Modřín opadavý</vt:lpstr>
      <vt:lpstr>Prezentace aplikace PowerPoint</vt:lpstr>
      <vt:lpstr>Prezentace aplikace PowerPoint</vt:lpstr>
      <vt:lpstr>Prezentace aplikace PowerPoint</vt:lpstr>
      <vt:lpstr>                           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III/2 Inovace a zkvalitnění výuky prostřednictvím ICT Číslo DUM:                                                                                             VY_32_INOVACE_NS.1R.1C.01 Jméno autora:                                          Mgr. Daniela Ševčíková Datum (období) vytvoření DUM:                                                             duben až  květen  2013 Ročník:                                           1. Vzdělávací oblast:                                         Člověk a jeho svět   Vzdělávací obor:                                         Náš svět Klíčová slova:                                                                                              dny v týdnu, pracovní dny v týdnu, volné dny v týdnu, víkend Anotace:                                                                                                      Žáci se učí zábavnou formou názvy dnů v týdnu, jejich pořadí,                                                                                                                        jak jdou za sebou, pracovní dny, volné dny- víkend.                                     Druh učebního materiálu:                                                                        Prezentace PowerPoint Očekávaný výstup:                                                                                    Žáci umí vyjmenovat dny v týdnu, znají jejich pořadí, ví, které                                                                                                                       dny jsou pracovní a které jsou volné-víkendové.</dc:title>
  <dc:creator>Jirka</dc:creator>
  <cp:lastModifiedBy>Bernard Neuwirth</cp:lastModifiedBy>
  <cp:revision>43</cp:revision>
  <dcterms:created xsi:type="dcterms:W3CDTF">2013-09-21T00:13:21Z</dcterms:created>
  <dcterms:modified xsi:type="dcterms:W3CDTF">2013-11-19T18:44:07Z</dcterms:modified>
</cp:coreProperties>
</file>