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9" r:id="rId2"/>
    <p:sldId id="280" r:id="rId3"/>
    <p:sldId id="256" r:id="rId4"/>
    <p:sldId id="267" r:id="rId5"/>
    <p:sldId id="258" r:id="rId6"/>
    <p:sldId id="269" r:id="rId7"/>
    <p:sldId id="270" r:id="rId8"/>
    <p:sldId id="271" r:id="rId9"/>
    <p:sldId id="262" r:id="rId10"/>
    <p:sldId id="263" r:id="rId11"/>
    <p:sldId id="264" r:id="rId12"/>
    <p:sldId id="265" r:id="rId13"/>
    <p:sldId id="266" r:id="rId14"/>
    <p:sldId id="257" r:id="rId15"/>
    <p:sldId id="268" r:id="rId16"/>
    <p:sldId id="259" r:id="rId17"/>
    <p:sldId id="260" r:id="rId18"/>
    <p:sldId id="261" r:id="rId19"/>
    <p:sldId id="272" r:id="rId20"/>
    <p:sldId id="273" r:id="rId21"/>
    <p:sldId id="274" r:id="rId22"/>
    <p:sldId id="275" r:id="rId23"/>
    <p:sldId id="276" r:id="rId24"/>
    <p:sldId id="278" r:id="rId25"/>
    <p:sldId id="277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472874-D7C3-4D0A-AC8F-5E448EDE3CA1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6B3C8-6D03-471E-A87F-4D0C68AF39B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tx1"/>
            </a:solidFill>
          </a:ln>
        </p:spPr>
        <p:txBody>
          <a:bodyPr/>
          <a:lstStyle>
            <a:lvl1pPr>
              <a:defRPr b="1" i="0" cap="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F3E9F-2369-414B-ACB3-2E2D235BF6B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0600C-2FE0-44C2-97AF-91989BAB2D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bestpage.cz/gif/gif19.html" TargetMode="External"/><Relationship Id="rId2" Type="http://schemas.openxmlformats.org/officeDocument/2006/relationships/hyperlink" Target="http://www.citizenship-aei.org/2012/04/americans-failing-citizenship-test-agai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Podnikové</a:t>
                      </a:r>
                      <a:r>
                        <a:rPr lang="cs-CZ" baseline="0" dirty="0" smtClean="0"/>
                        <a:t> činnosti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4.5.2013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slouží k ověření znalostí žáků v problematice „Personalistika“.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První polovina materiálu (snímky 4 až 13) obsahuje uzavřené otázky , ve kterých by žáci měli vybrat jednu správnou odpověď z nabízených variant. Druhá polovina (snímky 14 až 23) materiálu slouží pro vyhodnocení jednotlivých otázek, jsou zde zvýrazněny správné odpovědi. Test může sloužit jako zpětná vazba pochopení daného tématu pro učitele i žáky.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TEST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PERSONÁLNÍ ČINNOST PODNIKU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OTÁZKA Č. 1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Mezi metody, které slouží k výběru zaměstnanců na pracovní pozice, </a:t>
            </a:r>
            <a:r>
              <a:rPr lang="cs-CZ" b="1" u="sng" dirty="0" smtClean="0"/>
              <a:t>nepatří</a:t>
            </a:r>
            <a:r>
              <a:rPr lang="cs-CZ" b="1" dirty="0" smtClean="0"/>
              <a:t>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n</a:t>
            </a:r>
            <a:r>
              <a:rPr lang="cs-CZ" b="1" dirty="0" smtClean="0"/>
              <a:t>abídka Úřadu práce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ohovor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testy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err="1"/>
              <a:t>a</a:t>
            </a:r>
            <a:r>
              <a:rPr lang="cs-CZ" b="1" dirty="0" err="1" smtClean="0"/>
              <a:t>ssessment</a:t>
            </a:r>
            <a:r>
              <a:rPr lang="cs-CZ" b="1" dirty="0" smtClean="0"/>
              <a:t> centre</a:t>
            </a:r>
          </a:p>
          <a:p>
            <a:pPr marL="971550" lvl="1" indent="-514350">
              <a:buFont typeface="+mj-lt"/>
              <a:buAutoNum type="alphaLcParenR"/>
            </a:pPr>
            <a:endParaRPr lang="cs-CZ" b="1" dirty="0" smtClean="0"/>
          </a:p>
          <a:p>
            <a:pPr marL="914400" lvl="1" indent="-514350">
              <a:buFont typeface="+mj-lt"/>
              <a:buAutoNum type="alphaLcParenR"/>
            </a:pP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OTÁZKA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Pokud zaměstnanec pracuje v noci, má nárok na to, aby mu zaměstnavatel vyplatil: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odměnu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rémie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n</a:t>
            </a:r>
            <a:r>
              <a:rPr lang="cs-CZ" b="1" dirty="0" smtClean="0"/>
              <a:t>áhrady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příplatky</a:t>
            </a:r>
            <a:endParaRPr lang="cs-CZ" b="1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Zaměstnavatelem může být: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f</a:t>
            </a:r>
            <a:r>
              <a:rPr lang="cs-CZ" b="1" dirty="0" smtClean="0"/>
              <a:t>yzická osoba od 15 let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f</a:t>
            </a:r>
            <a:r>
              <a:rPr lang="cs-CZ" b="1" dirty="0" smtClean="0"/>
              <a:t>yzická osoba od 18 let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rávnická osoba od 21 let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ouze právnická osoba, fyzická osoba může být jen zaměstnancem</a:t>
            </a:r>
            <a:endParaRPr lang="cs-CZ" b="1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Dohodu o provedení práce lze uzavřít maximálně na: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100 hodin ročně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150 hodin ročně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200 hodin ročně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300 hodin ročně</a:t>
            </a:r>
            <a:endParaRPr lang="cs-CZ" b="1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Základní výměra dovolené je: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2 týdny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3 týdny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4 týdny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5 týdnů</a:t>
            </a:r>
            <a:endParaRPr lang="cs-CZ" b="1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Pracovní doba činí nejvýše: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30 hodin týdně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40 hodin týdně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50 hodin týdně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60 hodin týdně</a:t>
            </a:r>
            <a:endParaRPr lang="cs-CZ" b="1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Aktuální výše minimální mzdy je: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7000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7500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8000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8500 Kč</a:t>
            </a:r>
            <a:endParaRPr lang="cs-CZ" b="1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Pokud dá výpověď z pracovního poměru zaměstnanec, výpověďní doba trvá: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j</a:t>
            </a:r>
            <a:r>
              <a:rPr lang="cs-CZ" b="1" dirty="0" smtClean="0"/>
              <a:t>eden měsíc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dva měsíce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t</a:t>
            </a:r>
            <a:r>
              <a:rPr lang="cs-CZ" b="1" dirty="0" smtClean="0"/>
              <a:t>ři měsíce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odle délky trvání pracovního poměru (jeden až tři měsíce)</a:t>
            </a:r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Mezi zákonné srážky patří: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sražené zdravotní pojištění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latba za podnikové obědy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latba na penzijní pojištění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výživné</a:t>
            </a:r>
          </a:p>
          <a:p>
            <a:pPr marL="971550" lvl="1" indent="-514350">
              <a:buFont typeface="+mj-lt"/>
              <a:buAutoNum type="alphaLcParenR"/>
            </a:pP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Základní sleva na poplatníka, o kterou lze upravit měsíční velikost zálohy na daň z příjmu, činí pro rok 2013: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1970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1117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335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2070 Kč</a:t>
            </a:r>
            <a:endParaRPr lang="cs-CZ" b="1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 - OTÁZKA Č. 1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Mezi metody, které slouží k výběru zaměstnanců na pracovní pozice, </a:t>
            </a:r>
            <a:r>
              <a:rPr lang="cs-CZ" b="1" dirty="0" smtClean="0">
                <a:solidFill>
                  <a:srgbClr val="FF0000"/>
                </a:solidFill>
              </a:rPr>
              <a:t>nepatří</a:t>
            </a:r>
            <a:r>
              <a:rPr lang="cs-CZ" b="1" dirty="0" smtClean="0"/>
              <a:t>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n</a:t>
            </a:r>
            <a:r>
              <a:rPr lang="cs-CZ" b="1" dirty="0" smtClean="0">
                <a:solidFill>
                  <a:srgbClr val="FF0000"/>
                </a:solidFill>
              </a:rPr>
              <a:t>abídka Úřadu práce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ohovor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testy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err="1"/>
              <a:t>a</a:t>
            </a:r>
            <a:r>
              <a:rPr lang="cs-CZ" b="1" dirty="0" err="1" smtClean="0"/>
              <a:t>ssessment</a:t>
            </a:r>
            <a:r>
              <a:rPr lang="cs-CZ" b="1" dirty="0" smtClean="0"/>
              <a:t> centre</a:t>
            </a:r>
          </a:p>
          <a:p>
            <a:pPr marL="971550" lvl="1" indent="-514350">
              <a:buFont typeface="+mj-lt"/>
              <a:buAutoNum type="alphaLcParenR"/>
            </a:pPr>
            <a:endParaRPr lang="cs-CZ" b="1" dirty="0" smtClean="0"/>
          </a:p>
          <a:p>
            <a:pPr marL="914400" lvl="1" indent="-514350">
              <a:buFont typeface="+mj-lt"/>
              <a:buAutoNum type="alphaLcParenR"/>
            </a:pP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Pokud zaměstnanec pracuje v noci, má nárok na to, aby mu zaměstnavatel vyplatil: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odměnu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rémie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n</a:t>
            </a:r>
            <a:r>
              <a:rPr lang="cs-CZ" b="1" dirty="0" smtClean="0"/>
              <a:t>áhrady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příplatky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Zaměstnavatelem může být: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f</a:t>
            </a:r>
            <a:r>
              <a:rPr lang="cs-CZ" b="1" dirty="0" smtClean="0"/>
              <a:t>yzická osoba od 15 let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f</a:t>
            </a:r>
            <a:r>
              <a:rPr lang="cs-CZ" b="1" dirty="0" smtClean="0">
                <a:solidFill>
                  <a:srgbClr val="FF0000"/>
                </a:solidFill>
              </a:rPr>
              <a:t>yzická osoba od 18 let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rávnická osoba od 21 let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ouze právnická osoba, fyzická osoba může být jen zaměstnancem</a:t>
            </a:r>
            <a:endParaRPr lang="cs-CZ" b="1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Dohodu o provedení práce lze uzavřít maximálně na: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100 hodin ročně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150 hodin ročně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200 hodin ročně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300 hodin ročně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Základní výměra dovolené je: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2 týdny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3 týdny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4 týdny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5 týdnů</a:t>
            </a:r>
            <a:endParaRPr lang="cs-CZ" b="1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6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Pracovní doba činí nejvýše: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30 hodin týdně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40 hodin týdně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50 hodin týdně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60 hodin týdně</a:t>
            </a:r>
            <a:endParaRPr lang="cs-CZ" b="1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7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Aktuální výše minimální mzdy je: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7000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7500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8000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8500 Kč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 – Otázka č. 8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Pokud dá výpověď z pracovního poměru zaměstnanec, výpověďní doba trvá: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j</a:t>
            </a:r>
            <a:r>
              <a:rPr lang="cs-CZ" b="1" dirty="0" smtClean="0"/>
              <a:t>eden měsíc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dva měsíce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t</a:t>
            </a:r>
            <a:r>
              <a:rPr lang="cs-CZ" b="1" dirty="0" smtClean="0"/>
              <a:t>ři měsíce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odle délky trvání pracovního poměru (jeden až tři měsíce)</a:t>
            </a:r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9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Mezi zákonné srážky patří: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sražené zdravotní pojištění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latba za podnikové obědy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latba na penzijní pojištění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výživné</a:t>
            </a:r>
          </a:p>
          <a:p>
            <a:pPr marL="971550" lvl="1" indent="-514350">
              <a:buNone/>
            </a:pP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 – Otázka č. 10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Základní sleva na poplatníka, o kterou lze upravit měsíční velikost zálohy na daň z příjmu, činí pro rok 2013: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1970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1117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/>
              <a:t>335 Kč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2070 Kč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DĚKUJI VÁM ZA POZORNOST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386104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Zákon č. 262/2006 Sb. v platném znění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Obrázky dostupné na:</a:t>
            </a:r>
          </a:p>
          <a:p>
            <a:pPr marL="514350" indent="-514350"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citizenship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aei.org</a:t>
            </a:r>
            <a:r>
              <a:rPr lang="cs-CZ" dirty="0" smtClean="0">
                <a:hlinkClick r:id="rId2"/>
              </a:rPr>
              <a:t>/2012/04/</a:t>
            </a:r>
            <a:r>
              <a:rPr lang="cs-CZ" dirty="0" err="1" smtClean="0">
                <a:hlinkClick r:id="rId2"/>
              </a:rPr>
              <a:t>americans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failing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citizenship</a:t>
            </a:r>
            <a:r>
              <a:rPr lang="cs-CZ" dirty="0" smtClean="0">
                <a:hlinkClick r:id="rId2"/>
              </a:rPr>
              <a:t>-test-</a:t>
            </a:r>
            <a:r>
              <a:rPr lang="cs-CZ" dirty="0" err="1" smtClean="0">
                <a:hlinkClick r:id="rId2"/>
              </a:rPr>
              <a:t>again</a:t>
            </a:r>
            <a:r>
              <a:rPr lang="cs-CZ" dirty="0" smtClean="0">
                <a:hlinkClick r:id="rId2"/>
              </a:rPr>
              <a:t>/</a:t>
            </a:r>
            <a:r>
              <a:rPr lang="cs-CZ" dirty="0" smtClean="0"/>
              <a:t> (cit. </a:t>
            </a:r>
            <a:r>
              <a:rPr lang="cs-CZ" dirty="0" smtClean="0"/>
              <a:t>4.5</a:t>
            </a:r>
            <a:r>
              <a:rPr lang="cs-CZ" dirty="0" smtClean="0"/>
              <a:t>2013</a:t>
            </a:r>
            <a:r>
              <a:rPr lang="cs-CZ" dirty="0" smtClean="0"/>
              <a:t>)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3"/>
              </a:rPr>
              <a:t>http://bestpage.cz/gif/gif19.html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	(cit. </a:t>
            </a:r>
            <a:r>
              <a:rPr lang="cs-CZ" dirty="0" smtClean="0"/>
              <a:t>4.5</a:t>
            </a:r>
            <a:r>
              <a:rPr lang="cs-CZ" dirty="0" smtClean="0"/>
              <a:t>.2013</a:t>
            </a:r>
            <a:r>
              <a:rPr lang="cs-CZ" dirty="0" smtClean="0"/>
              <a:t>)</a:t>
            </a:r>
          </a:p>
          <a:p>
            <a:pPr marL="514350" indent="-514350"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715</Words>
  <Application>Microsoft Office PowerPoint</Application>
  <PresentationFormat>Předvádění na obrazovce (4:3)</PresentationFormat>
  <Paragraphs>152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sady Office</vt:lpstr>
      <vt:lpstr>Snímek 1</vt:lpstr>
      <vt:lpstr>Snímek 2</vt:lpstr>
      <vt:lpstr>TEST</vt:lpstr>
      <vt:lpstr>OTÁZKA Č. 1</vt:lpstr>
      <vt:lpstr>OTÁZKA Č. 2</vt:lpstr>
      <vt:lpstr>Otázka č. 3</vt:lpstr>
      <vt:lpstr>Otázka č. 4</vt:lpstr>
      <vt:lpstr>OTÁZKA Č. 5</vt:lpstr>
      <vt:lpstr>Otázka č. 6</vt:lpstr>
      <vt:lpstr>Otázka č. 7</vt:lpstr>
      <vt:lpstr>Otázka č. 8</vt:lpstr>
      <vt:lpstr>Otázka č. 9</vt:lpstr>
      <vt:lpstr>Otázka č. 10</vt:lpstr>
      <vt:lpstr>Řešení - OTÁZKA Č. 1</vt:lpstr>
      <vt:lpstr>Řešení - OTÁZKA Č. 2</vt:lpstr>
      <vt:lpstr>Řešení - Otázka č. 3</vt:lpstr>
      <vt:lpstr>Řešení - Otázka č. 4</vt:lpstr>
      <vt:lpstr>Řešení - OTÁZKA Č. 5</vt:lpstr>
      <vt:lpstr>Řešení - Otázka č. 6</vt:lpstr>
      <vt:lpstr>Řešení - Otázka č. 7</vt:lpstr>
      <vt:lpstr>Řešení – Otázka č. 8</vt:lpstr>
      <vt:lpstr>Řešení - Otázka č. 9</vt:lpstr>
      <vt:lpstr>Řešení – Otázka č. 10</vt:lpstr>
      <vt:lpstr>DĚKUJI VÁM ZA POZORNOST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Štěpánka</dc:creator>
  <cp:lastModifiedBy>Štěpánka</cp:lastModifiedBy>
  <cp:revision>7</cp:revision>
  <dcterms:created xsi:type="dcterms:W3CDTF">2013-09-30T17:51:23Z</dcterms:created>
  <dcterms:modified xsi:type="dcterms:W3CDTF">2013-11-19T19:01:49Z</dcterms:modified>
</cp:coreProperties>
</file>