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31"/>
  </p:notesMasterIdLst>
  <p:sldIdLst>
    <p:sldId id="286" r:id="rId2"/>
    <p:sldId id="287" r:id="rId3"/>
    <p:sldId id="256" r:id="rId4"/>
    <p:sldId id="257" r:id="rId5"/>
    <p:sldId id="258" r:id="rId6"/>
    <p:sldId id="259" r:id="rId7"/>
    <p:sldId id="282" r:id="rId8"/>
    <p:sldId id="283" r:id="rId9"/>
    <p:sldId id="260" r:id="rId10"/>
    <p:sldId id="261" r:id="rId11"/>
    <p:sldId id="265" r:id="rId12"/>
    <p:sldId id="263" r:id="rId13"/>
    <p:sldId id="264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5" r:id="rId3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74" autoAdjust="0"/>
  </p:normalViewPr>
  <p:slideViewPr>
    <p:cSldViewPr>
      <p:cViewPr varScale="1">
        <p:scale>
          <a:sx n="51" d="100"/>
          <a:sy n="51" d="100"/>
        </p:scale>
        <p:origin x="-1243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15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69228C-9053-4EE1-8C61-94602EBA81D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B2B8CA-4015-4A4C-8A05-898410D54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4C027-0AAF-4F94-82CE-3BB0BB5B285E}" type="datetimeFigureOut">
              <a:rPr lang="cs-CZ"/>
              <a:pPr>
                <a:defRPr/>
              </a:pPr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82460-F30C-46E8-BFFC-9A86D60DB3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AB194-2C71-40B3-8C27-DDDC616B2C7B}" type="datetimeFigureOut">
              <a:rPr lang="cs-CZ"/>
              <a:pPr>
                <a:defRPr/>
              </a:pPr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7FC4F-F080-43D3-B23C-C77C60F46A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BCC001-E545-4FCA-AAFD-422B21BE7EB2}" type="datetimeFigureOut">
              <a:rPr lang="cs-CZ"/>
              <a:pPr>
                <a:defRPr/>
              </a:pPr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36ACAD-17E3-45C6-AF25-97B0F05122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D3182A-9C4E-4E7C-A81E-2398B5442083}" type="datetimeFigureOut">
              <a:rPr lang="cs-CZ"/>
              <a:pPr>
                <a:defRPr/>
              </a:pPr>
              <a:t>19.11.2013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947F23-2F36-47AF-A035-388312E780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583E6-FDCA-4416-B39C-9FA818D84140}" type="datetimeFigureOut">
              <a:rPr lang="cs-CZ"/>
              <a:pPr>
                <a:defRPr/>
              </a:pPr>
              <a:t>19.11.2013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F97416-2F8A-4CA0-9D81-020921344D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0A016-6FE7-4144-A18E-5F5E9A30D075}" type="datetimeFigureOut">
              <a:rPr lang="cs-CZ"/>
              <a:pPr>
                <a:defRPr/>
              </a:pPr>
              <a:t>19.11.2013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375D7E-C3CD-4026-B0CC-F03184002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7BE09-3A25-493D-B310-F467C1A8FF8D}" type="datetimeFigureOut">
              <a:rPr lang="cs-CZ"/>
              <a:pPr>
                <a:defRPr/>
              </a:pPr>
              <a:t>19.11.2013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2B365-A049-4F80-865B-D5C53399EE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67498-FAA6-4BCC-84CC-789FE5C6C108}" type="datetimeFigureOut">
              <a:rPr lang="cs-CZ"/>
              <a:pPr>
                <a:defRPr/>
              </a:pPr>
              <a:t>19.11.2013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E17EA3-0510-4CBD-A34A-EBFAB0A68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4B575-0F55-4540-A186-14BC7CEFE53E}" type="datetimeFigureOut">
              <a:rPr lang="cs-CZ"/>
              <a:pPr>
                <a:defRPr/>
              </a:pPr>
              <a:t>19.11.2013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00876-81A0-4D2A-8E6D-777E44A93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CC7AE-44C9-4074-8224-69F58BF72A74}" type="datetimeFigureOut">
              <a:rPr lang="cs-CZ"/>
              <a:pPr>
                <a:defRPr/>
              </a:pPr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42C6DA-5B1A-4855-8E27-B1EEC91DC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E1314-5CDC-4C7A-9C1A-3A6ADDC07FAF}" type="datetimeFigureOut">
              <a:rPr lang="cs-CZ"/>
              <a:pPr>
                <a:defRPr/>
              </a:pPr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ACD58-DB2D-45C6-B8D1-4715E11FE1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151C61A-FA19-4808-B2EB-C4B6939E6CBB}" type="datetimeFigureOut">
              <a:rPr lang="cs-CZ"/>
              <a:pPr>
                <a:defRPr/>
              </a:pPr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49D0EAF-3E1C-41C2-AFF8-5491D05B7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>
    <p:cover dir="rd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icm.cz/files/user-103/system_soc_zab_0.jpg" TargetMode="External"/><Relationship Id="rId2" Type="http://schemas.openxmlformats.org/officeDocument/2006/relationships/hyperlink" Target="http://www.mpsv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http://i.iinfo.cz/images/316/skarta-socialni-karta-socialni-davky-i.jpg" TargetMode="External"/><Relationship Id="rId4" Type="http://schemas.openxmlformats.org/officeDocument/2006/relationships/hyperlink" Target="http://www.necasautoskola.cz/images/paragra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Podnikové</a:t>
                      </a:r>
                      <a:r>
                        <a:rPr lang="cs-CZ" baseline="0" dirty="0" smtClean="0"/>
                        <a:t> činnosti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5.5.2013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„Systém sociálního zabezpečení v ČR“, přímo navazuje na personální činnost podniku.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screen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SYSTÉM SOCIÁLNÍHO ZABEZPEČENÍ V ČR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Podle stavu k 1.1.2013</a:t>
            </a:r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CO JE SOCIÁLNÍ ZABEZPEČENÍ?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= podpora státu svým občanům při tzv. </a:t>
            </a:r>
            <a:r>
              <a:rPr lang="cs-CZ" b="1" smtClean="0"/>
              <a:t>sociálních událostech</a:t>
            </a:r>
            <a:r>
              <a:rPr lang="cs-CZ" smtClean="0"/>
              <a:t>.</a:t>
            </a:r>
          </a:p>
          <a:p>
            <a:pPr eaLnBrk="1" hangingPunct="1"/>
            <a:r>
              <a:rPr lang="cs-CZ" smtClean="0"/>
              <a:t>Tyto události mohou být: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  <a:r>
              <a:rPr lang="cs-CZ" b="1" smtClean="0"/>
              <a:t>a/dočasné</a:t>
            </a:r>
            <a:r>
              <a:rPr lang="cs-CZ" smtClean="0"/>
              <a:t> (nezaměstnanost)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  <a:r>
              <a:rPr lang="cs-CZ" b="1" smtClean="0"/>
              <a:t>b/ trvalé nebo dlouhodobé </a:t>
            </a:r>
            <a:r>
              <a:rPr lang="cs-CZ" smtClean="0"/>
              <a:t>(stáří, invalidita)..</a:t>
            </a:r>
          </a:p>
          <a:p>
            <a:pPr eaLnBrk="1" hangingPunct="1"/>
            <a:r>
              <a:rPr lang="cs-CZ" smtClean="0"/>
              <a:t>Stát v sociálních událostech své občany podporuje finančně, věcně nebo službou, aby tak zabránil sociálnímu napětí ve společnosti.</a:t>
            </a:r>
          </a:p>
          <a:p>
            <a:pPr eaLnBrk="1" hangingPunct="1"/>
            <a:endParaRPr lang="cs-CZ" smtClean="0"/>
          </a:p>
        </p:txBody>
      </p:sp>
      <p:pic>
        <p:nvPicPr>
          <p:cNvPr id="6" name="Obrázek 5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ZÁKLADNÍ POJMY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Sociální událost  -  nepříznivá životní situace, kterou člověk nezvládá sám svými prostředky</a:t>
            </a:r>
            <a:r>
              <a:rPr lang="cs-CZ" smtClean="0"/>
              <a:t>, </a:t>
            </a:r>
            <a:r>
              <a:rPr lang="cs-CZ" i="1" smtClean="0"/>
              <a:t>například nemoc, mateřství, ztráta živitele, stáří, ztráta partnera, nezaměstnanost, chudoba a nepřizpůsobení se většinové společnosti (bezdomovectví).</a:t>
            </a:r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3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ZÁKLADNÍ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Sociální politika</a:t>
            </a:r>
            <a:r>
              <a:rPr lang="cs-CZ" dirty="0" smtClean="0"/>
              <a:t> - řízení společnosti vedoucí k zajištění potřebné životní úrovně obyvatel.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SSZ</a:t>
            </a:r>
            <a:r>
              <a:rPr lang="cs-CZ" dirty="0" smtClean="0"/>
              <a:t> - správa sociálního zabezpečení (úřad, který má na starosti důchodové i nemocenské pojištění a lékařskou posudkovou službu)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 </a:t>
            </a:r>
            <a:r>
              <a:rPr lang="cs-CZ" b="1" dirty="0" smtClean="0"/>
              <a:t>MPSV</a:t>
            </a:r>
            <a:r>
              <a:rPr lang="cs-CZ" dirty="0" smtClean="0"/>
              <a:t> - ministerstvo práce a sociálních věcí,  je ústřední orgán státní správy v pracovněprávní oblasti, v oblasti sociálního zabezpečení a sociální péče.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ZÁKLADNÍ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Jednotné výplatní místo </a:t>
            </a:r>
            <a:r>
              <a:rPr lang="cs-CZ" dirty="0" smtClean="0"/>
              <a:t>– od 1.1.2012 se sjednocuje proces výplaty tzv. nepojistných dávek a veškeré rozhodování i administrace přechází na </a:t>
            </a:r>
            <a:r>
              <a:rPr lang="cs-CZ" b="1" dirty="0" smtClean="0"/>
              <a:t>Úřady práce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Karta sociálních systémů (</a:t>
            </a:r>
            <a:r>
              <a:rPr lang="cs-CZ" b="1" dirty="0" err="1" smtClean="0"/>
              <a:t>sKarta</a:t>
            </a:r>
            <a:r>
              <a:rPr lang="cs-CZ" b="1" dirty="0" smtClean="0"/>
              <a:t>) – </a:t>
            </a:r>
            <a:r>
              <a:rPr lang="cs-CZ" dirty="0" smtClean="0"/>
              <a:t>od 1.1.2012, jde o nástroj ke zvýšení modernizace celého systému SZ, má tři hlavní funkce: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1) </a:t>
            </a:r>
            <a:r>
              <a:rPr lang="cs-CZ" b="1" dirty="0" smtClean="0"/>
              <a:t>identifikační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2) </a:t>
            </a:r>
            <a:r>
              <a:rPr lang="cs-CZ" b="1" dirty="0" smtClean="0"/>
              <a:t>autorizační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3) </a:t>
            </a:r>
            <a:r>
              <a:rPr lang="cs-CZ" b="1" dirty="0" smtClean="0"/>
              <a:t>dobrovolná platební - </a:t>
            </a:r>
            <a:r>
              <a:rPr lang="cs-CZ" dirty="0" smtClean="0"/>
              <a:t>povinná pouze u osob, které čerpají dávky pomoci v hmotné nouzi a hrozí riziko zneužití (místo dřívějších poukázek)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V současné době se jedná o jejím zrušení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sKARTA</a:t>
            </a:r>
            <a:r>
              <a:rPr lang="cs-CZ" dirty="0" smtClean="0"/>
              <a:t> - DETAIL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  <p:pic>
        <p:nvPicPr>
          <p:cNvPr id="7173" name="Obrázek 11" descr="zaklad_lic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1989138"/>
            <a:ext cx="28543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Obrázek 12" descr="zaklad_rub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463" y="1989138"/>
            <a:ext cx="28511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Obrázek 13" descr="special_lic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813" y="4076700"/>
            <a:ext cx="2859087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Obrázek 14" descr="special_rub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7900" y="4076700"/>
            <a:ext cx="28575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260350"/>
            <a:ext cx="8229600" cy="1143000"/>
          </a:xfrm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TŘI PILÍŘE SOCIÁLNÍHO ZABEZPEČENÍ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/>
              <a:t>pojištění  </a:t>
            </a:r>
            <a:r>
              <a:rPr lang="cs-CZ" dirty="0" smtClean="0"/>
              <a:t>- je spravedlivé, pokud si ho platíme, můžeme z něho i čerpat (sociální a zdravotní pojištění)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/>
              <a:t>podpora </a:t>
            </a:r>
            <a:r>
              <a:rPr lang="cs-CZ" dirty="0" smtClean="0"/>
              <a:t>- je solidární, tzn. že v zátěžových situacích je člověk podpořen z daňového systému, do kterého movití občané přispívají více než občané nemovití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/>
              <a:t>pomoc </a:t>
            </a:r>
            <a:r>
              <a:rPr lang="cs-CZ" dirty="0" smtClean="0"/>
              <a:t>- solidární pomoc v situacích, kdy nestačí pomoc předchozích dvou pilířů a občan nedokáže situace vyřešit vlastními prostředky</a:t>
            </a:r>
          </a:p>
        </p:txBody>
      </p:sp>
      <p:pic>
        <p:nvPicPr>
          <p:cNvPr id="10" name="Obrázek 9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668344" y="5589240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4" descr="system_soc_zab_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93688"/>
            <a:ext cx="9144000" cy="715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SOCIÁLNÍ POJIŠTĚNÍ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zákon č. 582/1991 Sb., o organizaci a provádění sociálního zabezpečení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Zahrnuje: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b="1" dirty="0" smtClean="0"/>
              <a:t>nemocenské</a:t>
            </a:r>
            <a:r>
              <a:rPr lang="cs-CZ" dirty="0" smtClean="0"/>
              <a:t> pojištění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b="1" dirty="0" smtClean="0"/>
              <a:t>důchodové</a:t>
            </a:r>
            <a:r>
              <a:rPr lang="cs-CZ" dirty="0" smtClean="0"/>
              <a:t> pojištění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b="1" dirty="0" smtClean="0"/>
              <a:t>příspěvek na státní politiku zaměstnanosti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Zaměstnanci</a:t>
            </a:r>
            <a:r>
              <a:rPr lang="cs-CZ" dirty="0" smtClean="0"/>
              <a:t> platí pouze důchodové pojištění, </a:t>
            </a:r>
            <a:r>
              <a:rPr lang="cs-CZ" b="1" dirty="0" smtClean="0"/>
              <a:t>zaměstnavatel</a:t>
            </a:r>
            <a:r>
              <a:rPr lang="cs-CZ" dirty="0" smtClean="0"/>
              <a:t> všechna </a:t>
            </a:r>
            <a:r>
              <a:rPr lang="cs-CZ" b="1" dirty="0" smtClean="0"/>
              <a:t>tři</a:t>
            </a:r>
            <a:r>
              <a:rPr lang="cs-CZ" dirty="0" smtClean="0"/>
              <a:t> pojištění, </a:t>
            </a:r>
            <a:r>
              <a:rPr lang="cs-CZ" b="1" dirty="0" smtClean="0"/>
              <a:t>OSVČ</a:t>
            </a:r>
            <a:r>
              <a:rPr lang="cs-CZ" dirty="0" smtClean="0"/>
              <a:t> – nemocenské pojištění dobrovolné.</a:t>
            </a:r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NEMOCENSKÉ POJIŠTĚNÍ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 </a:t>
            </a:r>
            <a:r>
              <a:rPr lang="cs-CZ" b="1" dirty="0" smtClean="0"/>
              <a:t>nemocenského pojištění </a:t>
            </a:r>
            <a:r>
              <a:rPr lang="cs-CZ" dirty="0" smtClean="0"/>
              <a:t>se poskytují 4 dávky: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    nemocenské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    podpora při ošetřování člena rodiny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    vyrovnávací příspěvek v těhotenství a 	mateřství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    peněžitá pomoc v mateřství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dirty="0" smtClean="0"/>
          </a:p>
          <a:p>
            <a:pPr algn="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1600" i="1" dirty="0" smtClean="0">
                <a:solidFill>
                  <a:schemeClr val="accent6">
                    <a:lumMod val="50000"/>
                  </a:schemeClr>
                </a:solidFill>
                <a:hlinkClick r:id="rId2" action="ppaction://hlinksldjump"/>
              </a:rPr>
              <a:t>přehled</a:t>
            </a:r>
            <a:endParaRPr lang="cs-CZ" sz="1600" i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3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DÁVKY NEMOCENSKÉHO POJIŠTĚNÍ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smtClean="0"/>
              <a:t>1/ NEMOCENSKÉ</a:t>
            </a:r>
          </a:p>
          <a:p>
            <a:pPr eaLnBrk="1" hangingPunct="1"/>
            <a:r>
              <a:rPr lang="cs-CZ" smtClean="0"/>
              <a:t>vyplácí se od 22.kalendářního dne trvání nemoci, maximálně  380 kalendářních dnů</a:t>
            </a:r>
          </a:p>
          <a:p>
            <a:pPr eaLnBrk="1" hangingPunct="1"/>
            <a:r>
              <a:rPr lang="cs-CZ" smtClean="0"/>
              <a:t>ochranná lhůta 7 kalendářních dní</a:t>
            </a:r>
          </a:p>
          <a:p>
            <a:pPr eaLnBrk="1" hangingPunct="1">
              <a:buFont typeface="Arial" charset="0"/>
              <a:buNone/>
            </a:pPr>
            <a:r>
              <a:rPr lang="cs-CZ" b="1" smtClean="0"/>
              <a:t>2/ PĚNĚŽITÁ POMOC V MATEŘSTVÍ </a:t>
            </a:r>
            <a:r>
              <a:rPr lang="cs-CZ" smtClean="0"/>
              <a:t>(„mateřská“)</a:t>
            </a:r>
          </a:p>
          <a:p>
            <a:pPr eaLnBrk="1" hangingPunct="1">
              <a:buFontTx/>
              <a:buChar char="-"/>
            </a:pPr>
            <a:r>
              <a:rPr lang="cs-CZ" smtClean="0"/>
              <a:t>vyplácí se celkem 28 týdnů (u dvojčat 37 týdnů)</a:t>
            </a:r>
          </a:p>
          <a:p>
            <a:pPr eaLnBrk="1" hangingPunct="1">
              <a:buFontTx/>
              <a:buChar char="-"/>
            </a:pPr>
            <a:r>
              <a:rPr lang="cs-CZ" smtClean="0"/>
              <a:t>ochranná lhůta – 180 dní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668344" y="5589240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DÁVKY NEMOCENSKÉHO POJIŠTĚNÍ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3/ OŠETŘOVNÉ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Při ošetřování nemocného člena domácnosti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Při péči o zdravé dítě mladší 10 let, protože školské zařízení bylo uzavřeno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Maximální doba výplaty je 9 (16) kalendářních dní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4/ VYROVNÁVACÍ PŘÍSPĚVEK V TĚHOTENSTVÍ A MATEŘSTVÍ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Pokud zaměstnankyně byla  převedena na jinou práci a proto dosahuje nižšího příjmu</a:t>
            </a:r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668344" y="5589240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DŮCHODOVÉ POJIŠTĚNÍ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Upraveno </a:t>
            </a:r>
            <a:r>
              <a:rPr lang="cs-CZ" b="1" dirty="0" smtClean="0"/>
              <a:t>zákonem č.155/1995 Sb., o důchodovém pojištění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Český důchodový systém se skládá ze </a:t>
            </a:r>
            <a:r>
              <a:rPr lang="cs-CZ" b="1" dirty="0" smtClean="0"/>
              <a:t>tří částí</a:t>
            </a:r>
            <a:r>
              <a:rPr lang="cs-CZ" dirty="0" smtClean="0"/>
              <a:t>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/>
              <a:t>povinné základní důchodové pojištění (I. pilíř)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endParaRPr lang="cs-CZ" b="1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/>
              <a:t>dobrovolné důchodové spoření (II. pilíř) </a:t>
            </a:r>
            <a:r>
              <a:rPr lang="cs-CZ" dirty="0" smtClean="0"/>
              <a:t>– 3% ze svého sociálního pojištění + 2% navíc z vlastních příspěvků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/>
              <a:t>dobrovolné penzijní připojištění (III. pilíř)  </a:t>
            </a:r>
            <a:r>
              <a:rPr lang="cs-CZ" dirty="0" smtClean="0"/>
              <a:t>se státním příspěvkem (na komerční bázi, daňové úlevy) </a:t>
            </a:r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DÁVKY DŮCHODOVÉHO POJIŠTĚNÍ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Arial" charset="0"/>
              <a:buNone/>
            </a:pPr>
            <a:r>
              <a:rPr lang="cs-CZ" smtClean="0"/>
              <a:t>Ze </a:t>
            </a:r>
            <a:r>
              <a:rPr lang="cs-CZ" b="1" smtClean="0"/>
              <a:t>základního</a:t>
            </a:r>
            <a:r>
              <a:rPr lang="cs-CZ" smtClean="0"/>
              <a:t> důchodového pojištění se vyplácejí </a:t>
            </a:r>
            <a:r>
              <a:rPr lang="cs-CZ" b="1" smtClean="0"/>
              <a:t>následující důchody</a:t>
            </a:r>
            <a:r>
              <a:rPr lang="cs-CZ" smtClean="0"/>
              <a:t>:</a:t>
            </a:r>
          </a:p>
          <a:p>
            <a:pPr marL="514350" indent="-514350" eaLnBrk="1" hangingPunct="1">
              <a:buFont typeface="Arial" charset="0"/>
              <a:buNone/>
            </a:pPr>
            <a:endParaRPr lang="cs-CZ" sz="1400" smtClean="0"/>
          </a:p>
          <a:p>
            <a:pPr marL="514350" indent="-514350" eaLnBrk="1" hangingPunct="1">
              <a:buFont typeface="Calibri" pitchFamily="34" charset="0"/>
              <a:buAutoNum type="arabicParenR"/>
            </a:pPr>
            <a:r>
              <a:rPr lang="cs-CZ" b="1" smtClean="0"/>
              <a:t>starobní</a:t>
            </a:r>
            <a:r>
              <a:rPr lang="cs-CZ" smtClean="0"/>
              <a:t> (včetně tzv. předčasného starobního důchodu),</a:t>
            </a:r>
          </a:p>
          <a:p>
            <a:pPr marL="514350" indent="-514350" eaLnBrk="1" hangingPunct="1">
              <a:buFont typeface="Calibri" pitchFamily="34" charset="0"/>
              <a:buAutoNum type="arabicParenR"/>
            </a:pPr>
            <a:r>
              <a:rPr lang="cs-CZ" b="1" smtClean="0"/>
              <a:t>invalidní,</a:t>
            </a:r>
            <a:endParaRPr lang="cs-CZ" smtClean="0"/>
          </a:p>
          <a:p>
            <a:pPr marL="514350" indent="-514350" eaLnBrk="1" hangingPunct="1">
              <a:buFont typeface="Calibri" pitchFamily="34" charset="0"/>
              <a:buAutoNum type="arabicParenR"/>
            </a:pPr>
            <a:r>
              <a:rPr lang="cs-CZ" b="1" smtClean="0"/>
              <a:t>vdovský a vdovecký,</a:t>
            </a:r>
            <a:endParaRPr lang="cs-CZ" smtClean="0"/>
          </a:p>
          <a:p>
            <a:pPr marL="514350" indent="-514350" eaLnBrk="1" hangingPunct="1">
              <a:buFont typeface="Calibri" pitchFamily="34" charset="0"/>
              <a:buAutoNum type="arabicParenR"/>
            </a:pPr>
            <a:r>
              <a:rPr lang="cs-CZ" b="1" smtClean="0"/>
              <a:t>sirotčí.</a:t>
            </a:r>
            <a:endParaRPr lang="cs-CZ" sz="1800" i="1" smtClean="0"/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668344" y="5589240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PŘÍSPĚVEK NA STÁTNÍ POLITIKU ZAMĚSTNANOSTI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využit na </a:t>
            </a:r>
            <a:r>
              <a:rPr lang="cs-CZ" b="1" dirty="0" smtClean="0"/>
              <a:t>peněžitou podporu v nezaměstnanosti </a:t>
            </a:r>
            <a:r>
              <a:rPr lang="cs-CZ" dirty="0" smtClean="0"/>
              <a:t>a tzv. </a:t>
            </a:r>
            <a:r>
              <a:rPr lang="cs-CZ" b="1" dirty="0" smtClean="0"/>
              <a:t>aktivní politiku zaměstnanosti </a:t>
            </a:r>
            <a:r>
              <a:rPr lang="cs-CZ" dirty="0" smtClean="0"/>
              <a:t>(podpora tvorby nových pracovních míst).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Výše podpory </a:t>
            </a:r>
            <a:r>
              <a:rPr lang="cs-CZ" dirty="0" smtClean="0"/>
              <a:t>– podle průměrného měsíčního čistého výdělku (nutno odpracovat v posledních 3 letech alespoň 12 měsíců)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Výše podpory </a:t>
            </a:r>
            <a:r>
              <a:rPr lang="cs-CZ" dirty="0" smtClean="0"/>
              <a:t>v nezaměstnanosti činí první 2 měsíce 65%, další 2 měsíce 50 % a po zbývající podpůrčí dobu 45 % průměrného měsíčního čistého výdělku nebo vyměřovacího základu.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5" name="Obrázek 4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PŘÍSPĚVEK NA STÁTNÍ POLITIKU ZAMĚSTNANOSTI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Délka vyplácení podpory </a:t>
            </a:r>
            <a:r>
              <a:rPr lang="cs-CZ" dirty="0" smtClean="0"/>
              <a:t>je stanovena podle věku: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/>
              <a:t>u osob do 50 let na 5 měsíců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/>
              <a:t>od 50 do 55 let na 8 měsíců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/>
              <a:t>nad 55 let 11 měsíců.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Ukončíte-li poslední zaměstnání před zařazením do evidence uchazečů o zaměstnání bez vážného důvodu </a:t>
            </a:r>
            <a:r>
              <a:rPr lang="cs-CZ" b="1" dirty="0" smtClean="0"/>
              <a:t>sami</a:t>
            </a:r>
            <a:r>
              <a:rPr lang="cs-CZ" dirty="0" smtClean="0"/>
              <a:t> nebo </a:t>
            </a:r>
            <a:r>
              <a:rPr lang="cs-CZ" b="1" dirty="0" smtClean="0"/>
              <a:t>dohodou</a:t>
            </a:r>
            <a:r>
              <a:rPr lang="cs-CZ" dirty="0" smtClean="0"/>
              <a:t> se zaměstnavatelem, činí výše podpory v nezaměstnanosti 45 % průměrného měsíčního čistého výdělku.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Maximální výše podpory 2013 – </a:t>
            </a:r>
            <a:r>
              <a:rPr lang="cs-CZ" b="1" dirty="0" smtClean="0"/>
              <a:t>14.157 Kč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5" name="Obrázek 4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ZDRAVOTNÍ POJIŠTĚNÍ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 Je určeno </a:t>
            </a:r>
            <a:r>
              <a:rPr lang="cs-CZ" b="1" smtClean="0"/>
              <a:t>k úhradě nákladů zdravotní péče</a:t>
            </a:r>
            <a:r>
              <a:rPr lang="cs-CZ" smtClean="0"/>
              <a:t>, zajišťuje nárok na bezplatnou základní zdravotní péči (lékařské úkony, léky a zdravotnický materiál)</a:t>
            </a:r>
          </a:p>
          <a:p>
            <a:pPr eaLnBrk="1" hangingPunct="1"/>
            <a:r>
              <a:rPr lang="cs-CZ" b="1" smtClean="0"/>
              <a:t>Povinnost</a:t>
            </a:r>
            <a:r>
              <a:rPr lang="cs-CZ" smtClean="0"/>
              <a:t> platit zdravotní pojištění </a:t>
            </a:r>
            <a:r>
              <a:rPr lang="cs-CZ" b="1" smtClean="0"/>
              <a:t>pro všechny</a:t>
            </a:r>
          </a:p>
          <a:p>
            <a:pPr eaLnBrk="1" hangingPunct="1"/>
            <a:r>
              <a:rPr lang="cs-CZ" smtClean="0"/>
              <a:t>Je příjmem zdravotních pojišťoven (9 v ČR)</a:t>
            </a:r>
          </a:p>
          <a:p>
            <a:pPr eaLnBrk="1" hangingPunct="1"/>
            <a:r>
              <a:rPr lang="cs-CZ" smtClean="0"/>
              <a:t>Změna zdravotní pojišťovny jen 1x ročně</a:t>
            </a:r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ZDRAVOTNÍ POJIŠTĚNÍ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Plátci zdravotního pojištění: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Zaměstnanci </a:t>
            </a:r>
            <a:r>
              <a:rPr lang="cs-CZ" i="1" dirty="0" smtClean="0"/>
              <a:t>(4,5% z HM)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Zaměstnavatelé </a:t>
            </a:r>
            <a:r>
              <a:rPr lang="cs-CZ" i="1" dirty="0" smtClean="0"/>
              <a:t>(9% z HM)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OSVČ </a:t>
            </a:r>
            <a:r>
              <a:rPr lang="cs-CZ" i="1" dirty="0" smtClean="0"/>
              <a:t>(minimálně 1.748 Kč)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Samoplátci </a:t>
            </a:r>
            <a:r>
              <a:rPr lang="cs-CZ" i="1" dirty="0" smtClean="0"/>
              <a:t>(1.148 Kč od 1.8.2013)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dirty="0" smtClean="0"/>
              <a:t>Stát </a:t>
            </a:r>
            <a:r>
              <a:rPr lang="cs-CZ" i="1" dirty="0" smtClean="0"/>
              <a:t>(děti, ženy na MD/RD, nezaměstnaní, důchodci, osoby ve výkonu trestu…)</a:t>
            </a:r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PODPORA – 2.PILÍŘ SOC.ZABEZPEČENÍ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b="1" dirty="0" smtClean="0"/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Státní sociální podpora </a:t>
            </a:r>
            <a:r>
              <a:rPr lang="cs-CZ" dirty="0" smtClean="0"/>
              <a:t>= dávky poskytované osobám (rodinným příslušníkům) ve společensky uznaných sociálních situacích, kdy stát skrze jejich vyplácení z části přebírá spoluzodpovědnost za vzniklou sociální situaci.</a:t>
            </a:r>
          </a:p>
          <a:p>
            <a:pPr eaLnBrk="1" hangingPunct="1"/>
            <a:r>
              <a:rPr lang="cs-CZ" dirty="0" smtClean="0"/>
              <a:t>Upravena  zákonem č. 117/1995 Sb., o státní sociální podpoře.</a:t>
            </a:r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668344" y="5589240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DÁVKY STÁTNÍ SOCIÁLNÍ PODPORY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/>
              <a:t>přídavek na dítě </a:t>
            </a:r>
            <a:r>
              <a:rPr lang="cs-CZ" dirty="0" smtClean="0"/>
              <a:t>– max. do 26 let věku, 500-700 Kč podle věku dítěte, domácnost příjem do 2,4 násobku životního minima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/>
              <a:t>rodičovský příspěvek </a:t>
            </a:r>
            <a:r>
              <a:rPr lang="cs-CZ" dirty="0" smtClean="0"/>
              <a:t>– změna 2012 - až do vyčerpání celkové částky 220.000 Kč, nejdéle do 4 let věku dítěte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/>
              <a:t>příspěvek na bydlení </a:t>
            </a:r>
            <a:r>
              <a:rPr lang="cs-CZ" dirty="0" smtClean="0"/>
              <a:t>– pro rodiny s nízkými příjmy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/>
              <a:t>dávky pěstounské péče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/>
              <a:t>porodné</a:t>
            </a:r>
            <a:r>
              <a:rPr lang="cs-CZ" dirty="0" smtClean="0"/>
              <a:t> – 13.000 Kč na první dítě (19.500 Kč dvojčata), příjem do 2,4 násobku životního minima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arenR"/>
              <a:defRPr/>
            </a:pPr>
            <a:r>
              <a:rPr lang="cs-CZ" b="1" dirty="0" smtClean="0"/>
              <a:t>pohřebné</a:t>
            </a:r>
            <a:r>
              <a:rPr lang="cs-CZ" dirty="0" smtClean="0"/>
              <a:t> – pevná částka 5.000 Kč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668344" y="5589240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POMOC – 3.PILÍŘ SOC.ZABEZPEČENÍ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1/ systém pomoci v hmotné nouzi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Upravuje zákon č.111/2006 Sb., o pomoci v hmotné nouzi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moderní formou pomoci osobám s nedostatečnými příjmy, motivující tyto osoby k aktivní snaze zajistit si prostředky k uspokojení životních potřeb. Je jedním z opatření, kterými Česká republika bojuje proti sociálnímu vyloučení.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Vychází z principu, že každá osoba, která pracuje, se musí mít lépe než ta, která nepracuje, popřípadě se práci vyhýbá.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668344" y="5589240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cap="all" dirty="0" smtClean="0"/>
              <a:t>základní</a:t>
            </a:r>
            <a:r>
              <a:rPr lang="cs-CZ" dirty="0" smtClean="0"/>
              <a:t>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Osoba v hmotné nouzi - </a:t>
            </a:r>
            <a:r>
              <a:rPr lang="cs-CZ" dirty="0" smtClean="0"/>
              <a:t>stav, kdy osoba či rodina nemá dostatečné příjmy a její celkové sociální a majetkové poměry neumožňují uspokojení základních životních potřeb na úrovni ještě přijatelné pro společnost. Současně si tyto příjmy nemůže z objektivních důvodů zvýšit (uplatněním nároků a pohledávek, prodejem nebo využitím majetku) a vyřešit tak svoji nelehkou situaci vlastním přičiněním.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cap="all" dirty="0" smtClean="0"/>
              <a:t>základní</a:t>
            </a:r>
            <a:r>
              <a:rPr lang="cs-CZ" dirty="0" smtClean="0"/>
              <a:t>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V hmotné nouzi NENÍ osoba,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která prokazatelně neprojevuje snahu zvýšit si příjem vlastním přičiněním,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která není v pracovním nebo obdobném vztahu, nevykonává samostatnou výdělečnou činnost a není vedena v evidenci uchazečů o zaměstnání,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která je vedena v evidenci uchazečů o zaměstnání a bez vážných důvodů odmítla vykonávat krátkodobé zaměstnání nebo účastnit se v cíleném programu k řešení zaměstnání,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které nevznikl nárok na nemocenské nebo jí náleží ve snížené výši, a to z důvodu, že si přivodila pracovní neschopnost úmyslně,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….</a:t>
            </a:r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24328" y="332656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DÁVKY POMOCI V HMOTNÉ NOUZI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200" dirty="0" smtClean="0"/>
              <a:t>Příspěvek na živobytí</a:t>
            </a: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200" dirty="0" smtClean="0"/>
              <a:t>Doplatek na bydlení</a:t>
            </a: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200" dirty="0" smtClean="0"/>
              <a:t>Mimořádná okamžitá pomoc (např. při povodních….)</a:t>
            </a: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 dávkách pomoci v hmotné nouzi od 1.1.2012 rozhodují a vyplácejí je Úřady práce (tzv. jednotné výplatní místo).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668344" y="5589240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POMOC – 3.PILÍŘ SOC.ZABEZPEČENÍ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2/ Dávky pro osoby se zdravotním postižením </a:t>
            </a:r>
            <a:r>
              <a:rPr lang="cs-CZ" dirty="0" smtClean="0"/>
              <a:t>– upraveny zákonem  č. 329/2011 Sb., o poskytování dávek osobám se zdravotním postižením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Tento zákon upravuje pravidla pro poskytování: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příspěvku na mobilitu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příspěvku na zvláštní pomůcku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výpůjčku zvláštní pomůcky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vydání průkazu osoby se zdravotním postižením a některé </a:t>
            </a:r>
            <a:r>
              <a:rPr lang="cs-CZ" dirty="0" err="1" smtClean="0"/>
              <a:t>benefity</a:t>
            </a:r>
            <a:r>
              <a:rPr lang="cs-CZ" dirty="0" smtClean="0"/>
              <a:t>, které z něj vyplývají.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668344" y="5589240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4438" y="2781300"/>
            <a:ext cx="4114800" cy="1943100"/>
          </a:xfrm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   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End</a:t>
            </a:r>
            <a:r>
              <a:rPr lang="cs-CZ" dirty="0" smtClean="0"/>
              <a:t> 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62500" lnSpcReduction="20000"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Zákon č. 582/1991 Sb., o organizaci a provádění sociálního zabezpečení v platném znění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Zákon č. 155/1995 Sb., o důchodovém pojištění v platném znění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Zákon č. 117/1995 Sb., o státní sociální podpoře v platném znění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 Zákon č. 48/1997 Sb., o veřejném zdravotním pojištění v platném znění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Zákon č. 435/2004 Sb., o zaměstnanosti v platném znění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Informace dostupné na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mpsv.cz</a:t>
            </a: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Schéma dostupné na:</a:t>
            </a:r>
          </a:p>
          <a:p>
            <a:pPr marL="514350" indent="-514350"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nicm.cz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files</a:t>
            </a:r>
            <a:r>
              <a:rPr lang="cs-CZ" dirty="0" smtClean="0">
                <a:hlinkClick r:id="rId3"/>
              </a:rPr>
              <a:t>/user-103/</a:t>
            </a:r>
            <a:r>
              <a:rPr lang="cs-CZ" dirty="0" err="1" smtClean="0">
                <a:hlinkClick r:id="rId3"/>
              </a:rPr>
              <a:t>system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soc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zab</a:t>
            </a:r>
            <a:r>
              <a:rPr lang="cs-CZ" dirty="0" smtClean="0">
                <a:hlinkClick r:id="rId3"/>
              </a:rPr>
              <a:t>_0.jpg</a:t>
            </a:r>
            <a:r>
              <a:rPr lang="cs-CZ" dirty="0" smtClean="0"/>
              <a:t> (cit. </a:t>
            </a:r>
            <a:r>
              <a:rPr lang="cs-CZ" dirty="0" smtClean="0"/>
              <a:t>5.5</a:t>
            </a:r>
            <a:r>
              <a:rPr lang="cs-CZ" dirty="0" smtClean="0"/>
              <a:t>.2013</a:t>
            </a:r>
            <a:r>
              <a:rPr lang="cs-CZ" dirty="0" smtClean="0"/>
              <a:t>)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 startAt="8"/>
              <a:defRPr/>
            </a:pPr>
            <a:r>
              <a:rPr lang="cs-CZ" dirty="0" smtClean="0"/>
              <a:t>Obrázky dostupné na:</a:t>
            </a:r>
          </a:p>
          <a:p>
            <a:pPr marL="514350" indent="-514350"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necasautoskola.cz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/paragraf.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(cit. </a:t>
            </a:r>
            <a:r>
              <a:rPr lang="cs-CZ" dirty="0" smtClean="0"/>
              <a:t>5.5</a:t>
            </a:r>
            <a:r>
              <a:rPr lang="cs-CZ" dirty="0" smtClean="0"/>
              <a:t>.2013</a:t>
            </a:r>
            <a:r>
              <a:rPr lang="cs-CZ" dirty="0" smtClean="0"/>
              <a:t>)</a:t>
            </a:r>
          </a:p>
          <a:p>
            <a:pPr marL="514350" indent="-514350"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hlinkClick r:id="rId5"/>
              </a:rPr>
              <a:t>http://i.</a:t>
            </a:r>
            <a:r>
              <a:rPr lang="cs-CZ" dirty="0" err="1" smtClean="0">
                <a:hlinkClick r:id="rId5"/>
              </a:rPr>
              <a:t>iinfo.cz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/316/</a:t>
            </a:r>
            <a:r>
              <a:rPr lang="cs-CZ" dirty="0" err="1" smtClean="0">
                <a:hlinkClick r:id="rId5"/>
              </a:rPr>
              <a:t>skarta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socialni</a:t>
            </a:r>
            <a:r>
              <a:rPr lang="cs-CZ" dirty="0" smtClean="0">
                <a:hlinkClick r:id="rId5"/>
              </a:rPr>
              <a:t>-karta-</a:t>
            </a:r>
            <a:r>
              <a:rPr lang="cs-CZ" dirty="0" err="1" smtClean="0">
                <a:hlinkClick r:id="rId5"/>
              </a:rPr>
              <a:t>socialni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davky</a:t>
            </a:r>
            <a:r>
              <a:rPr lang="cs-CZ" dirty="0" smtClean="0">
                <a:hlinkClick r:id="rId5"/>
              </a:rPr>
              <a:t>-i.</a:t>
            </a:r>
            <a:r>
              <a:rPr lang="cs-CZ" dirty="0" err="1" smtClean="0">
                <a:hlinkClick r:id="rId5"/>
              </a:rPr>
              <a:t>jpg</a:t>
            </a:r>
            <a:r>
              <a:rPr lang="cs-CZ" dirty="0" smtClean="0"/>
              <a:t> (cit. </a:t>
            </a:r>
            <a:r>
              <a:rPr lang="cs-CZ" smtClean="0"/>
              <a:t>5.5</a:t>
            </a:r>
            <a:r>
              <a:rPr lang="cs-CZ" smtClean="0"/>
              <a:t>.2013</a:t>
            </a:r>
            <a:r>
              <a:rPr lang="cs-CZ" dirty="0" smtClean="0"/>
              <a:t>)</a:t>
            </a:r>
            <a:endParaRPr lang="cs-CZ" b="1" dirty="0" smtClean="0"/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cs-CZ" dirty="0" smtClean="0"/>
          </a:p>
        </p:txBody>
      </p:sp>
      <p:pic>
        <p:nvPicPr>
          <p:cNvPr id="4" name="Obrázek 3" descr="paragraf.jpg"/>
          <p:cNvPicPr>
            <a:picLocks noChangeAspect="1"/>
          </p:cNvPicPr>
          <p:nvPr/>
        </p:nvPicPr>
        <p:blipFill>
          <a:blip r:embed="rId6" cstate="screen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668344" y="5589240"/>
            <a:ext cx="1108720" cy="1020022"/>
          </a:xfrm>
          <a:prstGeom prst="rect">
            <a:avLst/>
          </a:prstGeom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</TotalTime>
  <Words>743</Words>
  <Application>Microsoft Office PowerPoint</Application>
  <PresentationFormat>Předvádění na obrazovce (4:3)</PresentationFormat>
  <Paragraphs>174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Snímek 1</vt:lpstr>
      <vt:lpstr>Snímek 2</vt:lpstr>
      <vt:lpstr>SYSTÉM SOCIÁLNÍHO ZABEZPEČENÍ V ČR</vt:lpstr>
      <vt:lpstr>CO JE SOCIÁLNÍ ZABEZPEČENÍ?</vt:lpstr>
      <vt:lpstr>ZÁKLADNÍ POJMY</vt:lpstr>
      <vt:lpstr>ZÁKLADNÍ POJMY</vt:lpstr>
      <vt:lpstr>ZÁKLADNÍ POJMY</vt:lpstr>
      <vt:lpstr>sKARTA - DETAIL</vt:lpstr>
      <vt:lpstr>TŘI PILÍŘE SOCIÁLNÍHO ZABEZPEČENÍ</vt:lpstr>
      <vt:lpstr>Snímek 10</vt:lpstr>
      <vt:lpstr>SOCIÁLNÍ POJIŠTĚNÍ</vt:lpstr>
      <vt:lpstr>NEMOCENSKÉ POJIŠTĚNÍ</vt:lpstr>
      <vt:lpstr>DÁVKY NEMOCENSKÉHO POJIŠTĚNÍ</vt:lpstr>
      <vt:lpstr>DÁVKY NEMOCENSKÉHO POJIŠTĚNÍ</vt:lpstr>
      <vt:lpstr>DŮCHODOVÉ POJIŠTĚNÍ</vt:lpstr>
      <vt:lpstr>DÁVKY DŮCHODOVÉHO POJIŠTĚNÍ</vt:lpstr>
      <vt:lpstr>PŘÍSPĚVEK NA STÁTNÍ POLITIKU ZAMĚSTNANOSTI</vt:lpstr>
      <vt:lpstr>PŘÍSPĚVEK NA STÁTNÍ POLITIKU ZAMĚSTNANOSTI</vt:lpstr>
      <vt:lpstr>ZDRAVOTNÍ POJIŠTĚNÍ</vt:lpstr>
      <vt:lpstr>ZDRAVOTNÍ POJIŠTĚNÍ</vt:lpstr>
      <vt:lpstr>PODPORA – 2.PILÍŘ SOC.ZABEZPEČENÍ</vt:lpstr>
      <vt:lpstr>DÁVKY STÁTNÍ SOCIÁLNÍ PODPORY</vt:lpstr>
      <vt:lpstr>POMOC – 3.PILÍŘ SOC.ZABEZPEČENÍ</vt:lpstr>
      <vt:lpstr>základní POJMY</vt:lpstr>
      <vt:lpstr>základní POJMY</vt:lpstr>
      <vt:lpstr>DÁVKY POMOCI V HMOTNÉ NOUZI</vt:lpstr>
      <vt:lpstr>POMOC – 3.PILÍŘ SOC.ZABEZPEČENÍ</vt:lpstr>
      <vt:lpstr>Snímek 28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SYSTÉM SOCIÁLNÍHO ZABEZPEČENÍ V ČR</dc:title>
  <dc:creator>Štěpánka</dc:creator>
  <cp:lastModifiedBy>Štěpánka</cp:lastModifiedBy>
  <cp:revision>45</cp:revision>
  <dcterms:created xsi:type="dcterms:W3CDTF">2012-02-25T14:32:09Z</dcterms:created>
  <dcterms:modified xsi:type="dcterms:W3CDTF">2013-11-19T18:26:50Z</dcterms:modified>
</cp:coreProperties>
</file>