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0" r:id="rId2"/>
    <p:sldId id="269" r:id="rId3"/>
    <p:sldId id="256" r:id="rId4"/>
    <p:sldId id="257" r:id="rId5"/>
    <p:sldId id="264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8978B-6B64-411C-B10E-BBE453B860F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83C43F-4E73-4C07-AA02-9E075E45F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154B8A-DDF4-4E58-9686-37846A4FD12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57223-FDE4-42B5-8BCE-0CD665D10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57223-FDE4-42B5-8BCE-0CD665D10E2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78664-806A-4859-B162-473C7C75375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1D9FC-4C5D-4214-B62A-542596FDA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nasepenize.cz.imag3box.com/images/image/00/penize/mince-penize-ceske-radka-malcova.jpg" TargetMode="External"/><Relationship Id="rId2" Type="http://schemas.openxmlformats.org/officeDocument/2006/relationships/hyperlink" Target="http://js.pencdn.cz/image.aspx?itemid=237271&amp;w=680&amp;h=374&amp;q=8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6.5.2013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„Finanční činnost podniku“, </a:t>
            </a:r>
            <a:r>
              <a:rPr lang="cs-CZ" i="1" dirty="0" smtClean="0"/>
              <a:t>zejména na </a:t>
            </a:r>
            <a:r>
              <a:rPr lang="cs-CZ" i="1" dirty="0" smtClean="0"/>
              <a:t>dílčí činnosti, které v podniku v této oblasti probíhají.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</a:t>
            </a:r>
            <a:r>
              <a:rPr lang="cs-CZ" i="1" dirty="0" smtClean="0"/>
              <a:t>Na </a:t>
            </a:r>
            <a:r>
              <a:rPr lang="cs-CZ" i="1" dirty="0" smtClean="0"/>
              <a:t>snímku č. </a:t>
            </a:r>
            <a:r>
              <a:rPr lang="cs-CZ" i="1" dirty="0" smtClean="0"/>
              <a:t>13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2000" r="-3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FINANČNÍ ČINNOST</a:t>
            </a:r>
            <a:endParaRPr lang="cs-CZ" sz="72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ÚTVAR FINANCOVÁNÍ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plní následující úkoly: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zajišťuje optimální </a:t>
            </a:r>
            <a:r>
              <a:rPr lang="cs-CZ" b="1" dirty="0" smtClean="0"/>
              <a:t>velikost</a:t>
            </a:r>
            <a:r>
              <a:rPr lang="cs-CZ" dirty="0" smtClean="0"/>
              <a:t> finančních zdrojů potřebných pro podnikatelské aktivity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zajišťuje optimální </a:t>
            </a:r>
            <a:r>
              <a:rPr lang="cs-CZ" b="1" dirty="0" smtClean="0"/>
              <a:t>strukturu</a:t>
            </a:r>
            <a:r>
              <a:rPr lang="cs-CZ" dirty="0" smtClean="0"/>
              <a:t> finančních zdrojů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rozhoduje o </a:t>
            </a:r>
            <a:r>
              <a:rPr lang="cs-CZ" b="1" dirty="0" smtClean="0"/>
              <a:t>umístění</a:t>
            </a:r>
            <a:r>
              <a:rPr lang="cs-CZ" dirty="0" smtClean="0"/>
              <a:t> kapitálu (kolik je potřeba na zásoby, na mzdy, na investice apod.)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rozhoduje o </a:t>
            </a:r>
            <a:r>
              <a:rPr lang="cs-CZ" b="1" dirty="0" smtClean="0"/>
              <a:t>rozdělení zisku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/>
              <a:t>kontroluje</a:t>
            </a:r>
            <a:r>
              <a:rPr lang="cs-CZ" dirty="0" smtClean="0"/>
              <a:t> finanční hospodaření podniku a provádí rozbory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ROZHODOVÁNÍ O ROZDĚLENÍ ZISKU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Jedná se o rozhodnutí jako:</a:t>
            </a:r>
          </a:p>
          <a:p>
            <a:r>
              <a:rPr lang="cs-CZ" dirty="0" smtClean="0"/>
              <a:t>Kolik zisku se vyplatí akcionářům ve formě </a:t>
            </a:r>
            <a:r>
              <a:rPr lang="cs-CZ" b="1" dirty="0" smtClean="0"/>
              <a:t>dividend</a:t>
            </a:r>
          </a:p>
          <a:p>
            <a:r>
              <a:rPr lang="cs-CZ" dirty="0" smtClean="0"/>
              <a:t>Jaký bude příděl do </a:t>
            </a:r>
            <a:r>
              <a:rPr lang="cs-CZ" b="1" dirty="0" smtClean="0"/>
              <a:t>rezervního fondu</a:t>
            </a:r>
          </a:p>
          <a:p>
            <a:r>
              <a:rPr lang="cs-CZ" dirty="0" smtClean="0"/>
              <a:t>Kolik zisku se nechá v podniku na </a:t>
            </a:r>
            <a:r>
              <a:rPr lang="cs-CZ" b="1" dirty="0" smtClean="0"/>
              <a:t>investování a další rozvoj podniku</a:t>
            </a:r>
          </a:p>
          <a:p>
            <a:endParaRPr lang="cs-CZ" dirty="0"/>
          </a:p>
        </p:txBody>
      </p:sp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OPTIMÁLNÍ VELIKOST FINANČNÍCH ZDROJŮ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nutné zajistit dostatečné množství finančních zdrojů, aby se podnik nedostal do </a:t>
            </a:r>
            <a:r>
              <a:rPr lang="cs-CZ" b="1" dirty="0" smtClean="0"/>
              <a:t>platební neschopnosti</a:t>
            </a:r>
          </a:p>
          <a:p>
            <a:r>
              <a:rPr lang="cs-CZ" b="1" dirty="0" smtClean="0"/>
              <a:t>Solventnost</a:t>
            </a:r>
            <a:r>
              <a:rPr lang="cs-CZ" dirty="0" smtClean="0"/>
              <a:t> – schopnost podniku dostát svým aktuálně splatným závazkům (opakem je insolventnost)</a:t>
            </a:r>
          </a:p>
          <a:p>
            <a:r>
              <a:rPr lang="cs-CZ" b="1" dirty="0" smtClean="0"/>
              <a:t>Likvidita</a:t>
            </a:r>
            <a:r>
              <a:rPr lang="cs-CZ" dirty="0" smtClean="0"/>
              <a:t> – schopnost majetku podniku přeměnit se na peníze</a:t>
            </a:r>
            <a:endParaRPr lang="cs-CZ" dirty="0"/>
          </a:p>
        </p:txBody>
      </p:sp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OPTIMÁLNÍ STRUKTURA FINANČNÍCH ZDROJŮ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stanovení vhodného poměru jednotlivých finančních zdrojů v závislosti na jejich členění na: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/>
              <a:t>Vlastní</a:t>
            </a:r>
            <a:r>
              <a:rPr lang="cs-CZ" dirty="0" smtClean="0"/>
              <a:t> a </a:t>
            </a:r>
            <a:r>
              <a:rPr lang="cs-CZ" b="1" dirty="0" smtClean="0"/>
              <a:t>cizí</a:t>
            </a:r>
            <a:r>
              <a:rPr lang="cs-CZ" dirty="0" smtClean="0"/>
              <a:t> zdroje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/>
              <a:t>Krátkodobé</a:t>
            </a:r>
            <a:r>
              <a:rPr lang="cs-CZ" dirty="0" smtClean="0"/>
              <a:t> </a:t>
            </a:r>
            <a:r>
              <a:rPr lang="cs-CZ" i="1" dirty="0" smtClean="0"/>
              <a:t>(splatné do 1 roku – závazky vůči dodavatelům, zaměstnancům, krátkodobé bankovní úvěry apod.) </a:t>
            </a:r>
            <a:r>
              <a:rPr lang="cs-CZ" dirty="0" smtClean="0"/>
              <a:t>a </a:t>
            </a:r>
            <a:r>
              <a:rPr lang="cs-CZ" b="1" dirty="0" smtClean="0"/>
              <a:t>dlouhodobé</a:t>
            </a:r>
            <a:r>
              <a:rPr lang="cs-CZ" dirty="0" smtClean="0"/>
              <a:t> zdroje </a:t>
            </a:r>
            <a:r>
              <a:rPr lang="cs-CZ" i="1" dirty="0" smtClean="0"/>
              <a:t>(splatné za dobu delší než 1 rok – všechny vlastní zdroje, dlouhodobé bankovní úvěry apod.)</a:t>
            </a:r>
            <a:endParaRPr lang="cs-CZ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OPTIMÁLNÍ STRUKTURA FINANČNÍCH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Základní pravidla: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Krátkodobé</a:t>
            </a:r>
            <a:r>
              <a:rPr lang="cs-CZ" dirty="0" smtClean="0"/>
              <a:t> zdroje by měly sloužit k financování </a:t>
            </a:r>
            <a:r>
              <a:rPr lang="cs-CZ" b="1" dirty="0" smtClean="0"/>
              <a:t>krátkodobého majetku</a:t>
            </a:r>
            <a:r>
              <a:rPr lang="cs-CZ" dirty="0" smtClean="0"/>
              <a:t>, dlouhodobé zdroje k financování dlouhodobých potřeb.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Krátkodobé</a:t>
            </a:r>
            <a:r>
              <a:rPr lang="cs-CZ" dirty="0" smtClean="0"/>
              <a:t> zdroje jsou zpravidla </a:t>
            </a:r>
            <a:r>
              <a:rPr lang="cs-CZ" b="1" dirty="0" smtClean="0"/>
              <a:t>levnější</a:t>
            </a:r>
            <a:r>
              <a:rPr lang="cs-CZ" dirty="0" smtClean="0"/>
              <a:t> než dlouhodobé zdroje.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Cizí zdroje </a:t>
            </a:r>
            <a:r>
              <a:rPr lang="cs-CZ" dirty="0" smtClean="0"/>
              <a:t>jsou zpravidla </a:t>
            </a:r>
            <a:r>
              <a:rPr lang="cs-CZ" b="1" dirty="0" smtClean="0"/>
              <a:t>levnější</a:t>
            </a:r>
            <a:r>
              <a:rPr lang="cs-CZ" dirty="0" smtClean="0"/>
              <a:t> než zdroje vlastní.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OPTIMÁLNÍ STRUKTURA FINANČNÍCH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Podnik k financování svých podnikatelských aktivit může využít ještě tzv. alternativní finanční zdroje: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Leasing</a:t>
            </a:r>
            <a:r>
              <a:rPr lang="cs-CZ" dirty="0" smtClean="0"/>
              <a:t> – pronájem movitých nebo nemovitých věci, rozlišujeme leasing: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b="1" dirty="0" smtClean="0"/>
              <a:t>finanční</a:t>
            </a:r>
            <a:r>
              <a:rPr lang="cs-CZ" dirty="0" smtClean="0"/>
              <a:t> – po skončení pronájmu přechází věc do vlastnictví podniku (nájemce)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b="1" dirty="0" smtClean="0"/>
              <a:t>operativní </a:t>
            </a:r>
            <a:r>
              <a:rPr lang="cs-CZ" dirty="0" smtClean="0"/>
              <a:t>– po skončení pronájmu se předmět leasingu vrací zpět leasingové společnosti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b="1" dirty="0" smtClean="0"/>
              <a:t>zpětný leasing </a:t>
            </a:r>
            <a:r>
              <a:rPr lang="cs-CZ" dirty="0" smtClean="0"/>
              <a:t>– prodej předmětu leasingové společnosti a následný pronájem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OPTIMÁLNÍ STRUKTURA FINANČNÍCH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b="1" dirty="0" err="1" smtClean="0"/>
              <a:t>Factoring</a:t>
            </a:r>
            <a:r>
              <a:rPr lang="cs-CZ" dirty="0" smtClean="0"/>
              <a:t> – postoupení </a:t>
            </a:r>
            <a:r>
              <a:rPr lang="cs-CZ" b="1" dirty="0" smtClean="0"/>
              <a:t>krátkodobých</a:t>
            </a:r>
            <a:r>
              <a:rPr lang="cs-CZ" dirty="0" smtClean="0"/>
              <a:t> </a:t>
            </a:r>
            <a:r>
              <a:rPr lang="cs-CZ" b="1" dirty="0" smtClean="0"/>
              <a:t>pohledávek</a:t>
            </a:r>
            <a:r>
              <a:rPr lang="cs-CZ" dirty="0" smtClean="0"/>
              <a:t> před dobou jejich splatnosti </a:t>
            </a:r>
            <a:r>
              <a:rPr lang="cs-CZ" dirty="0" err="1" smtClean="0"/>
              <a:t>factoringové</a:t>
            </a:r>
            <a:r>
              <a:rPr lang="cs-CZ" dirty="0" smtClean="0"/>
              <a:t> společnosti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Forfaiting</a:t>
            </a:r>
            <a:r>
              <a:rPr lang="cs-CZ" dirty="0" smtClean="0"/>
              <a:t> – obdoba </a:t>
            </a:r>
            <a:r>
              <a:rPr lang="cs-CZ" dirty="0" err="1" smtClean="0"/>
              <a:t>factoringu</a:t>
            </a:r>
            <a:r>
              <a:rPr lang="cs-CZ" dirty="0" smtClean="0"/>
              <a:t>, jde o postoupení </a:t>
            </a:r>
            <a:r>
              <a:rPr lang="cs-CZ" b="1" dirty="0" smtClean="0"/>
              <a:t>střednědobých</a:t>
            </a:r>
            <a:r>
              <a:rPr lang="cs-CZ" dirty="0" smtClean="0"/>
              <a:t> a </a:t>
            </a:r>
            <a:r>
              <a:rPr lang="cs-CZ" b="1" dirty="0" smtClean="0"/>
              <a:t>dlouhodobých pohledávek </a:t>
            </a:r>
            <a:r>
              <a:rPr lang="cs-CZ" dirty="0" smtClean="0"/>
              <a:t>zejména ze zahraničního obchodu před jejich splatností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Dotace</a:t>
            </a:r>
            <a:r>
              <a:rPr lang="cs-CZ" dirty="0" smtClean="0"/>
              <a:t> – při dodržení předem daných podmínek se jedná o </a:t>
            </a:r>
            <a:r>
              <a:rPr lang="cs-CZ" b="1" dirty="0" smtClean="0"/>
              <a:t>nevratný</a:t>
            </a:r>
            <a:r>
              <a:rPr lang="cs-CZ" dirty="0" smtClean="0"/>
              <a:t> zdroj financování (např. ze strukturálních fondů EU, ze státního rozpočtu, z jiných fondů, např. PHARE)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ROZHODOVÁNÍ O UMÍSTĚNÍ KAPITÁLU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Jedná se o rozhodování typu co koupit a za kolik peněz, kam investovat volné peněžní prostředky, kolik podnik potřebuje peněz na svůj běžný provoz a kde se tyto peníze opatří</a:t>
            </a:r>
          </a:p>
          <a:p>
            <a:r>
              <a:rPr lang="cs-CZ" dirty="0" smtClean="0"/>
              <a:t>Zpřesňuje se ve </a:t>
            </a:r>
            <a:r>
              <a:rPr lang="cs-CZ" b="1" dirty="0" smtClean="0"/>
              <a:t>finančních plánech </a:t>
            </a:r>
            <a:r>
              <a:rPr lang="cs-CZ" dirty="0" smtClean="0"/>
              <a:t>podniku, a to: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dirty="0" smtClean="0"/>
              <a:t>Krátkodobých</a:t>
            </a:r>
            <a:r>
              <a:rPr lang="cs-CZ" dirty="0" smtClean="0"/>
              <a:t> – finanční cíle do 1 roku (přesnější, konkrétnější)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dirty="0" smtClean="0"/>
              <a:t>Dlouhodobých</a:t>
            </a:r>
            <a:r>
              <a:rPr lang="cs-CZ" dirty="0" smtClean="0"/>
              <a:t> – finanční cíle na 2 až 10 let (méně přesné)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KONTROLA FINANČNÍHO HOSPODAŘENÍ PODNIKU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podniku provádí specializované controllingové oddělení</a:t>
            </a:r>
          </a:p>
          <a:p>
            <a:r>
              <a:rPr lang="cs-CZ" dirty="0" smtClean="0"/>
              <a:t>Porovnávají se </a:t>
            </a:r>
            <a:r>
              <a:rPr lang="cs-CZ" b="1" dirty="0" smtClean="0"/>
              <a:t>naplánované</a:t>
            </a:r>
            <a:r>
              <a:rPr lang="cs-CZ" dirty="0" smtClean="0"/>
              <a:t> hodnoty s těmi </a:t>
            </a:r>
            <a:r>
              <a:rPr lang="cs-CZ" b="1" dirty="0" smtClean="0"/>
              <a:t>skutečně dosaženými</a:t>
            </a:r>
          </a:p>
          <a:p>
            <a:r>
              <a:rPr lang="cs-CZ" dirty="0" smtClean="0"/>
              <a:t>Podklady pro kontrolu se získávají především z </a:t>
            </a:r>
            <a:r>
              <a:rPr lang="cs-CZ" b="1" dirty="0" smtClean="0"/>
              <a:t>účetnictví</a:t>
            </a:r>
            <a:r>
              <a:rPr lang="cs-CZ" dirty="0" smtClean="0"/>
              <a:t> podniku</a:t>
            </a:r>
            <a:endParaRPr lang="cs-CZ" dirty="0"/>
          </a:p>
        </p:txBody>
      </p:sp>
      <p:pic>
        <p:nvPicPr>
          <p:cNvPr id="4" name="Obrázek 3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úkoly plní finanční útvar podniku?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Vyjmenujete, co konkrétně v podniku patří mezi vlastní zdroje financování.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jsou dlouhodobé zdroje zpravidla dražší než zdroje krátkodobé?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finančním a operativním leasingem?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by mohlo patřit mezi výhody a nevýhody </a:t>
            </a:r>
            <a:r>
              <a:rPr lang="cs-CZ" dirty="0" err="1" smtClean="0"/>
              <a:t>factoringu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</a:p>
          <a:p>
            <a:endParaRPr lang="cs-CZ" dirty="0"/>
          </a:p>
        </p:txBody>
      </p:sp>
      <p:pic>
        <p:nvPicPr>
          <p:cNvPr id="6" name="Obrázek 5" descr="peníze bag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5293904"/>
            <a:ext cx="2843808" cy="1564095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Použité zdroje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Obrázky dostupné na:</a:t>
            </a:r>
          </a:p>
          <a:p>
            <a:pPr marL="514350" indent="-514350">
              <a:buNone/>
            </a:pPr>
            <a:r>
              <a:rPr lang="cs-CZ" dirty="0" smtClean="0">
                <a:hlinkClick r:id="rId2"/>
              </a:rPr>
              <a:t>http://js.pencdn.cz/image.aspx?itemid=237271&amp;w=680&amp;h=374&amp;q=80</a:t>
            </a:r>
            <a:r>
              <a:rPr lang="cs-CZ" dirty="0" smtClean="0"/>
              <a:t> (cit. </a:t>
            </a:r>
            <a:r>
              <a:rPr lang="cs-CZ" dirty="0" smtClean="0"/>
              <a:t>6.5</a:t>
            </a:r>
            <a:r>
              <a:rPr lang="cs-CZ" dirty="0" smtClean="0"/>
              <a:t>.2013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r>
              <a:rPr lang="cs-CZ" dirty="0" smtClean="0">
                <a:hlinkClick r:id="rId3"/>
              </a:rPr>
              <a:t>http://nasepenize.cz.imag3box.com/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/image/00/</a:t>
            </a:r>
            <a:r>
              <a:rPr lang="cs-CZ" dirty="0" err="1" smtClean="0">
                <a:hlinkClick r:id="rId3"/>
              </a:rPr>
              <a:t>penize</a:t>
            </a:r>
            <a:r>
              <a:rPr lang="cs-CZ" dirty="0" smtClean="0">
                <a:hlinkClick r:id="rId3"/>
              </a:rPr>
              <a:t>/mince-</a:t>
            </a:r>
            <a:r>
              <a:rPr lang="cs-CZ" dirty="0" err="1" smtClean="0">
                <a:hlinkClick r:id="rId3"/>
              </a:rPr>
              <a:t>penize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ceske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radka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malcova.jpg</a:t>
            </a:r>
            <a:r>
              <a:rPr lang="cs-CZ" dirty="0" smtClean="0"/>
              <a:t> (cit. </a:t>
            </a:r>
            <a:r>
              <a:rPr lang="cs-CZ" smtClean="0"/>
              <a:t>6.5</a:t>
            </a:r>
            <a:r>
              <a:rPr lang="cs-CZ" smtClean="0"/>
              <a:t>.2013</a:t>
            </a:r>
            <a:r>
              <a:rPr lang="cs-CZ" dirty="0" smtClean="0"/>
              <a:t>)</a:t>
            </a:r>
            <a:endParaRPr lang="pl-PL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693</Words>
  <Application>Microsoft Office PowerPoint</Application>
  <PresentationFormat>Předvádění na obrazovce (4:3)</PresentationFormat>
  <Paragraphs>81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FINANČNÍ ČINNOST</vt:lpstr>
      <vt:lpstr>ÚTVAR FINANCOVÁNÍ</vt:lpstr>
      <vt:lpstr>ROZHODOVÁNÍ O ROZDĚLENÍ ZISKU</vt:lpstr>
      <vt:lpstr>OPTIMÁLNÍ VELIKOST FINANČNÍCH ZDROJŮ</vt:lpstr>
      <vt:lpstr>OPTIMÁLNÍ STRUKTURA FINANČNÍCH ZDROJŮ</vt:lpstr>
      <vt:lpstr>OPTIMÁLNÍ STRUKTURA FINANČNÍCH ZDROJŮ</vt:lpstr>
      <vt:lpstr>OPTIMÁLNÍ STRUKTURA FINANČNÍCH ZDROJŮ</vt:lpstr>
      <vt:lpstr>OPTIMÁLNÍ STRUKTURA FINANČNÍCH ZDROJŮ</vt:lpstr>
      <vt:lpstr>ROZHODOVÁNÍ O UMÍSTĚNÍ KAPITÁLU</vt:lpstr>
      <vt:lpstr>KONTROLA FINANČNÍHO HOSPODAŘENÍ PODNIKU</vt:lpstr>
      <vt:lpstr>OTÁZKY NA ZÁVĚR</vt:lpstr>
      <vt:lpstr>DĚKUJI VÁM ZA POZORNOST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ČINNOST</dc:title>
  <dc:creator>Štěpánka</dc:creator>
  <cp:lastModifiedBy>Štěpánka</cp:lastModifiedBy>
  <cp:revision>11</cp:revision>
  <dcterms:created xsi:type="dcterms:W3CDTF">2013-09-25T17:58:20Z</dcterms:created>
  <dcterms:modified xsi:type="dcterms:W3CDTF">2013-11-19T18:29:47Z</dcterms:modified>
</cp:coreProperties>
</file>