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8" r:id="rId2"/>
    <p:sldId id="269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7" r:id="rId14"/>
    <p:sldId id="26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D8B8FF-AE54-47FA-970D-5B53E1CA3615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B6CA3E-C429-4D2E-B3EA-6D555C555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8914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B6CA3E-C429-4D2E-B3EA-6D555C555238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117EF-B0E8-430D-AD9A-08C0A49F1E28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1102-85B4-4D67-B901-7F579516C5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tx1"/>
            </a:solidFill>
          </a:ln>
        </p:spPr>
        <p:txBody>
          <a:bodyPr/>
          <a:lstStyle>
            <a:lvl1pPr>
              <a:defRPr b="1" i="0" cap="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117EF-B0E8-430D-AD9A-08C0A49F1E28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1102-85B4-4D67-B901-7F579516C5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117EF-B0E8-430D-AD9A-08C0A49F1E28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1102-85B4-4D67-B901-7F579516C5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117EF-B0E8-430D-AD9A-08C0A49F1E28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1102-85B4-4D67-B901-7F579516C5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117EF-B0E8-430D-AD9A-08C0A49F1E28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1102-85B4-4D67-B901-7F579516C5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117EF-B0E8-430D-AD9A-08C0A49F1E28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1102-85B4-4D67-B901-7F579516C5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117EF-B0E8-430D-AD9A-08C0A49F1E28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1102-85B4-4D67-B901-7F579516C5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117EF-B0E8-430D-AD9A-08C0A49F1E28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1102-85B4-4D67-B901-7F579516C5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117EF-B0E8-430D-AD9A-08C0A49F1E28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1102-85B4-4D67-B901-7F579516C5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117EF-B0E8-430D-AD9A-08C0A49F1E28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1102-85B4-4D67-B901-7F579516C5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117EF-B0E8-430D-AD9A-08C0A49F1E28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1102-85B4-4D67-B901-7F579516C5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>
            <a:alpha val="7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6117EF-B0E8-430D-AD9A-08C0A49F1E28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7E1102-85B4-4D67-B901-7F579516C5E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ohacek-kzt.cz/images/foto/obrazek/nocni-trezor.jpg" TargetMode="External"/><Relationship Id="rId3" Type="http://schemas.openxmlformats.org/officeDocument/2006/relationships/hyperlink" Target="http://img.radio.cz/pictures/r/penize/bankomat.jpg" TargetMode="External"/><Relationship Id="rId7" Type="http://schemas.openxmlformats.org/officeDocument/2006/relationships/hyperlink" Target="http://www.ceskamincovna.cz/_Upload/images/1/web/5828626b7d68624f.jpg" TargetMode="External"/><Relationship Id="rId2" Type="http://schemas.openxmlformats.org/officeDocument/2006/relationships/hyperlink" Target="http://www.zlatakoruna.info/sites/default/files/imagecache/story_image/story_images/1164832_51299081_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asymagazine.cz/sites/all/files/basic-images/article/penize1-foto-tomas-lenard.jpg" TargetMode="External"/><Relationship Id="rId5" Type="http://schemas.openxmlformats.org/officeDocument/2006/relationships/hyperlink" Target="http://i.lidovky.cz/10/033/lnorg/HEV31f3d5_penize.jpg" TargetMode="External"/><Relationship Id="rId10" Type="http://schemas.openxmlformats.org/officeDocument/2006/relationships/hyperlink" Target="http://bestpage.sk/gif/penize/" TargetMode="External"/><Relationship Id="rId4" Type="http://schemas.openxmlformats.org/officeDocument/2006/relationships/hyperlink" Target="http://files.chces-penize.webnode.cz/200000063-69d7d6ad17/264108_eurobankovky-eura-euro-penize-crop-crop-crop.jpg" TargetMode="External"/><Relationship Id="rId9" Type="http://schemas.openxmlformats.org/officeDocument/2006/relationships/hyperlink" Target="http://www.finance.cz/obrazky/sek01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>
                <a:solidFill>
                  <a:prstClr val="black">
                    <a:tint val="75000"/>
                  </a:prstClr>
                </a:solidFill>
              </a:rPr>
              <a:t>Střední škola  a Vyšší odborná škola cestovního ruchu, Senovážné náměstí 12, České Budějovice 370  01</a:t>
            </a:r>
            <a:endParaRPr lang="cs-CZ" sz="1400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76106088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Bc. Štěpánka </a:t>
                      </a:r>
                      <a:r>
                        <a:rPr lang="cs-CZ" dirty="0" err="1" smtClean="0"/>
                        <a:t>Jáglová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Podnikové</a:t>
                      </a:r>
                      <a:r>
                        <a:rPr lang="cs-CZ" baseline="0" dirty="0" smtClean="0"/>
                        <a:t> činnosti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druhý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2.6.2013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20453156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r>
              <a:rPr lang="cs-CZ" b="1" dirty="0" smtClean="0"/>
              <a:t>Anotace: </a:t>
            </a:r>
          </a:p>
          <a:p>
            <a:pPr>
              <a:buNone/>
            </a:pPr>
            <a:r>
              <a:rPr lang="cs-CZ" i="1" dirty="0" smtClean="0"/>
              <a:t>Materiál je zaměřený na téma </a:t>
            </a:r>
            <a:r>
              <a:rPr lang="cs-CZ" i="1" dirty="0" smtClean="0"/>
              <a:t>„Zajištění platebního styku podniku“, navazuje na finanční činnost podniku.</a:t>
            </a:r>
            <a:endParaRPr lang="cs-CZ" i="1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Metodické pokyny:</a:t>
            </a:r>
          </a:p>
          <a:p>
            <a:pPr>
              <a:buNone/>
            </a:pPr>
            <a:r>
              <a:rPr lang="cs-CZ" i="1" dirty="0" smtClean="0"/>
              <a:t>Materiál slouží pro usnadnění výkladu dané problematiky, žákům současně jako podklad pro </a:t>
            </a:r>
            <a:r>
              <a:rPr lang="cs-CZ" i="1" dirty="0" smtClean="0"/>
              <a:t>poznámky. Na </a:t>
            </a:r>
            <a:r>
              <a:rPr lang="cs-CZ" i="1" dirty="0" smtClean="0"/>
              <a:t>snímku č. </a:t>
            </a:r>
            <a:r>
              <a:rPr lang="cs-CZ" i="1" dirty="0" smtClean="0"/>
              <a:t>12 </a:t>
            </a:r>
            <a:r>
              <a:rPr lang="cs-CZ" i="1" dirty="0" smtClean="0"/>
              <a:t>jsou uvedené otázky, které slouží pro fixaci probírané látky a současně jako zpětná vazba pro učitele.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372491327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7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ZAJIŠTĚNÍ PLATEBNÍHO STYKU PODNIKU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</a:rPr>
              <a:t>HOTOVOSTNÍ PLATEBNÍ STYK</a:t>
            </a:r>
            <a:endParaRPr lang="cs-CZ" sz="4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PLATEBNÍ STYK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= převod </a:t>
            </a:r>
            <a:r>
              <a:rPr lang="cs-CZ" b="1" dirty="0"/>
              <a:t>finančních prostředků z účtu A na účet B (od </a:t>
            </a:r>
            <a:r>
              <a:rPr lang="cs-CZ" b="1" dirty="0" smtClean="0"/>
              <a:t>podniku </a:t>
            </a:r>
            <a:r>
              <a:rPr lang="cs-CZ" b="1" dirty="0"/>
              <a:t>A </a:t>
            </a:r>
            <a:r>
              <a:rPr lang="cs-CZ" b="1" dirty="0" smtClean="0"/>
              <a:t>k podniku </a:t>
            </a:r>
            <a:r>
              <a:rPr lang="cs-CZ" b="1" dirty="0"/>
              <a:t>B)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HEV31f3d5_penize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940152" y="4723140"/>
            <a:ext cx="3203848" cy="213486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ince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6834416" y="5301208"/>
            <a:ext cx="2309583" cy="15567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Členění platebního styku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cs-CZ" b="1" dirty="0">
                <a:solidFill>
                  <a:srgbClr val="0070C0"/>
                </a:solidFill>
              </a:rPr>
              <a:t>hotovostní platební </a:t>
            </a:r>
            <a:r>
              <a:rPr lang="cs-CZ" b="1" dirty="0" smtClean="0">
                <a:solidFill>
                  <a:srgbClr val="0070C0"/>
                </a:solidFill>
              </a:rPr>
              <a:t>styk </a:t>
            </a:r>
            <a:r>
              <a:rPr lang="cs-CZ" dirty="0" smtClean="0"/>
              <a:t>- </a:t>
            </a:r>
            <a:r>
              <a:rPr lang="cs-CZ" dirty="0"/>
              <a:t>využívá bankovky a mince</a:t>
            </a:r>
          </a:p>
          <a:p>
            <a:pPr lvl="0"/>
            <a:r>
              <a:rPr lang="cs-CZ" b="1" dirty="0">
                <a:solidFill>
                  <a:srgbClr val="0070C0"/>
                </a:solidFill>
              </a:rPr>
              <a:t>bezhotovostní platební styk </a:t>
            </a:r>
            <a:r>
              <a:rPr lang="cs-CZ" dirty="0"/>
              <a:t>– probíhá prostřednictvím bank, pomocí bezhotovostních </a:t>
            </a:r>
            <a:r>
              <a:rPr lang="cs-CZ" dirty="0" smtClean="0"/>
              <a:t>peněz (převodem </a:t>
            </a:r>
            <a:r>
              <a:rPr lang="cs-CZ" dirty="0"/>
              <a:t>z účtu na </a:t>
            </a:r>
            <a:r>
              <a:rPr lang="cs-CZ" dirty="0" smtClean="0"/>
              <a:t>účet)</a:t>
            </a:r>
            <a:endParaRPr lang="cs-CZ" dirty="0"/>
          </a:p>
          <a:p>
            <a:endParaRPr lang="cs-CZ" dirty="0"/>
          </a:p>
          <a:p>
            <a:pPr lvl="0"/>
            <a:r>
              <a:rPr lang="cs-CZ" b="1" dirty="0">
                <a:solidFill>
                  <a:srgbClr val="00FF00"/>
                </a:solidFill>
              </a:rPr>
              <a:t>tuzemský platební styk </a:t>
            </a:r>
            <a:r>
              <a:rPr lang="cs-CZ" dirty="0"/>
              <a:t>– probíhá mezi účty vedenými bankami v ČR včetně ČNB</a:t>
            </a:r>
          </a:p>
          <a:p>
            <a:pPr lvl="0"/>
            <a:r>
              <a:rPr lang="cs-CZ" b="1" dirty="0">
                <a:solidFill>
                  <a:srgbClr val="00FF00"/>
                </a:solidFill>
              </a:rPr>
              <a:t>zahraniční platební styk </a:t>
            </a:r>
            <a:r>
              <a:rPr lang="cs-CZ" dirty="0"/>
              <a:t>– převod prostředků mezi různými státy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bankomat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7164288" y="5135650"/>
            <a:ext cx="1979712" cy="17223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Hotovostní platební styk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b="1" u="sng" cap="all" dirty="0" smtClean="0"/>
              <a:t>Patří sem tyto služby bank: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/>
              <a:t>V</a:t>
            </a:r>
            <a:r>
              <a:rPr lang="cs-CZ" b="1" dirty="0" smtClean="0"/>
              <a:t>ýběr </a:t>
            </a:r>
            <a:r>
              <a:rPr lang="cs-CZ" b="1" dirty="0"/>
              <a:t>a vklad hotovostních peněz na přepážkách obchodních bank</a:t>
            </a:r>
            <a:endParaRPr lang="cs-CZ" dirty="0"/>
          </a:p>
          <a:p>
            <a:r>
              <a:rPr lang="cs-CZ" dirty="0" smtClean="0"/>
              <a:t>omezení </a:t>
            </a:r>
            <a:r>
              <a:rPr lang="cs-CZ" dirty="0"/>
              <a:t>otevírací dobou bank, banky se snaží vyjít vstříc klientům </a:t>
            </a:r>
            <a:r>
              <a:rPr lang="cs-CZ" b="1" dirty="0"/>
              <a:t>bankomaty</a:t>
            </a:r>
            <a:r>
              <a:rPr lang="cs-CZ" dirty="0"/>
              <a:t>, existují již i vkladové </a:t>
            </a:r>
            <a:r>
              <a:rPr lang="cs-CZ" dirty="0" smtClean="0"/>
              <a:t>bankomaty</a:t>
            </a:r>
            <a:endParaRPr lang="cs-CZ" dirty="0"/>
          </a:p>
          <a:p>
            <a:r>
              <a:rPr lang="cs-CZ" dirty="0"/>
              <a:t>p</a:t>
            </a:r>
            <a:r>
              <a:rPr lang="cs-CZ" dirty="0" smtClean="0"/>
              <a:t>latby </a:t>
            </a:r>
            <a:r>
              <a:rPr lang="cs-CZ" dirty="0"/>
              <a:t>větší než </a:t>
            </a:r>
            <a:r>
              <a:rPr lang="cs-CZ" b="1" dirty="0"/>
              <a:t>15 000 EUR </a:t>
            </a:r>
            <a:r>
              <a:rPr lang="cs-CZ" dirty="0" smtClean="0"/>
              <a:t>(přepočet na Kč) </a:t>
            </a:r>
            <a:r>
              <a:rPr lang="cs-CZ" dirty="0"/>
              <a:t>musí být prováděny vždy bezhotovostně</a:t>
            </a:r>
          </a:p>
          <a:p>
            <a:r>
              <a:rPr lang="cs-CZ" dirty="0" smtClean="0"/>
              <a:t>vklady </a:t>
            </a:r>
            <a:r>
              <a:rPr lang="cs-CZ" dirty="0"/>
              <a:t>hotovosti na účet – </a:t>
            </a:r>
            <a:r>
              <a:rPr lang="cs-CZ" b="1" dirty="0"/>
              <a:t>pokladní složenka </a:t>
            </a:r>
            <a:r>
              <a:rPr lang="cs-CZ" dirty="0"/>
              <a:t>(s výčetkou peněz nad určitý objem)</a:t>
            </a:r>
          </a:p>
          <a:p>
            <a:r>
              <a:rPr lang="cs-CZ" dirty="0" smtClean="0"/>
              <a:t>výběr </a:t>
            </a:r>
            <a:r>
              <a:rPr lang="cs-CZ" dirty="0"/>
              <a:t>peněz z účtu – </a:t>
            </a:r>
            <a:r>
              <a:rPr lang="cs-CZ" b="1" dirty="0"/>
              <a:t>výběrní lístek </a:t>
            </a:r>
            <a:r>
              <a:rPr lang="cs-CZ" dirty="0"/>
              <a:t>(s výčetkou peněz nad určitý objem)</a:t>
            </a:r>
          </a:p>
          <a:p>
            <a:r>
              <a:rPr lang="cs-CZ" dirty="0" smtClean="0"/>
              <a:t>větší výběry nutno </a:t>
            </a:r>
            <a:r>
              <a:rPr lang="cs-CZ" dirty="0"/>
              <a:t>hlásit bance minimálně jeden </a:t>
            </a:r>
            <a:r>
              <a:rPr lang="cs-CZ" dirty="0" smtClean="0"/>
              <a:t>              den předem</a:t>
            </a:r>
            <a:endParaRPr lang="cs-CZ" dirty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nocni-trezor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6156176" y="5319078"/>
            <a:ext cx="2987824" cy="1538922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Hotovostní platební styk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2"/>
            </a:pPr>
            <a:r>
              <a:rPr lang="cs-CZ" b="1" dirty="0" smtClean="0"/>
              <a:t>Služby </a:t>
            </a:r>
            <a:r>
              <a:rPr lang="cs-CZ" b="1" dirty="0"/>
              <a:t>tzv. nočního trezoru</a:t>
            </a:r>
            <a:endParaRPr lang="cs-CZ" dirty="0"/>
          </a:p>
          <a:p>
            <a:r>
              <a:rPr lang="cs-CZ" dirty="0" smtClean="0"/>
              <a:t>pro </a:t>
            </a:r>
            <a:r>
              <a:rPr lang="cs-CZ" dirty="0"/>
              <a:t>hotovostní vklady i po ukončení pokladních hodin</a:t>
            </a:r>
          </a:p>
          <a:p>
            <a:r>
              <a:rPr lang="cs-CZ" dirty="0" smtClean="0"/>
              <a:t>peníze </a:t>
            </a:r>
            <a:r>
              <a:rPr lang="cs-CZ" dirty="0"/>
              <a:t>se dávají do speciálních </a:t>
            </a:r>
            <a:r>
              <a:rPr lang="cs-CZ" dirty="0" smtClean="0"/>
              <a:t>obalů (kazet </a:t>
            </a:r>
            <a:r>
              <a:rPr lang="cs-CZ" dirty="0"/>
              <a:t>nebo </a:t>
            </a:r>
            <a:r>
              <a:rPr lang="cs-CZ" dirty="0" smtClean="0"/>
              <a:t>sáčků) + </a:t>
            </a:r>
            <a:r>
              <a:rPr lang="cs-CZ" dirty="0"/>
              <a:t>musí být roztříděné podle jednotlivých druhů</a:t>
            </a:r>
          </a:p>
          <a:p>
            <a:r>
              <a:rPr lang="cs-CZ" dirty="0" smtClean="0"/>
              <a:t>o </a:t>
            </a:r>
            <a:r>
              <a:rPr lang="cs-CZ" dirty="0"/>
              <a:t>použití nočního trezoru musí být uzavřená písemná smlouva</a:t>
            </a:r>
          </a:p>
          <a:p>
            <a:pPr marL="514350" indent="-514350">
              <a:buFont typeface="+mj-lt"/>
              <a:buAutoNum type="arabicPeriod" startAt="2"/>
            </a:pP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Hotovostní platební styk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cs-CZ" b="1" dirty="0" smtClean="0"/>
              <a:t>Cash-</a:t>
            </a:r>
            <a:r>
              <a:rPr lang="cs-CZ" b="1" dirty="0" err="1" smtClean="0"/>
              <a:t>back</a:t>
            </a:r>
            <a:endParaRPr lang="cs-CZ" dirty="0"/>
          </a:p>
          <a:p>
            <a:r>
              <a:rPr lang="cs-CZ" dirty="0" smtClean="0"/>
              <a:t>výběr </a:t>
            </a:r>
            <a:r>
              <a:rPr lang="cs-CZ" dirty="0"/>
              <a:t>peněz v obchodě při placení prostřednictvím platební karty</a:t>
            </a:r>
          </a:p>
          <a:p>
            <a:r>
              <a:rPr lang="cs-CZ" dirty="0" smtClean="0"/>
              <a:t>omezeno </a:t>
            </a:r>
            <a:r>
              <a:rPr lang="cs-CZ" dirty="0"/>
              <a:t>limitem (zpravidla jako limit </a:t>
            </a:r>
            <a:r>
              <a:rPr lang="cs-CZ" dirty="0" smtClean="0"/>
              <a:t>pro placení </a:t>
            </a:r>
            <a:r>
              <a:rPr lang="cs-CZ" dirty="0"/>
              <a:t>kartou), zpoplatněno do cca 10 </a:t>
            </a:r>
            <a:r>
              <a:rPr lang="cs-CZ" dirty="0" smtClean="0"/>
              <a:t>Kč/výběr</a:t>
            </a:r>
            <a:endParaRPr lang="cs-CZ" dirty="0"/>
          </a:p>
          <a:p>
            <a:r>
              <a:rPr lang="cs-CZ" dirty="0" smtClean="0"/>
              <a:t>obchodník </a:t>
            </a:r>
            <a:r>
              <a:rPr lang="cs-CZ" dirty="0"/>
              <a:t>musí </a:t>
            </a:r>
            <a:r>
              <a:rPr lang="cs-CZ" dirty="0" smtClean="0"/>
              <a:t>tuto službu umožňovat</a:t>
            </a:r>
            <a:r>
              <a:rPr lang="cs-CZ" dirty="0"/>
              <a:t>, logo „cash </a:t>
            </a:r>
            <a:r>
              <a:rPr lang="cs-CZ" dirty="0" err="1"/>
              <a:t>back</a:t>
            </a:r>
            <a:r>
              <a:rPr lang="cs-CZ" dirty="0"/>
              <a:t>“</a:t>
            </a:r>
          </a:p>
          <a:p>
            <a:endParaRPr lang="cs-CZ" dirty="0"/>
          </a:p>
        </p:txBody>
      </p:sp>
      <p:pic>
        <p:nvPicPr>
          <p:cNvPr id="4" name="Obrázek 3" descr="914497-visa-cashback-cs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7236296" y="5434339"/>
            <a:ext cx="1907704" cy="1423661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Hotovostní platební styk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4"/>
            </a:pPr>
            <a:r>
              <a:rPr lang="cs-CZ" b="1" dirty="0"/>
              <a:t>S</a:t>
            </a:r>
            <a:r>
              <a:rPr lang="cs-CZ" b="1" dirty="0" smtClean="0"/>
              <a:t>měnárenské </a:t>
            </a:r>
            <a:r>
              <a:rPr lang="cs-CZ" b="1" dirty="0"/>
              <a:t>operace</a:t>
            </a:r>
            <a:endParaRPr lang="cs-CZ" dirty="0"/>
          </a:p>
          <a:p>
            <a:r>
              <a:rPr lang="cs-CZ" dirty="0" smtClean="0"/>
              <a:t>výměna </a:t>
            </a:r>
            <a:r>
              <a:rPr lang="cs-CZ" dirty="0"/>
              <a:t>jedné měny za </a:t>
            </a:r>
            <a:r>
              <a:rPr lang="cs-CZ" dirty="0" smtClean="0"/>
              <a:t>druhou</a:t>
            </a:r>
            <a:endParaRPr lang="cs-CZ" dirty="0"/>
          </a:p>
          <a:p>
            <a:r>
              <a:rPr lang="cs-CZ" dirty="0" smtClean="0"/>
              <a:t>na </a:t>
            </a:r>
            <a:r>
              <a:rPr lang="cs-CZ" dirty="0"/>
              <a:t>pobočkách banky mají k dispozici většinou běžné a často používané měny (EUR, USD, japonské jeny, CHF…)</a:t>
            </a:r>
          </a:p>
          <a:p>
            <a:r>
              <a:rPr lang="cs-CZ" dirty="0" smtClean="0"/>
              <a:t>speciální </a:t>
            </a:r>
            <a:r>
              <a:rPr lang="cs-CZ" dirty="0"/>
              <a:t>měny nutno objednat dopředu</a:t>
            </a:r>
          </a:p>
          <a:p>
            <a:endParaRPr lang="cs-CZ" dirty="0"/>
          </a:p>
        </p:txBody>
      </p:sp>
      <p:pic>
        <p:nvPicPr>
          <p:cNvPr id="4" name="Obrázek 3" descr="264108_eurobankovky-eura-euro-penize-crop-crop-crop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6516216" y="5098322"/>
            <a:ext cx="2627784" cy="1759677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Hotovostní platební styk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b="1" dirty="0"/>
              <a:t>KURZY </a:t>
            </a:r>
            <a:r>
              <a:rPr lang="cs-CZ" b="1" dirty="0" smtClean="0"/>
              <a:t>na kurzovním lístku – </a:t>
            </a:r>
            <a:r>
              <a:rPr lang="cs-CZ" b="1" dirty="0"/>
              <a:t>vždy z pohledu </a:t>
            </a:r>
            <a:r>
              <a:rPr lang="cs-CZ" b="1" dirty="0" smtClean="0"/>
              <a:t>banky:</a:t>
            </a:r>
            <a:endParaRPr lang="cs-CZ" dirty="0"/>
          </a:p>
          <a:p>
            <a:pPr lvl="1">
              <a:buFont typeface="Arial" pitchFamily="34" charset="0"/>
              <a:buChar char="•"/>
            </a:pPr>
            <a:r>
              <a:rPr lang="cs-CZ" b="1" dirty="0"/>
              <a:t>valuty nákup </a:t>
            </a:r>
            <a:r>
              <a:rPr lang="cs-CZ" dirty="0"/>
              <a:t>– banka nakupuje zahraniční hotovostní peníze</a:t>
            </a:r>
          </a:p>
          <a:p>
            <a:pPr lvl="1">
              <a:buFont typeface="Arial" pitchFamily="34" charset="0"/>
              <a:buChar char="•"/>
            </a:pPr>
            <a:r>
              <a:rPr lang="cs-CZ" b="1" dirty="0"/>
              <a:t>valuty prodej </a:t>
            </a:r>
            <a:r>
              <a:rPr lang="cs-CZ" dirty="0"/>
              <a:t>– banka prodává zahraniční hotovostní peníze</a:t>
            </a:r>
          </a:p>
          <a:p>
            <a:pPr lvl="1">
              <a:buFont typeface="Arial" pitchFamily="34" charset="0"/>
              <a:buChar char="•"/>
            </a:pPr>
            <a:r>
              <a:rPr lang="cs-CZ" b="1" dirty="0"/>
              <a:t>devizy nákup </a:t>
            </a:r>
            <a:r>
              <a:rPr lang="cs-CZ" dirty="0"/>
              <a:t>– banka nakupuje zahraniční bezhotovostní peníze</a:t>
            </a:r>
          </a:p>
          <a:p>
            <a:pPr lvl="1">
              <a:buFont typeface="Arial" pitchFamily="34" charset="0"/>
              <a:buChar char="•"/>
            </a:pPr>
            <a:r>
              <a:rPr lang="cs-CZ" b="1" dirty="0"/>
              <a:t>devizy prodej </a:t>
            </a:r>
            <a:r>
              <a:rPr lang="cs-CZ" dirty="0"/>
              <a:t>– banka prodává zahraniční bezhotovostní </a:t>
            </a:r>
            <a:r>
              <a:rPr lang="cs-CZ" dirty="0" smtClean="0"/>
              <a:t>peníze</a:t>
            </a:r>
          </a:p>
          <a:p>
            <a:pPr lvl="1"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- nakládání s valutami je pro banku nákladné, proto devizové kurzy bývají výhodnější, vždy je větší kurz prodej než nákup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sek01.gif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940152" y="5397044"/>
            <a:ext cx="3203848" cy="1460955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HOTOVOSTNÍ platební styk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cs-CZ" b="1" dirty="0" smtClean="0"/>
              <a:t>Cestovní </a:t>
            </a:r>
            <a:r>
              <a:rPr lang="cs-CZ" b="1" dirty="0"/>
              <a:t>šeky</a:t>
            </a:r>
            <a:endParaRPr lang="cs-CZ" dirty="0"/>
          </a:p>
          <a:p>
            <a:r>
              <a:rPr lang="cs-CZ" dirty="0" smtClean="0"/>
              <a:t>jsou </a:t>
            </a:r>
            <a:r>
              <a:rPr lang="cs-CZ" dirty="0"/>
              <a:t>vydávány pro potřeby CR velkými bankami nebo specializovanými společnostmi (Thomas </a:t>
            </a:r>
            <a:r>
              <a:rPr lang="cs-CZ" dirty="0" err="1"/>
              <a:t>Cook</a:t>
            </a:r>
            <a:r>
              <a:rPr lang="cs-CZ" dirty="0"/>
              <a:t>)</a:t>
            </a:r>
          </a:p>
          <a:p>
            <a:r>
              <a:rPr lang="cs-CZ" dirty="0" smtClean="0"/>
              <a:t>jsou </a:t>
            </a:r>
            <a:r>
              <a:rPr lang="cs-CZ" dirty="0"/>
              <a:t>zaplaceny ještě před použitím (jsou vydávány oproti hotovosti)</a:t>
            </a:r>
          </a:p>
          <a:p>
            <a:r>
              <a:rPr lang="cs-CZ" dirty="0" smtClean="0"/>
              <a:t>při </a:t>
            </a:r>
            <a:r>
              <a:rPr lang="cs-CZ" dirty="0"/>
              <a:t>nákupu klient dostane šeky na předepsaném </a:t>
            </a:r>
            <a:r>
              <a:rPr lang="cs-CZ" dirty="0" smtClean="0"/>
              <a:t>formuláři</a:t>
            </a:r>
            <a:endParaRPr lang="cs-CZ" dirty="0"/>
          </a:p>
          <a:p>
            <a:r>
              <a:rPr lang="cs-CZ" dirty="0" smtClean="0"/>
              <a:t>v</a:t>
            </a:r>
            <a:r>
              <a:rPr lang="cs-CZ" dirty="0"/>
              <a:t> ČR jsou na ústupu, nahradily je platební karty, ale v zahraničí je použití cestovních šeků </a:t>
            </a:r>
            <a:r>
              <a:rPr lang="cs-CZ" dirty="0" smtClean="0"/>
              <a:t>běžné</a:t>
            </a:r>
            <a:r>
              <a:rPr lang="cs-CZ" dirty="0"/>
              <a:t> </a:t>
            </a:r>
            <a:r>
              <a:rPr lang="cs-CZ" dirty="0" smtClean="0"/>
              <a:t>(USA, Itálie)</a:t>
            </a:r>
            <a:endParaRPr lang="cs-CZ" dirty="0"/>
          </a:p>
          <a:p>
            <a:pPr>
              <a:buNone/>
            </a:pPr>
            <a:r>
              <a:rPr lang="cs-CZ" dirty="0"/>
              <a:t>V</a:t>
            </a:r>
            <a:r>
              <a:rPr lang="cs-CZ" b="1" dirty="0" smtClean="0"/>
              <a:t>ýhody </a:t>
            </a:r>
            <a:r>
              <a:rPr lang="cs-CZ" b="1" dirty="0"/>
              <a:t>šeků:</a:t>
            </a:r>
            <a:endParaRPr lang="cs-CZ" dirty="0"/>
          </a:p>
          <a:p>
            <a:pPr lvl="1">
              <a:buFont typeface="Arial" pitchFamily="34" charset="0"/>
              <a:buChar char="•"/>
            </a:pPr>
            <a:r>
              <a:rPr lang="cs-CZ" dirty="0"/>
              <a:t>omezení zneužití krádeže hotovostních peněz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prodej za devizový kurz (výhodnější než valutový)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lze použít v zemích, kde je málo bankomatů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OTÁZKY NA ZÁVĚR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Jaký je rozdíl mezi hotovostním a bezhotovostním platebním stykem?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 jakých případech lze využít službu cash-</a:t>
            </a:r>
            <a:r>
              <a:rPr lang="cs-CZ" dirty="0" err="1" smtClean="0"/>
              <a:t>back</a:t>
            </a:r>
            <a:r>
              <a:rPr lang="cs-CZ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patří mezi výhody a nevýhody používání cestovních šeků?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Pokud budete potřebovat směnit české koruny na </a:t>
            </a:r>
            <a:r>
              <a:rPr lang="cs-CZ" dirty="0" err="1" smtClean="0"/>
              <a:t>EURa</a:t>
            </a:r>
            <a:r>
              <a:rPr lang="cs-CZ" dirty="0" smtClean="0"/>
              <a:t>, když pojedete na dovolenou, jaký kurz na kurzovním lístku vás bude zajímat?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Jaké doklady potvrzují výběr peněz z bankovního účtu a vklad peněz na bankovní účet?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DĚKUJI VÁM ZA POZORNOST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solidFill>
                  <a:schemeClr val="tx1"/>
                </a:solidFill>
                <a:sym typeface="Wingdings" pitchFamily="2" charset="2"/>
              </a:rPr>
              <a:t></a:t>
            </a:r>
            <a:endParaRPr lang="cs-CZ" sz="4400" b="1" dirty="0">
              <a:solidFill>
                <a:schemeClr val="tx1"/>
              </a:solidFill>
            </a:endParaRPr>
          </a:p>
        </p:txBody>
      </p:sp>
      <p:pic>
        <p:nvPicPr>
          <p:cNvPr id="4" name="Obrázek 3" descr="gif-bestpage-sk-7.gif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7442320" y="5229200"/>
            <a:ext cx="1522168" cy="1423326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poUŽITÉ</a:t>
            </a:r>
            <a:r>
              <a:rPr lang="cs-CZ" dirty="0"/>
              <a:t> </a:t>
            </a: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KOČÍ J., ŠAMŠOVÁ L.: Základy ekonomiky pro střední a vyšší hotelové školy.</a:t>
            </a:r>
            <a:r>
              <a:rPr lang="cs-CZ" i="1" dirty="0" smtClean="0"/>
              <a:t> </a:t>
            </a:r>
            <a:r>
              <a:rPr lang="cs-CZ" dirty="0" smtClean="0"/>
              <a:t>Praha, Fortuna, 2009. 144 stran.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KALABIS Z.: Základy bankovnictví. Brno, </a:t>
            </a:r>
            <a:r>
              <a:rPr lang="cs-CZ" dirty="0" err="1" smtClean="0"/>
              <a:t>BizBooks</a:t>
            </a:r>
            <a:r>
              <a:rPr lang="cs-CZ" dirty="0" smtClean="0"/>
              <a:t>, 2012. 168 s.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Obrázky dostupné na: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zlatakoruna.info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sites</a:t>
            </a:r>
            <a:r>
              <a:rPr lang="cs-CZ" dirty="0" smtClean="0">
                <a:hlinkClick r:id="rId2"/>
              </a:rPr>
              <a:t>/default/</a:t>
            </a:r>
            <a:r>
              <a:rPr lang="cs-CZ" dirty="0" err="1" smtClean="0">
                <a:hlinkClick r:id="rId2"/>
              </a:rPr>
              <a:t>files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imagecache</a:t>
            </a:r>
            <a:r>
              <a:rPr lang="cs-CZ" dirty="0" smtClean="0">
                <a:hlinkClick r:id="rId2"/>
              </a:rPr>
              <a:t>/story_image/story_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/1164832_51299081_1.jpg</a:t>
            </a:r>
            <a:r>
              <a:rPr lang="cs-CZ" dirty="0" smtClean="0"/>
              <a:t> (cit. </a:t>
            </a:r>
            <a:r>
              <a:rPr lang="cs-CZ" dirty="0" smtClean="0"/>
              <a:t>2.6.2013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 smtClean="0">
                <a:hlinkClick r:id="rId3"/>
              </a:rPr>
              <a:t>http://img.radio.cz/pictures/r/penize/bankomat.jpg</a:t>
            </a:r>
            <a:r>
              <a:rPr lang="cs-CZ" dirty="0" smtClean="0"/>
              <a:t> (cit. </a:t>
            </a:r>
            <a:r>
              <a:rPr lang="cs-CZ" dirty="0" smtClean="0"/>
              <a:t>2.6.2013</a:t>
            </a:r>
            <a:r>
              <a:rPr lang="cs-CZ" dirty="0" smtClean="0"/>
              <a:t>)</a:t>
            </a:r>
            <a:r>
              <a:rPr lang="cs-CZ" dirty="0" smtClean="0">
                <a:hlinkClick r:id="rId4"/>
              </a:rPr>
              <a:t> </a:t>
            </a:r>
          </a:p>
          <a:p>
            <a:pPr>
              <a:buNone/>
            </a:pPr>
            <a:r>
              <a:rPr lang="cs-CZ" dirty="0" smtClean="0">
                <a:hlinkClick r:id="rId4"/>
              </a:rPr>
              <a:t>http://files.chces-penize.webnode.cz/200000063-69d7d6ad17/264108_eurobankovky-eura-euro-penize-crop-crop-crop.jpg</a:t>
            </a:r>
            <a:r>
              <a:rPr lang="cs-CZ" dirty="0" smtClean="0"/>
              <a:t> (cit. </a:t>
            </a:r>
            <a:r>
              <a:rPr lang="cs-CZ" dirty="0" smtClean="0"/>
              <a:t>2.6.2013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 smtClean="0">
                <a:hlinkClick r:id="rId5"/>
              </a:rPr>
              <a:t>http://i.lidovky.</a:t>
            </a:r>
            <a:r>
              <a:rPr lang="cs-CZ" dirty="0" err="1" smtClean="0">
                <a:hlinkClick r:id="rId5"/>
              </a:rPr>
              <a:t>cz</a:t>
            </a:r>
            <a:r>
              <a:rPr lang="cs-CZ" dirty="0" smtClean="0">
                <a:hlinkClick r:id="rId5"/>
              </a:rPr>
              <a:t>/10/033/</a:t>
            </a:r>
            <a:r>
              <a:rPr lang="cs-CZ" dirty="0" err="1" smtClean="0">
                <a:hlinkClick r:id="rId5"/>
              </a:rPr>
              <a:t>lnorg</a:t>
            </a:r>
            <a:r>
              <a:rPr lang="cs-CZ" dirty="0" smtClean="0">
                <a:hlinkClick r:id="rId5"/>
              </a:rPr>
              <a:t>/HEV31f3d5_</a:t>
            </a:r>
            <a:r>
              <a:rPr lang="cs-CZ" dirty="0" err="1" smtClean="0">
                <a:hlinkClick r:id="rId5"/>
              </a:rPr>
              <a:t>penize.jpg</a:t>
            </a:r>
            <a:r>
              <a:rPr lang="cs-CZ" dirty="0" smtClean="0"/>
              <a:t> (cit. </a:t>
            </a:r>
            <a:r>
              <a:rPr lang="cs-CZ" dirty="0" smtClean="0"/>
              <a:t>2.62013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 smtClean="0">
                <a:hlinkClick r:id="rId6"/>
              </a:rPr>
              <a:t>http://easymagazine.cz/sites/all/files/basic-images/article//penize1-foto-tomas-lenard.jpg</a:t>
            </a:r>
            <a:r>
              <a:rPr lang="cs-CZ" dirty="0" smtClean="0"/>
              <a:t> (cit. </a:t>
            </a:r>
            <a:r>
              <a:rPr lang="cs-CZ" dirty="0" smtClean="0"/>
              <a:t>2.6.2013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 smtClean="0">
                <a:hlinkClick r:id="rId7"/>
              </a:rPr>
              <a:t>http://www.</a:t>
            </a:r>
            <a:r>
              <a:rPr lang="cs-CZ" dirty="0" err="1" smtClean="0">
                <a:hlinkClick r:id="rId7"/>
              </a:rPr>
              <a:t>ceskamincovna.cz</a:t>
            </a:r>
            <a:r>
              <a:rPr lang="cs-CZ" dirty="0" smtClean="0">
                <a:hlinkClick r:id="rId7"/>
              </a:rPr>
              <a:t>/_</a:t>
            </a:r>
            <a:r>
              <a:rPr lang="cs-CZ" dirty="0" err="1" smtClean="0">
                <a:hlinkClick r:id="rId7"/>
              </a:rPr>
              <a:t>Upload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images</a:t>
            </a:r>
            <a:r>
              <a:rPr lang="cs-CZ" dirty="0" smtClean="0">
                <a:hlinkClick r:id="rId7"/>
              </a:rPr>
              <a:t>/1/web/5828626b7d68624f.jpg</a:t>
            </a:r>
            <a:r>
              <a:rPr lang="cs-CZ" dirty="0" smtClean="0"/>
              <a:t> (cit. </a:t>
            </a:r>
            <a:r>
              <a:rPr lang="cs-CZ" dirty="0" smtClean="0"/>
              <a:t>2.6.2013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 smtClean="0">
                <a:hlinkClick r:id="rId8"/>
              </a:rPr>
              <a:t>http://www.</a:t>
            </a:r>
            <a:r>
              <a:rPr lang="cs-CZ" dirty="0" err="1" smtClean="0">
                <a:hlinkClick r:id="rId8"/>
              </a:rPr>
              <a:t>bohacek</a:t>
            </a:r>
            <a:r>
              <a:rPr lang="cs-CZ" dirty="0" smtClean="0">
                <a:hlinkClick r:id="rId8"/>
              </a:rPr>
              <a:t>-</a:t>
            </a:r>
            <a:r>
              <a:rPr lang="cs-CZ" dirty="0" err="1" smtClean="0">
                <a:hlinkClick r:id="rId8"/>
              </a:rPr>
              <a:t>kzt.cz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images</a:t>
            </a:r>
            <a:r>
              <a:rPr lang="cs-CZ" dirty="0" smtClean="0">
                <a:hlinkClick r:id="rId8"/>
              </a:rPr>
              <a:t>/foto/</a:t>
            </a:r>
            <a:r>
              <a:rPr lang="cs-CZ" dirty="0" err="1" smtClean="0">
                <a:hlinkClick r:id="rId8"/>
              </a:rPr>
              <a:t>obrazek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nocni</a:t>
            </a:r>
            <a:r>
              <a:rPr lang="cs-CZ" dirty="0" smtClean="0">
                <a:hlinkClick r:id="rId8"/>
              </a:rPr>
              <a:t>-trezor.</a:t>
            </a:r>
            <a:r>
              <a:rPr lang="cs-CZ" dirty="0" err="1" smtClean="0">
                <a:hlinkClick r:id="rId8"/>
              </a:rPr>
              <a:t>jpg</a:t>
            </a:r>
            <a:r>
              <a:rPr lang="cs-CZ" dirty="0" smtClean="0"/>
              <a:t> (cit. </a:t>
            </a:r>
            <a:r>
              <a:rPr lang="cs-CZ" dirty="0" smtClean="0"/>
              <a:t>2.6.2013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 smtClean="0">
                <a:hlinkClick r:id="rId9"/>
              </a:rPr>
              <a:t>http://www.finance.</a:t>
            </a:r>
            <a:r>
              <a:rPr lang="cs-CZ" dirty="0" err="1" smtClean="0">
                <a:hlinkClick r:id="rId9"/>
              </a:rPr>
              <a:t>cz</a:t>
            </a:r>
            <a:r>
              <a:rPr lang="cs-CZ" dirty="0" smtClean="0">
                <a:hlinkClick r:id="rId9"/>
              </a:rPr>
              <a:t>/</a:t>
            </a:r>
            <a:r>
              <a:rPr lang="cs-CZ" dirty="0" err="1" smtClean="0">
                <a:hlinkClick r:id="rId9"/>
              </a:rPr>
              <a:t>obrazky</a:t>
            </a:r>
            <a:r>
              <a:rPr lang="cs-CZ" dirty="0" smtClean="0">
                <a:hlinkClick r:id="rId9"/>
              </a:rPr>
              <a:t>/sek01.gif</a:t>
            </a:r>
            <a:r>
              <a:rPr lang="cs-CZ" dirty="0" smtClean="0"/>
              <a:t> (cit. </a:t>
            </a:r>
            <a:r>
              <a:rPr lang="cs-CZ" dirty="0" smtClean="0"/>
              <a:t>2.6.2013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 smtClean="0">
                <a:hlinkClick r:id="rId10"/>
              </a:rPr>
              <a:t>http://bestpage.sk/gif/penize/</a:t>
            </a:r>
            <a:r>
              <a:rPr lang="cs-CZ" dirty="0" smtClean="0"/>
              <a:t> (cit. </a:t>
            </a:r>
            <a:r>
              <a:rPr lang="cs-CZ" dirty="0" smtClean="0"/>
              <a:t>2.6.2013</a:t>
            </a:r>
            <a:r>
              <a:rPr lang="cs-CZ" dirty="0" smtClean="0"/>
              <a:t>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509</Words>
  <Application>Microsoft Office PowerPoint</Application>
  <PresentationFormat>Předvádění na obrazovce (4:3)</PresentationFormat>
  <Paragraphs>101</Paragraphs>
  <Slides>14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Snímek 2</vt:lpstr>
      <vt:lpstr>ZAJIŠTĚNÍ PLATEBNÍHO STYKU PODNIKU</vt:lpstr>
      <vt:lpstr>PLATEBNÍ STYK</vt:lpstr>
      <vt:lpstr>Členění platebního styku</vt:lpstr>
      <vt:lpstr>Hotovostní platební styk</vt:lpstr>
      <vt:lpstr>Hotovostní platební styk</vt:lpstr>
      <vt:lpstr>Hotovostní platební styk</vt:lpstr>
      <vt:lpstr>Hotovostní platební styk</vt:lpstr>
      <vt:lpstr>Hotovostní platební styk</vt:lpstr>
      <vt:lpstr>HOTOVOSTNÍ platební styk</vt:lpstr>
      <vt:lpstr>OTÁZKY NA ZÁVĚR</vt:lpstr>
      <vt:lpstr>DĚKUJI VÁM ZA POZORNOST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ZAJIŠTĚNÍ PLATEBNÍHO STYKU PODNIKU</dc:title>
  <dc:creator>Štěpánka</dc:creator>
  <cp:lastModifiedBy>Štěpánka</cp:lastModifiedBy>
  <cp:revision>18</cp:revision>
  <dcterms:created xsi:type="dcterms:W3CDTF">2013-10-02T17:13:30Z</dcterms:created>
  <dcterms:modified xsi:type="dcterms:W3CDTF">2013-11-19T18:35:05Z</dcterms:modified>
</cp:coreProperties>
</file>