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73" r:id="rId2"/>
    <p:sldId id="272" r:id="rId3"/>
    <p:sldId id="256" r:id="rId4"/>
    <p:sldId id="257" r:id="rId5"/>
    <p:sldId id="259" r:id="rId6"/>
    <p:sldId id="260" r:id="rId7"/>
    <p:sldId id="262" r:id="rId8"/>
    <p:sldId id="261" r:id="rId9"/>
    <p:sldId id="263" r:id="rId10"/>
    <p:sldId id="264" r:id="rId11"/>
    <p:sldId id="265" r:id="rId12"/>
    <p:sldId id="266" r:id="rId13"/>
    <p:sldId id="267" r:id="rId14"/>
    <p:sldId id="269" r:id="rId15"/>
    <p:sldId id="270" r:id="rId16"/>
    <p:sldId id="268" r:id="rId17"/>
    <p:sldId id="271" r:id="rId18"/>
    <p:sldId id="258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1" d="100"/>
          <a:sy n="51" d="100"/>
        </p:scale>
        <p:origin x="-1243" y="-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40505C-B77D-417F-A57F-C81BB9399A60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51175B-99B7-4C43-BE20-E772668C194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9144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1175B-99B7-4C43-BE20-E772668C194F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1175B-99B7-4C43-BE20-E772668C194F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1175B-99B7-4C43-BE20-E772668C194F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51175B-99B7-4C43-BE20-E772668C194F}" type="slidenum">
              <a:rPr lang="cs-CZ" smtClean="0"/>
              <a:pPr/>
              <a:t>18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A9C95-6378-403E-B88E-32CF3587878F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689EB-6DC0-4118-8510-913E31306A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5400">
            <a:solidFill>
              <a:srgbClr val="CC3300"/>
            </a:solidFill>
          </a:ln>
        </p:spPr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A9C95-6378-403E-B88E-32CF3587878F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689EB-6DC0-4118-8510-913E31306A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A9C95-6378-403E-B88E-32CF3587878F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689EB-6DC0-4118-8510-913E31306A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A9C95-6378-403E-B88E-32CF3587878F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689EB-6DC0-4118-8510-913E31306A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A9C95-6378-403E-B88E-32CF3587878F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689EB-6DC0-4118-8510-913E31306A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A9C95-6378-403E-B88E-32CF3587878F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689EB-6DC0-4118-8510-913E31306A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A9C95-6378-403E-B88E-32CF3587878F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689EB-6DC0-4118-8510-913E31306A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A9C95-6378-403E-B88E-32CF3587878F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689EB-6DC0-4118-8510-913E31306A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A9C95-6378-403E-B88E-32CF3587878F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689EB-6DC0-4118-8510-913E31306A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A9C95-6378-403E-B88E-32CF3587878F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689EB-6DC0-4118-8510-913E31306A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A9C95-6378-403E-B88E-32CF3587878F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6689EB-6DC0-4118-8510-913E31306A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7A9C95-6378-403E-B88E-32CF3587878F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6689EB-6DC0-4118-8510-913E31306A5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img.aktualne.centrum.cz/530/81/5308196-kb-halvni-2.jpg" TargetMode="External"/><Relationship Id="rId3" Type="http://schemas.openxmlformats.org/officeDocument/2006/relationships/hyperlink" Target="http://nasepenize.cz.imag3box.com/images/image/00/nakup/platebni-karty-visa-mastercard.jpg" TargetMode="External"/><Relationship Id="rId7" Type="http://schemas.openxmlformats.org/officeDocument/2006/relationships/hyperlink" Target="https://www.corporate-clients.commerzbank.com/images/images/images_content/en/cash_pooling_480x250.jpg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unicreditbank.cz/web/img/content/cards/cards_2011/Visa_Gold_Group_Design_Final.JPG" TargetMode="External"/><Relationship Id="rId11" Type="http://schemas.openxmlformats.org/officeDocument/2006/relationships/hyperlink" Target="http://wp3.4fan.cz/wp-content/uploads/euro-symbol.jpg" TargetMode="External"/><Relationship Id="rId5" Type="http://schemas.openxmlformats.org/officeDocument/2006/relationships/hyperlink" Target="http://www.ceskaposta.cz/assets/sluzby/penezni-sluzby/cr/poukazka_a_dobirkova8.gif" TargetMode="External"/><Relationship Id="rId10" Type="http://schemas.openxmlformats.org/officeDocument/2006/relationships/hyperlink" Target="http://i.idnes.cz/08/072/cl6/PKN2450b9_ceske_banky1.jpg" TargetMode="External"/><Relationship Id="rId4" Type="http://schemas.openxmlformats.org/officeDocument/2006/relationships/hyperlink" Target="http://www.agmo.eu/sites/default/files/prikaz-k-uhrade-1.jpg" TargetMode="External"/><Relationship Id="rId9" Type="http://schemas.openxmlformats.org/officeDocument/2006/relationships/hyperlink" Target="http://media.novinky.cz/135/371356-top_foto1-kz20j.jpg?136748880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>
                <a:solidFill>
                  <a:prstClr val="black">
                    <a:tint val="75000"/>
                  </a:prstClr>
                </a:solidFill>
              </a:rPr>
              <a:t>Střední škola  a Vyšší odborná škola cestovního ruchu, Senovážné náměstí 12, České Budějovice 370  01</a:t>
            </a:r>
            <a:endParaRPr lang="cs-CZ" sz="1400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76106088"/>
              </p:ext>
            </p:extLst>
          </p:nvPr>
        </p:nvGraphicFramePr>
        <p:xfrm>
          <a:off x="1007604" y="2924944"/>
          <a:ext cx="7248961" cy="316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17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Ing. Bc. Štěpánka </a:t>
                      </a:r>
                      <a:r>
                        <a:rPr lang="cs-CZ" dirty="0" err="1" smtClean="0"/>
                        <a:t>Jáglová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Tématický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Podnikové</a:t>
                      </a:r>
                      <a:r>
                        <a:rPr lang="cs-CZ" baseline="0" dirty="0" smtClean="0"/>
                        <a:t> činnosti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druhý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3.6.2013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204531562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>
            <a:normAutofit lnSpcReduction="10000"/>
          </a:bodyPr>
          <a:lstStyle/>
          <a:p>
            <a:r>
              <a:rPr lang="cs-CZ" b="1" dirty="0" smtClean="0"/>
              <a:t>Anotace: </a:t>
            </a:r>
          </a:p>
          <a:p>
            <a:pPr>
              <a:buNone/>
            </a:pPr>
            <a:r>
              <a:rPr lang="cs-CZ" i="1" dirty="0" smtClean="0"/>
              <a:t>Materiál je zaměřený na téma „Bezhotovostní platební styk“, navazuje na finanční činnost podniku. Vše je doplněné praktickými ukázkami (příkaz k úhradě, poštovní poukázka, platební karta).</a:t>
            </a:r>
            <a:endParaRPr lang="cs-CZ" i="1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/>
              <a:t>Metodické pokyny:</a:t>
            </a:r>
          </a:p>
          <a:p>
            <a:pPr>
              <a:buNone/>
            </a:pPr>
            <a:r>
              <a:rPr lang="cs-CZ" i="1" dirty="0" smtClean="0"/>
              <a:t>Materiál slouží pro usnadnění výkladu dané problematiky, žákům současně jako podklad pro poznámky. Na snímku č. 16 jsou uvedené otázky, které slouží pro fixaci probírané látky a současně jako zpětná vazba pro učitele.</a:t>
            </a:r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72491327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ln w="25400">
            <a:solidFill>
              <a:srgbClr val="CC3300"/>
            </a:solidFill>
          </a:ln>
        </p:spPr>
        <p:txBody>
          <a:bodyPr/>
          <a:lstStyle/>
          <a:p>
            <a:r>
              <a:rPr lang="cs-CZ" b="1" smtClean="0">
                <a:solidFill>
                  <a:srgbClr val="CC3300"/>
                </a:solidFill>
              </a:rPr>
              <a:t>ZAJIŠTĚNÍ PLATEBNÍHO STYKU PODNIKU</a:t>
            </a:r>
            <a:endParaRPr lang="cs-CZ" b="1" dirty="0">
              <a:solidFill>
                <a:srgbClr val="CC33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smtClean="0">
                <a:solidFill>
                  <a:srgbClr val="CC3300"/>
                </a:solidFill>
              </a:rPr>
              <a:t>BEZHOTOVOSTNÍ PLATEBNÍ STYK</a:t>
            </a:r>
            <a:endParaRPr lang="cs-CZ" b="1" dirty="0">
              <a:solidFill>
                <a:srgbClr val="CC3300"/>
              </a:solidFill>
            </a:endParaRPr>
          </a:p>
        </p:txBody>
      </p:sp>
      <p:pic>
        <p:nvPicPr>
          <p:cNvPr id="6" name="Obrázek 5" descr="PKN2450b9_ceske_banky1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131840" y="4473230"/>
            <a:ext cx="3183062" cy="238477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C3300"/>
                </a:solidFill>
              </a:rPr>
              <a:t>BEZHOTOVOSTNÍ PLATEBNÍ STYK</a:t>
            </a:r>
            <a:endParaRPr lang="cs-CZ" b="1" dirty="0">
              <a:solidFill>
                <a:srgbClr val="CC33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>
              <a:buNone/>
            </a:pPr>
            <a:r>
              <a:rPr lang="cs-CZ" dirty="0" smtClean="0"/>
              <a:t>- probíhá </a:t>
            </a:r>
            <a:r>
              <a:rPr lang="cs-CZ" dirty="0"/>
              <a:t>zpravidla přes </a:t>
            </a:r>
            <a:r>
              <a:rPr lang="cs-CZ" b="1" dirty="0"/>
              <a:t>bankovní účet</a:t>
            </a:r>
          </a:p>
          <a:p>
            <a:pPr>
              <a:buNone/>
            </a:pPr>
            <a:endParaRPr lang="cs-CZ" sz="1300" b="1" u="sng" dirty="0" smtClean="0"/>
          </a:p>
          <a:p>
            <a:pPr>
              <a:buNone/>
            </a:pPr>
            <a:r>
              <a:rPr lang="cs-CZ" b="1" dirty="0" smtClean="0"/>
              <a:t>Číslo </a:t>
            </a:r>
            <a:r>
              <a:rPr lang="cs-CZ" b="1" dirty="0"/>
              <a:t>účtu:</a:t>
            </a:r>
            <a:endParaRPr lang="cs-CZ" dirty="0"/>
          </a:p>
          <a:p>
            <a:pPr>
              <a:buNone/>
            </a:pPr>
            <a:r>
              <a:rPr lang="cs-CZ" dirty="0"/>
              <a:t>1/ </a:t>
            </a:r>
            <a:r>
              <a:rPr lang="cs-CZ" b="1" dirty="0" smtClean="0"/>
              <a:t>podoba </a:t>
            </a:r>
            <a:r>
              <a:rPr lang="cs-CZ" b="1" dirty="0"/>
              <a:t>v ČR </a:t>
            </a:r>
            <a:r>
              <a:rPr lang="cs-CZ" dirty="0"/>
              <a:t>– skládá se ze dvou částí, první je identifikátor účtu klienta (samotné ČÚ, někdy předčíslí</a:t>
            </a:r>
            <a:r>
              <a:rPr lang="cs-CZ" dirty="0" smtClean="0"/>
              <a:t>), </a:t>
            </a:r>
            <a:r>
              <a:rPr lang="cs-CZ" dirty="0"/>
              <a:t>který má maximálně 10 znaků a směrový kód banky, který je čtyřmístný a každé bance ho stanoví </a:t>
            </a:r>
            <a:r>
              <a:rPr lang="cs-CZ" dirty="0" smtClean="0"/>
              <a:t>ČNB</a:t>
            </a:r>
          </a:p>
          <a:p>
            <a:pPr>
              <a:buNone/>
            </a:pPr>
            <a:endParaRPr lang="cs-CZ" sz="1500" dirty="0"/>
          </a:p>
          <a:p>
            <a:pPr>
              <a:buNone/>
            </a:pPr>
            <a:r>
              <a:rPr lang="cs-CZ" dirty="0"/>
              <a:t>2/</a:t>
            </a:r>
            <a:r>
              <a:rPr lang="cs-CZ" b="1" dirty="0"/>
              <a:t> IBAN </a:t>
            </a:r>
            <a:r>
              <a:rPr lang="cs-CZ" dirty="0"/>
              <a:t>– </a:t>
            </a:r>
            <a:r>
              <a:rPr lang="cs-CZ" b="1" dirty="0" err="1"/>
              <a:t>I</a:t>
            </a:r>
            <a:r>
              <a:rPr lang="cs-CZ" dirty="0" err="1"/>
              <a:t>nternational</a:t>
            </a:r>
            <a:r>
              <a:rPr lang="cs-CZ" dirty="0"/>
              <a:t> </a:t>
            </a:r>
            <a:r>
              <a:rPr lang="cs-CZ" b="1" dirty="0"/>
              <a:t>B</a:t>
            </a:r>
            <a:r>
              <a:rPr lang="cs-CZ" dirty="0"/>
              <a:t>ank </a:t>
            </a:r>
            <a:r>
              <a:rPr lang="cs-CZ" b="1" dirty="0" err="1"/>
              <a:t>A</a:t>
            </a:r>
            <a:r>
              <a:rPr lang="cs-CZ" dirty="0" err="1"/>
              <a:t>ccount</a:t>
            </a:r>
            <a:r>
              <a:rPr lang="cs-CZ" dirty="0"/>
              <a:t> </a:t>
            </a:r>
            <a:r>
              <a:rPr lang="cs-CZ" b="1" dirty="0"/>
              <a:t>N</a:t>
            </a:r>
            <a:r>
              <a:rPr lang="cs-CZ" dirty="0"/>
              <a:t>umer = číslo účtu v mezinárodní podobě, je nutné ho zadávat při </a:t>
            </a:r>
            <a:r>
              <a:rPr lang="cs-CZ" dirty="0" err="1" smtClean="0"/>
              <a:t>přeshraničním</a:t>
            </a:r>
            <a:r>
              <a:rPr lang="cs-CZ" dirty="0" smtClean="0"/>
              <a:t> </a:t>
            </a:r>
            <a:r>
              <a:rPr lang="cs-CZ" dirty="0"/>
              <a:t>platebním styku, má závaznou </a:t>
            </a:r>
            <a:r>
              <a:rPr lang="cs-CZ" dirty="0" smtClean="0"/>
              <a:t>strukturu (čísla </a:t>
            </a:r>
            <a:r>
              <a:rPr lang="cs-CZ" dirty="0"/>
              <a:t>a velká písmena v délce </a:t>
            </a:r>
            <a:r>
              <a:rPr lang="cs-CZ" dirty="0" err="1"/>
              <a:t>max</a:t>
            </a:r>
            <a:r>
              <a:rPr lang="cs-CZ" dirty="0"/>
              <a:t> 34 </a:t>
            </a:r>
            <a:r>
              <a:rPr lang="cs-CZ" dirty="0" smtClean="0"/>
              <a:t>znaků, v</a:t>
            </a:r>
            <a:r>
              <a:rPr lang="cs-CZ" dirty="0"/>
              <a:t> ČR začíná </a:t>
            </a:r>
            <a:r>
              <a:rPr lang="cs-CZ" dirty="0" smtClean="0"/>
              <a:t>CZ)</a:t>
            </a:r>
            <a:endParaRPr lang="cs-CZ" dirty="0"/>
          </a:p>
          <a:p>
            <a:endParaRPr lang="cs-CZ" dirty="0"/>
          </a:p>
        </p:txBody>
      </p:sp>
      <p:pic>
        <p:nvPicPr>
          <p:cNvPr id="5" name="Obrázek 4" descr="371356-top_foto1-kz20j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6660232" y="5458811"/>
            <a:ext cx="2483767" cy="1399189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CC3300"/>
                </a:solidFill>
              </a:rPr>
              <a:t>FORMY BEZHOTOVOSTNÍHO PLATEBNÍHO STYKU</a:t>
            </a:r>
            <a:endParaRPr lang="cs-CZ" b="1" dirty="0">
              <a:solidFill>
                <a:srgbClr val="CC33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b="1" dirty="0"/>
              <a:t>P</a:t>
            </a:r>
            <a:r>
              <a:rPr lang="cs-CZ" b="1" dirty="0" smtClean="0"/>
              <a:t>říkazy </a:t>
            </a:r>
            <a:r>
              <a:rPr lang="cs-CZ" b="1" dirty="0"/>
              <a:t>k zúčtování:</a:t>
            </a:r>
            <a:endParaRPr lang="cs-CZ" dirty="0"/>
          </a:p>
          <a:p>
            <a:pPr marL="914400" lvl="1" indent="-514350">
              <a:buFont typeface="+mj-lt"/>
              <a:buAutoNum type="alphaLcParenR"/>
            </a:pPr>
            <a:r>
              <a:rPr lang="cs-CZ" b="1" dirty="0" smtClean="0"/>
              <a:t>příkaz </a:t>
            </a:r>
            <a:r>
              <a:rPr lang="cs-CZ" b="1" dirty="0"/>
              <a:t>k </a:t>
            </a:r>
            <a:r>
              <a:rPr lang="cs-CZ" b="1" dirty="0" smtClean="0"/>
              <a:t>úhradě </a:t>
            </a:r>
            <a:r>
              <a:rPr lang="cs-CZ" dirty="0" smtClean="0"/>
              <a:t>- </a:t>
            </a:r>
            <a:r>
              <a:rPr lang="cs-CZ" dirty="0"/>
              <a:t>příkaz majitele účtu bance, aby odepsala z jeho účtu částku a převedla ji na jím určený účet</a:t>
            </a:r>
          </a:p>
          <a:p>
            <a:pPr>
              <a:buNone/>
            </a:pPr>
            <a:endParaRPr lang="cs-CZ" sz="1100" dirty="0"/>
          </a:p>
          <a:p>
            <a:pPr marL="971550" lvl="1" indent="-514350">
              <a:buFont typeface="+mj-lt"/>
              <a:buAutoNum type="alphaLcParenR" startAt="2"/>
            </a:pPr>
            <a:r>
              <a:rPr lang="cs-CZ" b="1" dirty="0" smtClean="0"/>
              <a:t>příkaz </a:t>
            </a:r>
            <a:r>
              <a:rPr lang="cs-CZ" b="1" dirty="0"/>
              <a:t>k </a:t>
            </a:r>
            <a:r>
              <a:rPr lang="cs-CZ" b="1" dirty="0" smtClean="0"/>
              <a:t>inkasu </a:t>
            </a:r>
            <a:r>
              <a:rPr lang="cs-CZ" dirty="0" smtClean="0"/>
              <a:t>- příkaz </a:t>
            </a:r>
            <a:r>
              <a:rPr lang="cs-CZ" dirty="0"/>
              <a:t>příjemce platby, aby banka odepsala z účtu plátce určitou částku a připsala ji ve prospěch  jeho </a:t>
            </a:r>
            <a:r>
              <a:rPr lang="cs-CZ" dirty="0" smtClean="0"/>
              <a:t>účtu, nutný souhlas s inkasem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CC3300"/>
                </a:solidFill>
              </a:rPr>
              <a:t>NÁLEŽITOSTI OBOU PŘÍKAZŮ K ZÚČTOVÁNÍ</a:t>
            </a:r>
            <a:endParaRPr lang="cs-CZ" b="1" dirty="0">
              <a:solidFill>
                <a:srgbClr val="CC33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Označení</a:t>
            </a:r>
            <a:r>
              <a:rPr lang="cs-CZ" dirty="0"/>
              <a:t>, zda se jedná o příkaz k úhradě nebo k inkasu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Č</a:t>
            </a:r>
            <a:r>
              <a:rPr lang="cs-CZ" dirty="0" smtClean="0"/>
              <a:t>íslo </a:t>
            </a:r>
            <a:r>
              <a:rPr lang="cs-CZ" dirty="0"/>
              <a:t>účtu plátce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Č</a:t>
            </a:r>
            <a:r>
              <a:rPr lang="cs-CZ" dirty="0" smtClean="0"/>
              <a:t>íslo </a:t>
            </a:r>
            <a:r>
              <a:rPr lang="cs-CZ" dirty="0"/>
              <a:t>účtu příjemce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Č</a:t>
            </a:r>
            <a:r>
              <a:rPr lang="cs-CZ" dirty="0" smtClean="0"/>
              <a:t>ástka </a:t>
            </a:r>
            <a:r>
              <a:rPr lang="cs-CZ" dirty="0"/>
              <a:t>v české měně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Podpis </a:t>
            </a:r>
            <a:r>
              <a:rPr lang="cs-CZ" dirty="0"/>
              <a:t>podle podpisového </a:t>
            </a:r>
            <a:r>
              <a:rPr lang="cs-CZ" dirty="0" smtClean="0"/>
              <a:t>vzoru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D</a:t>
            </a:r>
            <a:r>
              <a:rPr lang="cs-CZ" dirty="0" smtClean="0"/>
              <a:t>atum </a:t>
            </a:r>
            <a:r>
              <a:rPr lang="cs-CZ" dirty="0"/>
              <a:t>splatnosti (pokud chybí, tak nejbližší pracovní den)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V</a:t>
            </a:r>
            <a:r>
              <a:rPr lang="cs-CZ" dirty="0" smtClean="0"/>
              <a:t>ariabilní symbol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Specifický symbol</a:t>
            </a: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K</a:t>
            </a:r>
            <a:r>
              <a:rPr lang="cs-CZ" dirty="0" smtClean="0"/>
              <a:t>onstantní symbol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T</a:t>
            </a:r>
            <a:r>
              <a:rPr lang="cs-CZ" dirty="0" smtClean="0"/>
              <a:t>extový </a:t>
            </a:r>
            <a:r>
              <a:rPr lang="cs-CZ" dirty="0"/>
              <a:t>údaj – zpráva pro příjemce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C3300"/>
                </a:solidFill>
              </a:rPr>
              <a:t>FORMULÁŘ – PŘÍKAZ K ÚHRADĚ</a:t>
            </a:r>
            <a:endParaRPr lang="cs-CZ" b="1" dirty="0">
              <a:solidFill>
                <a:srgbClr val="CC3300"/>
              </a:solidFill>
            </a:endParaRPr>
          </a:p>
        </p:txBody>
      </p:sp>
      <p:pic>
        <p:nvPicPr>
          <p:cNvPr id="4" name="Zástupný symbol pro obsah 3" descr="prikaz-k-uhrade-1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323528" y="1844824"/>
            <a:ext cx="8621437" cy="4396741"/>
          </a:xfrm>
          <a:ln>
            <a:solidFill>
              <a:schemeClr val="tx1"/>
            </a:solidFill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cap="all" dirty="0" smtClean="0">
                <a:solidFill>
                  <a:srgbClr val="CC3300"/>
                </a:solidFill>
              </a:rPr>
              <a:t>Způsoby zadávání příkazů bance</a:t>
            </a:r>
            <a:endParaRPr lang="cs-CZ" b="1" cap="all" dirty="0">
              <a:solidFill>
                <a:srgbClr val="CC33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Ručně na pobočkách bank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Trvalé příkazy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Automatické převody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Služby přímého bankovnictví:</a:t>
            </a:r>
          </a:p>
          <a:p>
            <a:pPr marL="914400" lvl="1" indent="-514350">
              <a:buFont typeface="Arial" pitchFamily="34" charset="0"/>
              <a:buChar char="•"/>
            </a:pPr>
            <a:r>
              <a:rPr lang="cs-CZ" dirty="0" err="1" smtClean="0"/>
              <a:t>Phone</a:t>
            </a:r>
            <a:r>
              <a:rPr lang="cs-CZ" dirty="0" smtClean="0"/>
              <a:t> </a:t>
            </a:r>
            <a:r>
              <a:rPr lang="cs-CZ" dirty="0" err="1" smtClean="0"/>
              <a:t>banking</a:t>
            </a:r>
            <a:endParaRPr lang="cs-CZ" dirty="0" smtClean="0"/>
          </a:p>
          <a:p>
            <a:pPr marL="914400" lvl="1" indent="-514350">
              <a:buFont typeface="Arial" pitchFamily="34" charset="0"/>
              <a:buChar char="•"/>
            </a:pPr>
            <a:r>
              <a:rPr lang="cs-CZ" dirty="0" smtClean="0"/>
              <a:t>Internet </a:t>
            </a:r>
            <a:r>
              <a:rPr lang="cs-CZ" dirty="0" err="1" smtClean="0"/>
              <a:t>banking</a:t>
            </a:r>
            <a:endParaRPr lang="cs-CZ" dirty="0" smtClean="0"/>
          </a:p>
          <a:p>
            <a:pPr marL="914400" lvl="1" indent="-514350">
              <a:buFont typeface="Arial" pitchFamily="34" charset="0"/>
              <a:buChar char="•"/>
            </a:pPr>
            <a:r>
              <a:rPr lang="cs-CZ" dirty="0" err="1" smtClean="0"/>
              <a:t>Home</a:t>
            </a:r>
            <a:r>
              <a:rPr lang="cs-CZ" dirty="0" smtClean="0"/>
              <a:t> </a:t>
            </a:r>
            <a:r>
              <a:rPr lang="cs-CZ" dirty="0" err="1" smtClean="0"/>
              <a:t>banking</a:t>
            </a:r>
            <a:endParaRPr lang="cs-CZ" dirty="0" smtClean="0"/>
          </a:p>
          <a:p>
            <a:pPr marL="914400" lvl="1" indent="-514350">
              <a:buFont typeface="Arial" pitchFamily="34" charset="0"/>
              <a:buChar char="•"/>
            </a:pPr>
            <a:r>
              <a:rPr lang="cs-CZ" dirty="0" smtClean="0"/>
              <a:t>GSM </a:t>
            </a:r>
            <a:r>
              <a:rPr lang="cs-CZ" dirty="0" err="1" smtClean="0"/>
              <a:t>banking</a:t>
            </a:r>
            <a:endParaRPr lang="cs-CZ" dirty="0" smtClean="0"/>
          </a:p>
          <a:p>
            <a:pPr marL="914400" lvl="1" indent="-514350">
              <a:buFont typeface="Arial" pitchFamily="34" charset="0"/>
              <a:buChar char="•"/>
            </a:pPr>
            <a:r>
              <a:rPr lang="cs-CZ" dirty="0" err="1" smtClean="0"/>
              <a:t>Smart</a:t>
            </a:r>
            <a:r>
              <a:rPr lang="cs-CZ" dirty="0" smtClean="0"/>
              <a:t> </a:t>
            </a:r>
            <a:r>
              <a:rPr lang="cs-CZ" dirty="0" err="1" smtClean="0"/>
              <a:t>banking</a:t>
            </a:r>
            <a:endParaRPr lang="cs-CZ" dirty="0" smtClean="0"/>
          </a:p>
          <a:p>
            <a:pPr marL="914400" lvl="1" indent="-514350"/>
            <a:endParaRPr lang="cs-CZ" dirty="0" smtClean="0"/>
          </a:p>
          <a:p>
            <a:pPr marL="914400" lvl="1" indent="-514350">
              <a:buFont typeface="Arial" pitchFamily="34" charset="0"/>
              <a:buChar char="•"/>
            </a:pPr>
            <a:endParaRPr lang="cs-CZ" dirty="0"/>
          </a:p>
        </p:txBody>
      </p:sp>
      <p:pic>
        <p:nvPicPr>
          <p:cNvPr id="7" name="Obrázek 6" descr="5308196-kb-halvni-2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7020272" y="4797152"/>
            <a:ext cx="1841368" cy="184136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CC3300"/>
                </a:solidFill>
              </a:rPr>
              <a:t>FORMY BEZHOTOVOSTNÍHO PLATEBNÍHO STYKU</a:t>
            </a:r>
            <a:endParaRPr lang="cs-CZ" dirty="0">
              <a:solidFill>
                <a:srgbClr val="CC33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cs-CZ" b="1" dirty="0" smtClean="0"/>
              <a:t> Cash-</a:t>
            </a:r>
            <a:r>
              <a:rPr lang="cs-CZ" b="1" dirty="0" err="1" smtClean="0"/>
              <a:t>pooling</a:t>
            </a:r>
            <a:endParaRPr lang="cs-CZ" dirty="0"/>
          </a:p>
          <a:p>
            <a:r>
              <a:rPr lang="cs-CZ" dirty="0" smtClean="0"/>
              <a:t>služba pro podniky, které </a:t>
            </a:r>
            <a:r>
              <a:rPr lang="cs-CZ" dirty="0"/>
              <a:t>mají více běžných účtů a potřebují znát jejich celkový zůstatek</a:t>
            </a:r>
          </a:p>
          <a:p>
            <a:r>
              <a:rPr lang="cs-CZ" dirty="0" smtClean="0"/>
              <a:t>principem je reálný nebo fiktivní převod zůstatků </a:t>
            </a:r>
            <a:r>
              <a:rPr lang="cs-CZ" dirty="0"/>
              <a:t>všech </a:t>
            </a:r>
            <a:r>
              <a:rPr lang="cs-CZ" dirty="0" smtClean="0"/>
              <a:t>účtů na </a:t>
            </a:r>
            <a:r>
              <a:rPr lang="cs-CZ" dirty="0"/>
              <a:t>jeden zvolený účet, zpravidla v noci</a:t>
            </a:r>
          </a:p>
          <a:p>
            <a:endParaRPr lang="cs-CZ" dirty="0"/>
          </a:p>
        </p:txBody>
      </p:sp>
      <p:pic>
        <p:nvPicPr>
          <p:cNvPr id="4" name="Obrázek 3" descr="cash_pooling_480x25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5220072" y="4725144"/>
            <a:ext cx="3657600" cy="1905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CC3300"/>
                </a:solidFill>
              </a:rPr>
              <a:t>FORMY BEZHOTOVOSTNÍHO PLATEBNÍHO STYKU</a:t>
            </a:r>
            <a:endParaRPr lang="cs-CZ" dirty="0">
              <a:solidFill>
                <a:srgbClr val="CC33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cs-CZ" b="1" dirty="0"/>
              <a:t>P</a:t>
            </a:r>
            <a:r>
              <a:rPr lang="cs-CZ" b="1" dirty="0" smtClean="0"/>
              <a:t>oštovní </a:t>
            </a:r>
            <a:r>
              <a:rPr lang="cs-CZ" b="1" dirty="0"/>
              <a:t>poukázky</a:t>
            </a:r>
            <a:endParaRPr lang="cs-CZ" dirty="0"/>
          </a:p>
          <a:p>
            <a:r>
              <a:rPr lang="cs-CZ" dirty="0" smtClean="0"/>
              <a:t>banky </a:t>
            </a:r>
            <a:r>
              <a:rPr lang="cs-CZ" dirty="0"/>
              <a:t>spolupracuji s Českou poštou při zpracování poukázek typu A </a:t>
            </a:r>
            <a:r>
              <a:rPr lang="cs-CZ" dirty="0" err="1"/>
              <a:t>a</a:t>
            </a:r>
            <a:r>
              <a:rPr lang="cs-CZ" dirty="0"/>
              <a:t> B</a:t>
            </a:r>
          </a:p>
          <a:p>
            <a:r>
              <a:rPr lang="cs-CZ" dirty="0" smtClean="0"/>
              <a:t>pokud podniky posílají </a:t>
            </a:r>
            <a:r>
              <a:rPr lang="cs-CZ" dirty="0"/>
              <a:t>peníze obchodním partnerům pomocí poukázek (B) nebo přijímají peníze od klientů formou poukázek (</a:t>
            </a:r>
            <a:r>
              <a:rPr lang="cs-CZ" dirty="0" smtClean="0"/>
              <a:t>A)</a:t>
            </a:r>
          </a:p>
          <a:p>
            <a:r>
              <a:rPr lang="cs-CZ" dirty="0" smtClean="0"/>
              <a:t>zadní strana složenky – formulář pro příkaz k úhradě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C3300"/>
                </a:solidFill>
              </a:rPr>
              <a:t>POŠTOVNÍ POUKÁZKA</a:t>
            </a:r>
            <a:endParaRPr lang="cs-CZ" b="1" dirty="0">
              <a:solidFill>
                <a:srgbClr val="CC3300"/>
              </a:solidFill>
            </a:endParaRPr>
          </a:p>
        </p:txBody>
      </p:sp>
      <p:pic>
        <p:nvPicPr>
          <p:cNvPr id="6" name="Zástupný symbol pro obsah 5" descr="slozenkaA_prazdna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323528" y="1700808"/>
            <a:ext cx="8547845" cy="4169511"/>
          </a:xfrm>
          <a:ln>
            <a:solidFill>
              <a:schemeClr val="tx1"/>
            </a:solidFill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CC3300"/>
                </a:solidFill>
              </a:rPr>
              <a:t>FORMY BEZHOTOVOSTNÍHO PLATEBNÍHO STYKU</a:t>
            </a:r>
            <a:endParaRPr lang="cs-CZ" dirty="0">
              <a:solidFill>
                <a:srgbClr val="CC33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 startAt="4"/>
            </a:pPr>
            <a:r>
              <a:rPr lang="cs-CZ" b="1" dirty="0" smtClean="0"/>
              <a:t>Platební karty</a:t>
            </a:r>
          </a:p>
          <a:p>
            <a:r>
              <a:rPr lang="cs-CZ" dirty="0" smtClean="0"/>
              <a:t>bankovní nástroj umožňující držitelům vybírat hotovost z bankomatů, bezhotovostně platit za zboží a služby v obchodech, restauracích, hotelech i na internetu</a:t>
            </a:r>
          </a:p>
          <a:p>
            <a:r>
              <a:rPr lang="cs-CZ" dirty="0" smtClean="0"/>
              <a:t>obvykle plastová karta s identifikačními údaji svého majitele</a:t>
            </a:r>
          </a:p>
          <a:p>
            <a:r>
              <a:rPr lang="cs-CZ" dirty="0" smtClean="0"/>
              <a:t>má standardní rozměr 85,6 × 54 mm</a:t>
            </a:r>
          </a:p>
          <a:p>
            <a:pPr marL="514350" indent="-514350">
              <a:buNone/>
            </a:pP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C3300"/>
                </a:solidFill>
              </a:rPr>
              <a:t>PLATEBNÍ KARTA</a:t>
            </a:r>
            <a:endParaRPr lang="cs-CZ" b="1" dirty="0">
              <a:solidFill>
                <a:srgbClr val="CC3300"/>
              </a:solidFill>
            </a:endParaRPr>
          </a:p>
        </p:txBody>
      </p:sp>
      <p:pic>
        <p:nvPicPr>
          <p:cNvPr id="4" name="Zástupný symbol pro obsah 3" descr="Visa_Gold_Group_Design_Final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611560" y="1566602"/>
            <a:ext cx="8136904" cy="5291398"/>
          </a:xfrm>
          <a:effectLst>
            <a:softEdge rad="127000"/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C3300"/>
                </a:solidFill>
              </a:rPr>
              <a:t>VÝPIS Z BANKOVNÍHO ÚČTU</a:t>
            </a:r>
            <a:endParaRPr lang="cs-CZ" b="1" dirty="0">
              <a:solidFill>
                <a:srgbClr val="CC33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banka </a:t>
            </a:r>
            <a:r>
              <a:rPr lang="cs-CZ" dirty="0"/>
              <a:t>má povinnost </a:t>
            </a:r>
            <a:r>
              <a:rPr lang="cs-CZ" dirty="0" smtClean="0"/>
              <a:t>informovat podniky </a:t>
            </a:r>
            <a:r>
              <a:rPr lang="cs-CZ" dirty="0"/>
              <a:t>o stavech na účtech minimálně 1x za měsíc</a:t>
            </a:r>
          </a:p>
          <a:p>
            <a:r>
              <a:rPr lang="cs-CZ" dirty="0" smtClean="0"/>
              <a:t>papírová </a:t>
            </a:r>
            <a:r>
              <a:rPr lang="cs-CZ" dirty="0"/>
              <a:t>nebo elektronická </a:t>
            </a:r>
            <a:r>
              <a:rPr lang="cs-CZ" dirty="0" smtClean="0"/>
              <a:t>podoba výpisu</a:t>
            </a:r>
          </a:p>
          <a:p>
            <a:pPr>
              <a:buNone/>
            </a:pPr>
            <a:r>
              <a:rPr lang="cs-CZ" b="1" dirty="0" smtClean="0"/>
              <a:t>Obsahuje </a:t>
            </a:r>
            <a:r>
              <a:rPr lang="cs-CZ" b="1" dirty="0"/>
              <a:t>tyto údaje</a:t>
            </a:r>
            <a:r>
              <a:rPr lang="cs-CZ" dirty="0"/>
              <a:t>: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identifikace platby (číslo/název </a:t>
            </a:r>
            <a:r>
              <a:rPr lang="cs-CZ" dirty="0" err="1"/>
              <a:t>protiúčtu</a:t>
            </a:r>
            <a:r>
              <a:rPr lang="cs-CZ" dirty="0"/>
              <a:t>)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částka platby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měna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kurz</a:t>
            </a:r>
          </a:p>
          <a:p>
            <a:pPr lvl="1">
              <a:buFont typeface="Arial" pitchFamily="34" charset="0"/>
              <a:buChar char="•"/>
            </a:pPr>
            <a:r>
              <a:rPr lang="cs-CZ" dirty="0"/>
              <a:t>den valuty = den, ke kterému je platba evidována na účtu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cap="all" dirty="0" smtClean="0">
                <a:solidFill>
                  <a:srgbClr val="CC3300"/>
                </a:solidFill>
              </a:rPr>
              <a:t>Zahraniční platební styk</a:t>
            </a:r>
            <a:endParaRPr lang="cs-CZ" b="1" cap="all" dirty="0">
              <a:solidFill>
                <a:srgbClr val="CC33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při provádění zahraničního platebního styku banky využívají celosvětovou síť (</a:t>
            </a:r>
            <a:r>
              <a:rPr lang="cs-CZ" b="1" dirty="0"/>
              <a:t>SWIFT</a:t>
            </a:r>
            <a:r>
              <a:rPr lang="cs-CZ" dirty="0"/>
              <a:t>) </a:t>
            </a:r>
            <a:r>
              <a:rPr lang="cs-CZ" dirty="0" smtClean="0"/>
              <a:t>a systém </a:t>
            </a:r>
            <a:r>
              <a:rPr lang="cs-CZ" b="1" dirty="0"/>
              <a:t>korespondenčních </a:t>
            </a:r>
            <a:r>
              <a:rPr lang="cs-CZ" b="1" dirty="0" smtClean="0"/>
              <a:t>bank</a:t>
            </a:r>
          </a:p>
          <a:p>
            <a:r>
              <a:rPr lang="cs-CZ" dirty="0" smtClean="0"/>
              <a:t>nastavení </a:t>
            </a:r>
            <a:r>
              <a:rPr lang="cs-CZ" b="1" dirty="0" smtClean="0"/>
              <a:t>poplatků</a:t>
            </a:r>
            <a:r>
              <a:rPr lang="cs-CZ" dirty="0" smtClean="0"/>
              <a:t> (</a:t>
            </a:r>
            <a:r>
              <a:rPr lang="cs-CZ" b="1" dirty="0" smtClean="0"/>
              <a:t>BEN</a:t>
            </a:r>
            <a:r>
              <a:rPr lang="cs-CZ" dirty="0" smtClean="0"/>
              <a:t>, </a:t>
            </a:r>
            <a:r>
              <a:rPr lang="cs-CZ" b="1" dirty="0" smtClean="0"/>
              <a:t>OUR</a:t>
            </a:r>
            <a:r>
              <a:rPr lang="cs-CZ" dirty="0" smtClean="0"/>
              <a:t>, </a:t>
            </a:r>
            <a:r>
              <a:rPr lang="cs-CZ" b="1" dirty="0" smtClean="0"/>
              <a:t>SHA</a:t>
            </a:r>
            <a:r>
              <a:rPr lang="cs-CZ" dirty="0" smtClean="0"/>
              <a:t>)</a:t>
            </a:r>
            <a:endParaRPr lang="cs-CZ" dirty="0"/>
          </a:p>
          <a:p>
            <a:pPr>
              <a:buNone/>
            </a:pPr>
            <a:r>
              <a:rPr lang="cs-CZ" b="1" dirty="0" smtClean="0"/>
              <a:t>Nejčastější nástroje: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dirty="0" smtClean="0"/>
              <a:t>Hladká platba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dirty="0" smtClean="0"/>
              <a:t>Dokumentární akreditiv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dirty="0" smtClean="0"/>
              <a:t>Dokumentární inkaso</a:t>
            </a:r>
          </a:p>
          <a:p>
            <a:pPr marL="914400" lvl="1" indent="-514350">
              <a:buNone/>
            </a:pPr>
            <a:endParaRPr lang="cs-CZ" dirty="0"/>
          </a:p>
        </p:txBody>
      </p:sp>
      <p:pic>
        <p:nvPicPr>
          <p:cNvPr id="4" name="Obrázek 3" descr="euro-symbol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6804248" y="5103186"/>
            <a:ext cx="2339752" cy="1754814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C3300"/>
                </a:solidFill>
              </a:rPr>
              <a:t>OTÁZKY NA ZÁVĚR</a:t>
            </a:r>
            <a:endParaRPr lang="cs-CZ" b="1" dirty="0">
              <a:solidFill>
                <a:srgbClr val="CC33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Co je podstatou bezhotovostního platebního styku?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 jakých částí se skládá číslo účtu v České republice?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Jaký je rozdíl mezi příkazem k úhradě a příkazem k inkasu?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Jaké jsou výhody použití platební karty?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Pomocí jakého dokladu informuje banka podniky o stavu finančních prostředků na účtu?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Co patří mezi nejčastěji používané nástroje v zahraničním platebním styku?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C3300"/>
                </a:solidFill>
              </a:rPr>
              <a:t>DĚKUJI VÁM ZA POZORNOST</a:t>
            </a:r>
            <a:endParaRPr lang="cs-CZ" b="1" dirty="0">
              <a:solidFill>
                <a:srgbClr val="CC3300"/>
              </a:solidFill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>
                <a:solidFill>
                  <a:srgbClr val="CC3300"/>
                </a:solidFill>
                <a:sym typeface="Wingdings" pitchFamily="2" charset="2"/>
              </a:rPr>
              <a:t></a:t>
            </a:r>
            <a:endParaRPr lang="cs-CZ" sz="4400" b="1" dirty="0">
              <a:solidFill>
                <a:srgbClr val="CC3300"/>
              </a:solidFill>
            </a:endParaRPr>
          </a:p>
        </p:txBody>
      </p:sp>
    </p:spTree>
  </p:cSld>
  <p:clrMapOvr>
    <a:masterClrMapping/>
  </p:clrMapOvr>
  <p:transition>
    <p:wipe dir="d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C3300"/>
                </a:solidFill>
              </a:rPr>
              <a:t>POUŽITÉ ZDROJE</a:t>
            </a:r>
            <a:endParaRPr lang="cs-CZ" b="1" dirty="0">
              <a:solidFill>
                <a:srgbClr val="CC33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1600" dirty="0" smtClean="0"/>
              <a:t>KOČÍ J., ŠAMŠOVÁ L.: Základy ekonomiky pro střední a vyšší hotelové školy.</a:t>
            </a:r>
            <a:r>
              <a:rPr lang="cs-CZ" sz="1600" i="1" dirty="0" smtClean="0"/>
              <a:t> </a:t>
            </a:r>
            <a:r>
              <a:rPr lang="cs-CZ" sz="1600" dirty="0" smtClean="0"/>
              <a:t>Praha, Fortuna, 2009. 144 stran.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600" dirty="0" smtClean="0"/>
              <a:t>KALABIS Z.: Základy bankovnictví. Brno, </a:t>
            </a:r>
            <a:r>
              <a:rPr lang="cs-CZ" sz="1600" dirty="0" err="1" smtClean="0"/>
              <a:t>BizBooks</a:t>
            </a:r>
            <a:r>
              <a:rPr lang="cs-CZ" sz="1600" dirty="0" smtClean="0"/>
              <a:t>, 2012. 168 s.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600" dirty="0" smtClean="0"/>
              <a:t>Obrázky dostupné na:</a:t>
            </a:r>
          </a:p>
          <a:p>
            <a:pPr>
              <a:buNone/>
            </a:pPr>
            <a:r>
              <a:rPr lang="cs-CZ" sz="1600" dirty="0" smtClean="0">
                <a:hlinkClick r:id="rId3"/>
              </a:rPr>
              <a:t>http://nasepenize.cz.imag3box.com/</a:t>
            </a:r>
            <a:r>
              <a:rPr lang="cs-CZ" sz="1600" dirty="0" err="1" smtClean="0">
                <a:hlinkClick r:id="rId3"/>
              </a:rPr>
              <a:t>images</a:t>
            </a:r>
            <a:r>
              <a:rPr lang="cs-CZ" sz="1600" dirty="0" smtClean="0">
                <a:hlinkClick r:id="rId3"/>
              </a:rPr>
              <a:t>/image/00/nakup/</a:t>
            </a:r>
            <a:r>
              <a:rPr lang="cs-CZ" sz="1600" dirty="0" err="1" smtClean="0">
                <a:hlinkClick r:id="rId3"/>
              </a:rPr>
              <a:t>platebni</a:t>
            </a:r>
            <a:r>
              <a:rPr lang="cs-CZ" sz="1600" dirty="0" smtClean="0">
                <a:hlinkClick r:id="rId3"/>
              </a:rPr>
              <a:t>-karty-visa-</a:t>
            </a:r>
            <a:r>
              <a:rPr lang="cs-CZ" sz="1600" dirty="0" err="1" smtClean="0">
                <a:hlinkClick r:id="rId3"/>
              </a:rPr>
              <a:t>mastercard.jpg</a:t>
            </a:r>
            <a:r>
              <a:rPr lang="cs-CZ" sz="1600" dirty="0" smtClean="0"/>
              <a:t> (cit. </a:t>
            </a:r>
            <a:r>
              <a:rPr lang="cs-CZ" sz="1600" dirty="0" smtClean="0"/>
              <a:t>3.6</a:t>
            </a:r>
            <a:r>
              <a:rPr lang="cs-CZ" sz="1600" dirty="0" smtClean="0"/>
              <a:t>.2013</a:t>
            </a:r>
            <a:r>
              <a:rPr lang="cs-CZ" sz="1600" dirty="0" smtClean="0"/>
              <a:t>)</a:t>
            </a:r>
          </a:p>
          <a:p>
            <a:pPr>
              <a:buNone/>
            </a:pPr>
            <a:r>
              <a:rPr lang="cs-CZ" sz="1600" dirty="0" smtClean="0">
                <a:hlinkClick r:id="rId4"/>
              </a:rPr>
              <a:t>http://www.</a:t>
            </a:r>
            <a:r>
              <a:rPr lang="cs-CZ" sz="1600" dirty="0" err="1" smtClean="0">
                <a:hlinkClick r:id="rId4"/>
              </a:rPr>
              <a:t>agmo.eu</a:t>
            </a:r>
            <a:r>
              <a:rPr lang="cs-CZ" sz="1600" dirty="0" smtClean="0">
                <a:hlinkClick r:id="rId4"/>
              </a:rPr>
              <a:t>/</a:t>
            </a:r>
            <a:r>
              <a:rPr lang="cs-CZ" sz="1600" dirty="0" err="1" smtClean="0">
                <a:hlinkClick r:id="rId4"/>
              </a:rPr>
              <a:t>sites</a:t>
            </a:r>
            <a:r>
              <a:rPr lang="cs-CZ" sz="1600" dirty="0" smtClean="0">
                <a:hlinkClick r:id="rId4"/>
              </a:rPr>
              <a:t>/default/</a:t>
            </a:r>
            <a:r>
              <a:rPr lang="cs-CZ" sz="1600" dirty="0" err="1" smtClean="0">
                <a:hlinkClick r:id="rId4"/>
              </a:rPr>
              <a:t>files</a:t>
            </a:r>
            <a:r>
              <a:rPr lang="cs-CZ" sz="1600" dirty="0" smtClean="0">
                <a:hlinkClick r:id="rId4"/>
              </a:rPr>
              <a:t>/</a:t>
            </a:r>
            <a:r>
              <a:rPr lang="cs-CZ" sz="1600" dirty="0" err="1" smtClean="0">
                <a:hlinkClick r:id="rId4"/>
              </a:rPr>
              <a:t>prikaz</a:t>
            </a:r>
            <a:r>
              <a:rPr lang="cs-CZ" sz="1600" dirty="0" smtClean="0">
                <a:hlinkClick r:id="rId4"/>
              </a:rPr>
              <a:t>-k-</a:t>
            </a:r>
            <a:r>
              <a:rPr lang="cs-CZ" sz="1600" dirty="0" err="1" smtClean="0">
                <a:hlinkClick r:id="rId4"/>
              </a:rPr>
              <a:t>uhrade</a:t>
            </a:r>
            <a:r>
              <a:rPr lang="cs-CZ" sz="1600" dirty="0" smtClean="0">
                <a:hlinkClick r:id="rId4"/>
              </a:rPr>
              <a:t>-1.jpg</a:t>
            </a:r>
            <a:r>
              <a:rPr lang="cs-CZ" sz="1600" dirty="0" smtClean="0"/>
              <a:t> (cit. </a:t>
            </a:r>
            <a:r>
              <a:rPr lang="cs-CZ" sz="1600" dirty="0" smtClean="0"/>
              <a:t>3.6.</a:t>
            </a:r>
            <a:r>
              <a:rPr lang="cs-CZ" sz="1600" dirty="0" smtClean="0"/>
              <a:t>2013</a:t>
            </a:r>
            <a:r>
              <a:rPr lang="cs-CZ" sz="1600" dirty="0" smtClean="0"/>
              <a:t>)</a:t>
            </a:r>
          </a:p>
          <a:p>
            <a:pPr>
              <a:buNone/>
            </a:pPr>
            <a:r>
              <a:rPr lang="cs-CZ" sz="1600" dirty="0"/>
              <a:t> </a:t>
            </a:r>
            <a:r>
              <a:rPr lang="cs-CZ" sz="1600" dirty="0" smtClean="0">
                <a:hlinkClick r:id="rId5"/>
              </a:rPr>
              <a:t>http://www.</a:t>
            </a:r>
            <a:r>
              <a:rPr lang="cs-CZ" sz="1600" dirty="0" err="1" smtClean="0">
                <a:hlinkClick r:id="rId5"/>
              </a:rPr>
              <a:t>ceskaposta.cz</a:t>
            </a:r>
            <a:r>
              <a:rPr lang="cs-CZ" sz="1600" dirty="0" smtClean="0">
                <a:hlinkClick r:id="rId5"/>
              </a:rPr>
              <a:t>/</a:t>
            </a:r>
            <a:r>
              <a:rPr lang="cs-CZ" sz="1600" dirty="0" err="1" smtClean="0">
                <a:hlinkClick r:id="rId5"/>
              </a:rPr>
              <a:t>assets</a:t>
            </a:r>
            <a:r>
              <a:rPr lang="cs-CZ" sz="1600" dirty="0" smtClean="0">
                <a:hlinkClick r:id="rId5"/>
              </a:rPr>
              <a:t>/</a:t>
            </a:r>
            <a:r>
              <a:rPr lang="cs-CZ" sz="1600" dirty="0" err="1" smtClean="0">
                <a:hlinkClick r:id="rId5"/>
              </a:rPr>
              <a:t>sluzby</a:t>
            </a:r>
            <a:r>
              <a:rPr lang="cs-CZ" sz="1600" dirty="0" smtClean="0">
                <a:hlinkClick r:id="rId5"/>
              </a:rPr>
              <a:t>/</a:t>
            </a:r>
            <a:r>
              <a:rPr lang="cs-CZ" sz="1600" dirty="0" err="1" smtClean="0">
                <a:hlinkClick r:id="rId5"/>
              </a:rPr>
              <a:t>penezni</a:t>
            </a:r>
            <a:r>
              <a:rPr lang="cs-CZ" sz="1600" dirty="0" smtClean="0">
                <a:hlinkClick r:id="rId5"/>
              </a:rPr>
              <a:t>-</a:t>
            </a:r>
            <a:r>
              <a:rPr lang="cs-CZ" sz="1600" dirty="0" err="1" smtClean="0">
                <a:hlinkClick r:id="rId5"/>
              </a:rPr>
              <a:t>sluzby</a:t>
            </a:r>
            <a:r>
              <a:rPr lang="cs-CZ" sz="1600" dirty="0" smtClean="0">
                <a:hlinkClick r:id="rId5"/>
              </a:rPr>
              <a:t>/</a:t>
            </a:r>
            <a:r>
              <a:rPr lang="cs-CZ" sz="1600" dirty="0" err="1" smtClean="0">
                <a:hlinkClick r:id="rId5"/>
              </a:rPr>
              <a:t>cr</a:t>
            </a:r>
            <a:r>
              <a:rPr lang="cs-CZ" sz="1600" dirty="0" smtClean="0">
                <a:hlinkClick r:id="rId5"/>
              </a:rPr>
              <a:t>/</a:t>
            </a:r>
            <a:r>
              <a:rPr lang="cs-CZ" sz="1600" dirty="0" err="1" smtClean="0">
                <a:hlinkClick r:id="rId5"/>
              </a:rPr>
              <a:t>poukazka</a:t>
            </a:r>
            <a:r>
              <a:rPr lang="cs-CZ" sz="1600" dirty="0" smtClean="0">
                <a:hlinkClick r:id="rId5"/>
              </a:rPr>
              <a:t>_a_dobirkova8.gif</a:t>
            </a:r>
            <a:r>
              <a:rPr lang="cs-CZ" sz="1600" dirty="0" smtClean="0"/>
              <a:t> (cit. </a:t>
            </a:r>
            <a:r>
              <a:rPr lang="cs-CZ" sz="1600" dirty="0" smtClean="0"/>
              <a:t>3.6</a:t>
            </a:r>
            <a:r>
              <a:rPr lang="cs-CZ" sz="1600" dirty="0" smtClean="0"/>
              <a:t>.2013</a:t>
            </a:r>
            <a:r>
              <a:rPr lang="cs-CZ" sz="1600" dirty="0" smtClean="0"/>
              <a:t>) </a:t>
            </a:r>
            <a:r>
              <a:rPr lang="cs-CZ" sz="1600" dirty="0" smtClean="0">
                <a:hlinkClick r:id="rId6"/>
              </a:rPr>
              <a:t>http://www.</a:t>
            </a:r>
            <a:r>
              <a:rPr lang="cs-CZ" sz="1600" dirty="0" err="1" smtClean="0">
                <a:hlinkClick r:id="rId6"/>
              </a:rPr>
              <a:t>unicreditbank.cz</a:t>
            </a:r>
            <a:r>
              <a:rPr lang="cs-CZ" sz="1600" dirty="0" smtClean="0">
                <a:hlinkClick r:id="rId6"/>
              </a:rPr>
              <a:t>/web/</a:t>
            </a:r>
            <a:r>
              <a:rPr lang="cs-CZ" sz="1600" dirty="0" err="1" smtClean="0">
                <a:hlinkClick r:id="rId6"/>
              </a:rPr>
              <a:t>img</a:t>
            </a:r>
            <a:r>
              <a:rPr lang="cs-CZ" sz="1600" dirty="0" smtClean="0">
                <a:hlinkClick r:id="rId6"/>
              </a:rPr>
              <a:t>/</a:t>
            </a:r>
            <a:r>
              <a:rPr lang="cs-CZ" sz="1600" dirty="0" err="1" smtClean="0">
                <a:hlinkClick r:id="rId6"/>
              </a:rPr>
              <a:t>content</a:t>
            </a:r>
            <a:r>
              <a:rPr lang="cs-CZ" sz="1600" dirty="0" smtClean="0">
                <a:hlinkClick r:id="rId6"/>
              </a:rPr>
              <a:t>/</a:t>
            </a:r>
            <a:r>
              <a:rPr lang="cs-CZ" sz="1600" dirty="0" err="1" smtClean="0">
                <a:hlinkClick r:id="rId6"/>
              </a:rPr>
              <a:t>cards</a:t>
            </a:r>
            <a:r>
              <a:rPr lang="cs-CZ" sz="1600" dirty="0" smtClean="0">
                <a:hlinkClick r:id="rId6"/>
              </a:rPr>
              <a:t>/</a:t>
            </a:r>
            <a:r>
              <a:rPr lang="cs-CZ" sz="1600" dirty="0" err="1" smtClean="0">
                <a:hlinkClick r:id="rId6"/>
              </a:rPr>
              <a:t>cards</a:t>
            </a:r>
            <a:r>
              <a:rPr lang="cs-CZ" sz="1600" dirty="0" smtClean="0">
                <a:hlinkClick r:id="rId6"/>
              </a:rPr>
              <a:t>_2011/Visa_</a:t>
            </a:r>
            <a:r>
              <a:rPr lang="cs-CZ" sz="1600" dirty="0" err="1" smtClean="0">
                <a:hlinkClick r:id="rId6"/>
              </a:rPr>
              <a:t>Gold</a:t>
            </a:r>
            <a:r>
              <a:rPr lang="cs-CZ" sz="1600" dirty="0" smtClean="0">
                <a:hlinkClick r:id="rId6"/>
              </a:rPr>
              <a:t>_</a:t>
            </a:r>
            <a:r>
              <a:rPr lang="cs-CZ" sz="1600" dirty="0" err="1" smtClean="0">
                <a:hlinkClick r:id="rId6"/>
              </a:rPr>
              <a:t>Group</a:t>
            </a:r>
            <a:r>
              <a:rPr lang="cs-CZ" sz="1600" dirty="0" smtClean="0">
                <a:hlinkClick r:id="rId6"/>
              </a:rPr>
              <a:t>_Design_</a:t>
            </a:r>
            <a:r>
              <a:rPr lang="cs-CZ" sz="1600" dirty="0" err="1" smtClean="0">
                <a:hlinkClick r:id="rId6"/>
              </a:rPr>
              <a:t>Final.JPG</a:t>
            </a:r>
            <a:r>
              <a:rPr lang="cs-CZ" sz="1600" dirty="0" smtClean="0"/>
              <a:t> (cit. </a:t>
            </a:r>
            <a:r>
              <a:rPr lang="cs-CZ" sz="1600" dirty="0" smtClean="0"/>
              <a:t>3.6</a:t>
            </a:r>
            <a:r>
              <a:rPr lang="cs-CZ" sz="1600" dirty="0" smtClean="0"/>
              <a:t>.2013</a:t>
            </a:r>
            <a:r>
              <a:rPr lang="cs-CZ" sz="1600" dirty="0" smtClean="0"/>
              <a:t>)</a:t>
            </a:r>
          </a:p>
          <a:p>
            <a:pPr>
              <a:buNone/>
            </a:pPr>
            <a:r>
              <a:rPr lang="cs-CZ" sz="1600" dirty="0"/>
              <a:t> </a:t>
            </a:r>
            <a:r>
              <a:rPr lang="cs-CZ" sz="1600" dirty="0" smtClean="0">
                <a:hlinkClick r:id="rId7"/>
              </a:rPr>
              <a:t>https://www.corporate-clients.commerzbank.com/images/images/images_content/en/cash_pooling_480x250.jpg</a:t>
            </a:r>
            <a:r>
              <a:rPr lang="cs-CZ" sz="1600" dirty="0" smtClean="0"/>
              <a:t> (cit. </a:t>
            </a:r>
            <a:r>
              <a:rPr lang="cs-CZ" sz="1600" dirty="0" smtClean="0"/>
              <a:t>3.6</a:t>
            </a:r>
            <a:r>
              <a:rPr lang="cs-CZ" sz="1600" dirty="0" smtClean="0"/>
              <a:t>.2013</a:t>
            </a:r>
            <a:r>
              <a:rPr lang="cs-CZ" sz="1600" dirty="0" smtClean="0"/>
              <a:t>) </a:t>
            </a:r>
          </a:p>
          <a:p>
            <a:pPr>
              <a:buNone/>
            </a:pPr>
            <a:r>
              <a:rPr lang="cs-CZ" sz="1600" dirty="0" smtClean="0">
                <a:hlinkClick r:id="rId8"/>
              </a:rPr>
              <a:t>http://img.aktualne.centrum.cz/530/81/5308196-kb-halvni-2.jpg</a:t>
            </a:r>
            <a:r>
              <a:rPr lang="cs-CZ" sz="1600" dirty="0" smtClean="0"/>
              <a:t> (cit. </a:t>
            </a:r>
            <a:r>
              <a:rPr lang="cs-CZ" sz="1600" dirty="0" smtClean="0"/>
              <a:t>3.6</a:t>
            </a:r>
            <a:r>
              <a:rPr lang="cs-CZ" sz="1600" dirty="0" smtClean="0"/>
              <a:t>.2013</a:t>
            </a:r>
            <a:r>
              <a:rPr lang="cs-CZ" sz="1600" dirty="0" smtClean="0"/>
              <a:t>)</a:t>
            </a:r>
          </a:p>
          <a:p>
            <a:pPr>
              <a:buNone/>
            </a:pPr>
            <a:r>
              <a:rPr lang="cs-CZ" sz="1600" dirty="0"/>
              <a:t> </a:t>
            </a:r>
            <a:r>
              <a:rPr lang="cs-CZ" sz="1600" dirty="0" smtClean="0">
                <a:hlinkClick r:id="rId9"/>
              </a:rPr>
              <a:t>http://media.novinky.</a:t>
            </a:r>
            <a:r>
              <a:rPr lang="cs-CZ" sz="1600" dirty="0" err="1" smtClean="0">
                <a:hlinkClick r:id="rId9"/>
              </a:rPr>
              <a:t>cz</a:t>
            </a:r>
            <a:r>
              <a:rPr lang="cs-CZ" sz="1600" dirty="0" smtClean="0">
                <a:hlinkClick r:id="rId9"/>
              </a:rPr>
              <a:t>/135/371356-top_foto1-kz20j.jpg?1367488804</a:t>
            </a:r>
            <a:r>
              <a:rPr lang="cs-CZ" sz="1600" dirty="0" smtClean="0"/>
              <a:t> (cit. </a:t>
            </a:r>
            <a:r>
              <a:rPr lang="cs-CZ" sz="1600" dirty="0" smtClean="0"/>
              <a:t>3.6</a:t>
            </a:r>
            <a:r>
              <a:rPr lang="cs-CZ" sz="1600" dirty="0" smtClean="0"/>
              <a:t>.2013</a:t>
            </a:r>
            <a:r>
              <a:rPr lang="cs-CZ" sz="1600" dirty="0" smtClean="0"/>
              <a:t>)</a:t>
            </a:r>
          </a:p>
          <a:p>
            <a:pPr>
              <a:buNone/>
            </a:pPr>
            <a:r>
              <a:rPr lang="cs-CZ" sz="1600" dirty="0"/>
              <a:t> </a:t>
            </a:r>
            <a:r>
              <a:rPr lang="cs-CZ" sz="1600" dirty="0" smtClean="0">
                <a:hlinkClick r:id="rId10"/>
              </a:rPr>
              <a:t>http://i.</a:t>
            </a:r>
            <a:r>
              <a:rPr lang="cs-CZ" sz="1600" dirty="0" err="1" smtClean="0">
                <a:hlinkClick r:id="rId10"/>
              </a:rPr>
              <a:t>idnes.cz</a:t>
            </a:r>
            <a:r>
              <a:rPr lang="cs-CZ" sz="1600" dirty="0" smtClean="0">
                <a:hlinkClick r:id="rId10"/>
              </a:rPr>
              <a:t>/08/072/cl6/PKN2450b9_</a:t>
            </a:r>
            <a:r>
              <a:rPr lang="cs-CZ" sz="1600" dirty="0" err="1" smtClean="0">
                <a:hlinkClick r:id="rId10"/>
              </a:rPr>
              <a:t>ceske</a:t>
            </a:r>
            <a:r>
              <a:rPr lang="cs-CZ" sz="1600" dirty="0" smtClean="0">
                <a:hlinkClick r:id="rId10"/>
              </a:rPr>
              <a:t>_banky1.jpg</a:t>
            </a:r>
            <a:r>
              <a:rPr lang="cs-CZ" sz="1600" dirty="0" smtClean="0"/>
              <a:t> (cit. </a:t>
            </a:r>
            <a:r>
              <a:rPr lang="cs-CZ" sz="1600" dirty="0" smtClean="0"/>
              <a:t>3.6</a:t>
            </a:r>
            <a:r>
              <a:rPr lang="cs-CZ" sz="1600" dirty="0" smtClean="0"/>
              <a:t>.2013</a:t>
            </a:r>
            <a:r>
              <a:rPr lang="cs-CZ" sz="1600" dirty="0" smtClean="0"/>
              <a:t>)</a:t>
            </a:r>
          </a:p>
          <a:p>
            <a:pPr>
              <a:buNone/>
            </a:pPr>
            <a:r>
              <a:rPr lang="cs-CZ" sz="1600" dirty="0"/>
              <a:t> </a:t>
            </a:r>
            <a:r>
              <a:rPr lang="cs-CZ" sz="1600" dirty="0" smtClean="0">
                <a:hlinkClick r:id="rId11"/>
              </a:rPr>
              <a:t>http://wp3.4fan.cz/</a:t>
            </a:r>
            <a:r>
              <a:rPr lang="cs-CZ" sz="1600" dirty="0" err="1" smtClean="0">
                <a:hlinkClick r:id="rId11"/>
              </a:rPr>
              <a:t>wp</a:t>
            </a:r>
            <a:r>
              <a:rPr lang="cs-CZ" sz="1600" dirty="0" smtClean="0">
                <a:hlinkClick r:id="rId11"/>
              </a:rPr>
              <a:t>-</a:t>
            </a:r>
            <a:r>
              <a:rPr lang="cs-CZ" sz="1600" dirty="0" err="1" smtClean="0">
                <a:hlinkClick r:id="rId11"/>
              </a:rPr>
              <a:t>content</a:t>
            </a:r>
            <a:r>
              <a:rPr lang="cs-CZ" sz="1600" dirty="0" smtClean="0">
                <a:hlinkClick r:id="rId11"/>
              </a:rPr>
              <a:t>/</a:t>
            </a:r>
            <a:r>
              <a:rPr lang="cs-CZ" sz="1600" dirty="0" err="1" smtClean="0">
                <a:hlinkClick r:id="rId11"/>
              </a:rPr>
              <a:t>uploads</a:t>
            </a:r>
            <a:r>
              <a:rPr lang="cs-CZ" sz="1600" dirty="0" smtClean="0">
                <a:hlinkClick r:id="rId11"/>
              </a:rPr>
              <a:t>/euro-symbol.</a:t>
            </a:r>
            <a:r>
              <a:rPr lang="cs-CZ" sz="1600" dirty="0" err="1" smtClean="0">
                <a:hlinkClick r:id="rId11"/>
              </a:rPr>
              <a:t>jpg</a:t>
            </a:r>
            <a:r>
              <a:rPr lang="cs-CZ" sz="1600" dirty="0" smtClean="0"/>
              <a:t> (cit. </a:t>
            </a:r>
            <a:r>
              <a:rPr lang="cs-CZ" sz="1600" dirty="0" smtClean="0"/>
              <a:t>3.6</a:t>
            </a:r>
            <a:r>
              <a:rPr lang="cs-CZ" sz="1600" dirty="0" smtClean="0"/>
              <a:t>.2013</a:t>
            </a:r>
            <a:r>
              <a:rPr lang="cs-CZ" sz="1600" dirty="0" smtClean="0"/>
              <a:t>)</a:t>
            </a:r>
            <a:endParaRPr lang="cs-CZ" sz="16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581</Words>
  <Application>Microsoft Office PowerPoint</Application>
  <PresentationFormat>Předvádění na obrazovce (4:3)</PresentationFormat>
  <Paragraphs>115</Paragraphs>
  <Slides>18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sady Office</vt:lpstr>
      <vt:lpstr>Snímek 1</vt:lpstr>
      <vt:lpstr>Snímek 2</vt:lpstr>
      <vt:lpstr>ZAJIŠTĚNÍ PLATEBNÍHO STYKU PODNIKU</vt:lpstr>
      <vt:lpstr>BEZHOTOVOSTNÍ PLATEBNÍ STYK</vt:lpstr>
      <vt:lpstr>FORMY BEZHOTOVOSTNÍHO PLATEBNÍHO STYKU</vt:lpstr>
      <vt:lpstr>NÁLEŽITOSTI OBOU PŘÍKAZŮ K ZÚČTOVÁNÍ</vt:lpstr>
      <vt:lpstr>FORMULÁŘ – PŘÍKAZ K ÚHRADĚ</vt:lpstr>
      <vt:lpstr>Způsoby zadávání příkazů bance</vt:lpstr>
      <vt:lpstr>FORMY BEZHOTOVOSTNÍHO PLATEBNÍHO STYKU</vt:lpstr>
      <vt:lpstr>FORMY BEZHOTOVOSTNÍHO PLATEBNÍHO STYKU</vt:lpstr>
      <vt:lpstr>POŠTOVNÍ POUKÁZKA</vt:lpstr>
      <vt:lpstr>FORMY BEZHOTOVOSTNÍHO PLATEBNÍHO STYKU</vt:lpstr>
      <vt:lpstr>PLATEBNÍ KARTA</vt:lpstr>
      <vt:lpstr>VÝPIS Z BANKOVNÍHO ÚČTU</vt:lpstr>
      <vt:lpstr>Zahraniční platební styk</vt:lpstr>
      <vt:lpstr>OTÁZKY NA ZÁVĚR</vt:lpstr>
      <vt:lpstr>DĚKUJI VÁM ZA POZORNOST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ZAJIŠTĚNÍ PLATEBNÍHO STYKU PODNIKU</dc:title>
  <dc:creator>Štěpánka</dc:creator>
  <cp:lastModifiedBy>Štěpánka</cp:lastModifiedBy>
  <cp:revision>16</cp:revision>
  <dcterms:created xsi:type="dcterms:W3CDTF">2013-10-07T18:06:56Z</dcterms:created>
  <dcterms:modified xsi:type="dcterms:W3CDTF">2013-11-19T19:06:01Z</dcterms:modified>
</cp:coreProperties>
</file>