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7" r:id="rId4"/>
    <p:sldId id="258" r:id="rId5"/>
    <p:sldId id="259" r:id="rId6"/>
    <p:sldId id="261" r:id="rId7"/>
    <p:sldId id="262" r:id="rId8"/>
    <p:sldId id="273" r:id="rId9"/>
    <p:sldId id="276" r:id="rId10"/>
    <p:sldId id="275" r:id="rId11"/>
    <p:sldId id="260" r:id="rId12"/>
    <p:sldId id="263" r:id="rId13"/>
    <p:sldId id="264" r:id="rId14"/>
    <p:sldId id="271" r:id="rId15"/>
    <p:sldId id="265" r:id="rId16"/>
    <p:sldId id="269" r:id="rId17"/>
    <p:sldId id="267" r:id="rId18"/>
    <p:sldId id="266" r:id="rId19"/>
    <p:sldId id="270" r:id="rId20"/>
    <p:sldId id="274" r:id="rId21"/>
    <p:sldId id="268" r:id="rId22"/>
    <p:sldId id="272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56325-1D23-43A6-ABC0-C35202C524CD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1D8E4-8181-4C9A-A3E3-A3CC97E23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gif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arov%C4%9Bk%C3%BD_Egypt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eliefPortraitOfAkhenaten01.png" TargetMode="External"/><Relationship Id="rId2" Type="http://schemas.openxmlformats.org/officeDocument/2006/relationships/hyperlink" Target="http://cs.wikipedia.org/wiki/Soubor:Tutanchamun_Mask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khenaten_statue.jpg" TargetMode="External"/><Relationship Id="rId5" Type="http://schemas.openxmlformats.org/officeDocument/2006/relationships/hyperlink" Target="http://commons.wikimedia.org/wiki/Category:Sarcophagi_of_Tutankhamun" TargetMode="External"/><Relationship Id="rId4" Type="http://schemas.openxmlformats.org/officeDocument/2006/relationships/hyperlink" Target="http://cs.wikipedia.org/wiki/Soubor:Abu_Simbel,_Ramesses_Temple,_front,_Egypt,_Oct_2004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5090715"/>
              </p:ext>
            </p:extLst>
          </p:nvPr>
        </p:nvGraphicFramePr>
        <p:xfrm>
          <a:off x="614363" y="2816225"/>
          <a:ext cx="8137525" cy="2967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Gymnázium</a:t>
                      </a:r>
                      <a:r>
                        <a:rPr lang="cs-CZ" sz="1800" baseline="0" dirty="0" smtClean="0"/>
                        <a:t> Lovosice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_01_Egypt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24.10.2013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o opakování, utřídění a strukturaci poznatků o egyptském umění</a:t>
            </a:r>
          </a:p>
          <a:p>
            <a:r>
              <a:rPr lang="cs-CZ" dirty="0" smtClean="0"/>
              <a:t>Může sloužit také jako doplňující osnova výkladu učitele a k tvorbě zápisků žáka</a:t>
            </a:r>
          </a:p>
          <a:p>
            <a:r>
              <a:rPr lang="cs-CZ" dirty="0" smtClean="0"/>
              <a:t>Obsahuje aktivační a opakovací úkoly </a:t>
            </a:r>
          </a:p>
          <a:p>
            <a:r>
              <a:rPr lang="cs-CZ" dirty="0" smtClean="0"/>
              <a:t>Podporuje mezipředmětové vztahy (výtvarná výchova, český jazyk, dějepis)</a:t>
            </a:r>
          </a:p>
          <a:p>
            <a:r>
              <a:rPr lang="cs-CZ" dirty="0" smtClean="0"/>
              <a:t>Je primárně určen pro předmět výtvarná výchova v </a:t>
            </a:r>
            <a:r>
              <a:rPr lang="cs-CZ" dirty="0" err="1" smtClean="0"/>
              <a:t>1.ročníku</a:t>
            </a:r>
            <a:r>
              <a:rPr lang="cs-CZ" dirty="0" smtClean="0"/>
              <a:t> gymnázia a kvintě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Umění starověkého Egypta</a:t>
            </a:r>
            <a:endParaRPr lang="cs-CZ" b="1" dirty="0"/>
          </a:p>
        </p:txBody>
      </p:sp>
      <p:pic>
        <p:nvPicPr>
          <p:cNvPr id="4" name="Zástupný symbol pro obsah 3" descr="Tutanchamun_Mask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87824" y="1844824"/>
            <a:ext cx="3045782" cy="42927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Společensko</a:t>
            </a:r>
            <a:r>
              <a:rPr lang="cs-CZ" b="1" dirty="0" smtClean="0"/>
              <a:t> – historické pozadí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Významná kultura se objevuje 3 500 př.n.l.</a:t>
            </a:r>
          </a:p>
          <a:p>
            <a:r>
              <a:rPr lang="cs-CZ" dirty="0" smtClean="0"/>
              <a:t>Kolem 3000 př.n.l. sjednotil Horní a </a:t>
            </a:r>
            <a:r>
              <a:rPr lang="cs-CZ" dirty="0" err="1" smtClean="0"/>
              <a:t>Doní</a:t>
            </a:r>
            <a:r>
              <a:rPr lang="cs-CZ" dirty="0" smtClean="0"/>
              <a:t> Egypt faraon </a:t>
            </a:r>
            <a:r>
              <a:rPr lang="cs-CZ" dirty="0" err="1" smtClean="0"/>
              <a:t>Meni</a:t>
            </a:r>
            <a:r>
              <a:rPr lang="cs-CZ" dirty="0" smtClean="0"/>
              <a:t> – založení Staré říše</a:t>
            </a:r>
          </a:p>
          <a:p>
            <a:r>
              <a:rPr lang="cs-CZ" b="1" dirty="0" smtClean="0"/>
              <a:t>Stará říše – 3000 – 2181 př.n.l.</a:t>
            </a:r>
          </a:p>
          <a:p>
            <a:r>
              <a:rPr lang="cs-CZ" b="1" dirty="0" smtClean="0"/>
              <a:t>Střední říše – 2040 – 1786 př.n.l.</a:t>
            </a:r>
          </a:p>
          <a:p>
            <a:r>
              <a:rPr lang="cs-CZ" b="1" dirty="0" smtClean="0"/>
              <a:t>Nová říše – 1560 – 1080 př.n.l.</a:t>
            </a:r>
          </a:p>
          <a:p>
            <a:r>
              <a:rPr lang="cs-CZ" dirty="0" smtClean="0"/>
              <a:t>polyteismus</a:t>
            </a:r>
          </a:p>
          <a:p>
            <a:r>
              <a:rPr lang="cs-CZ" dirty="0" smtClean="0"/>
              <a:t>Asyřané, Peršané, Řím (30 př.n.l.)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Písmo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32037"/>
            <a:ext cx="3610744" cy="4525963"/>
          </a:xfrm>
        </p:spPr>
        <p:txBody>
          <a:bodyPr/>
          <a:lstStyle/>
          <a:p>
            <a:r>
              <a:rPr lang="pl-PL" dirty="0" smtClean="0"/>
              <a:t>Vznik kolem </a:t>
            </a:r>
            <a:r>
              <a:rPr lang="pl-PL" dirty="0"/>
              <a:t>roku 3000 př. n. l..  </a:t>
            </a:r>
            <a:endParaRPr lang="pl-PL" dirty="0" smtClean="0"/>
          </a:p>
          <a:p>
            <a:r>
              <a:rPr lang="cs-CZ" dirty="0" smtClean="0"/>
              <a:t>Hieroglyfy</a:t>
            </a:r>
          </a:p>
          <a:p>
            <a:r>
              <a:rPr lang="cs-CZ" dirty="0" smtClean="0"/>
              <a:t>Hieratické</a:t>
            </a:r>
          </a:p>
          <a:p>
            <a:r>
              <a:rPr lang="cs-CZ" dirty="0" smtClean="0"/>
              <a:t>Démotické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hieroglif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1988840"/>
            <a:ext cx="3456384" cy="40583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Písmo</a:t>
            </a:r>
            <a:endParaRPr lang="cs-CZ" b="1" dirty="0"/>
          </a:p>
        </p:txBody>
      </p:sp>
      <p:pic>
        <p:nvPicPr>
          <p:cNvPr id="4" name="Zástupný symbol pro obsah 3" descr="hieratické písm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132856"/>
            <a:ext cx="3744416" cy="3384376"/>
          </a:xfrm>
        </p:spPr>
      </p:pic>
      <p:pic>
        <p:nvPicPr>
          <p:cNvPr id="5" name="Obrázek 4" descr="demotické písmo- rosetska des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2420888"/>
            <a:ext cx="3923928" cy="286413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5661248"/>
            <a:ext cx="18488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Hieratické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724128" y="5589240"/>
            <a:ext cx="19684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Démotické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755576" y="1340768"/>
            <a:ext cx="75643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Které písmo je hieratické a které démotické?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Rosettská deska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4618856" cy="37730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Žulová stéla s nápisy ve třech abecedách – hieroglyfické, démotické a řecké</a:t>
            </a:r>
          </a:p>
          <a:p>
            <a:r>
              <a:rPr lang="cs-CZ" dirty="0" smtClean="0"/>
              <a:t>Umožnila rozluštění hieroglyfického písma</a:t>
            </a:r>
          </a:p>
          <a:p>
            <a:r>
              <a:rPr lang="cs-CZ" dirty="0" smtClean="0"/>
              <a:t>Kdo a kdy rozluštil hieroglyfické písmo?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450px-Rosetta_ston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748813"/>
            <a:ext cx="3384376" cy="4512502"/>
          </a:xfrm>
          <a:prstGeom prst="rect">
            <a:avLst/>
          </a:prstGeom>
        </p:spPr>
      </p:pic>
      <p:pic>
        <p:nvPicPr>
          <p:cNvPr id="4" name="Obrázek 3" descr="šampoli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700808"/>
            <a:ext cx="3397788" cy="453650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67544" y="5157192"/>
            <a:ext cx="45365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000" dirty="0" smtClean="0"/>
              <a:t>   </a:t>
            </a:r>
            <a:r>
              <a:rPr lang="cs-CZ" sz="3000" dirty="0" err="1" smtClean="0"/>
              <a:t>Jean</a:t>
            </a:r>
            <a:r>
              <a:rPr lang="cs-CZ" sz="3000" dirty="0" smtClean="0"/>
              <a:t>-</a:t>
            </a:r>
            <a:r>
              <a:rPr lang="cs-CZ" sz="3000" dirty="0" err="1" smtClean="0"/>
              <a:t>François</a:t>
            </a:r>
            <a:r>
              <a:rPr lang="cs-CZ" sz="3000" dirty="0"/>
              <a:t> </a:t>
            </a:r>
            <a:r>
              <a:rPr lang="cs-CZ" sz="3000" dirty="0" err="1" smtClean="0"/>
              <a:t>Champollion</a:t>
            </a:r>
            <a:endParaRPr lang="cs-CZ" sz="3000" dirty="0" smtClean="0"/>
          </a:p>
          <a:p>
            <a:pPr>
              <a:buFont typeface="Arial" pitchFamily="34" charset="0"/>
              <a:buChar char="•"/>
            </a:pPr>
            <a:r>
              <a:rPr lang="cs-CZ" sz="3000" dirty="0" smtClean="0"/>
              <a:t>   V roce 1822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Přísné dodržování kánonu po celou dobu trvání starověkého Egypta</a:t>
            </a:r>
          </a:p>
          <a:p>
            <a:r>
              <a:rPr lang="cs-CZ" dirty="0" smtClean="0"/>
              <a:t>Jediné období umělecké a náboženské revoluce – vláda </a:t>
            </a:r>
            <a:r>
              <a:rPr lang="cs-CZ" dirty="0" err="1" smtClean="0"/>
              <a:t>Achnatona</a:t>
            </a:r>
            <a:endParaRPr lang="cs-CZ" dirty="0" smtClean="0"/>
          </a:p>
          <a:p>
            <a:r>
              <a:rPr lang="cs-CZ" dirty="0" smtClean="0"/>
              <a:t>Řada památek souvisí s vírou v posmrtný život</a:t>
            </a:r>
          </a:p>
          <a:p>
            <a:r>
              <a:rPr lang="cs-CZ" dirty="0" smtClean="0"/>
              <a:t>Mumifikace</a:t>
            </a:r>
          </a:p>
          <a:p>
            <a:r>
              <a:rPr lang="cs-CZ" dirty="0" smtClean="0"/>
              <a:t>Nesmrtelná duše </a:t>
            </a:r>
            <a:r>
              <a:rPr lang="cs-CZ" dirty="0" err="1" smtClean="0"/>
              <a:t>Ka</a:t>
            </a:r>
            <a:endParaRPr lang="cs-CZ" dirty="0" smtClean="0"/>
          </a:p>
          <a:p>
            <a:r>
              <a:rPr lang="cs-CZ" dirty="0" smtClean="0"/>
              <a:t>Kanopy</a:t>
            </a:r>
          </a:p>
          <a:p>
            <a:r>
              <a:rPr lang="cs-CZ" dirty="0" smtClean="0"/>
              <a:t>Sarkofág</a:t>
            </a:r>
          </a:p>
          <a:p>
            <a:r>
              <a:rPr lang="cs-CZ" dirty="0" smtClean="0"/>
              <a:t>Hrobky – mastaby, pyramidy, skalní hroby</a:t>
            </a:r>
          </a:p>
          <a:p>
            <a:r>
              <a:rPr lang="cs-CZ" dirty="0" smtClean="0"/>
              <a:t>Reliéfy a nástěnné malby</a:t>
            </a:r>
          </a:p>
          <a:p>
            <a:r>
              <a:rPr lang="cs-CZ" dirty="0" smtClean="0"/>
              <a:t>Hliněné sošky</a:t>
            </a:r>
          </a:p>
          <a:p>
            <a:r>
              <a:rPr lang="cs-CZ" dirty="0" smtClean="0"/>
              <a:t>Busty a sochy zemřelého</a:t>
            </a:r>
          </a:p>
          <a:p>
            <a:r>
              <a:rPr lang="cs-CZ" dirty="0" smtClean="0"/>
              <a:t>Výbava mrtvého pro posmrtný život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hlinkClick r:id="rId2" action="ppaction://hlinksldjump"/>
              </a:rPr>
              <a:t>Achnaton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Amenhotep</a:t>
            </a:r>
            <a:r>
              <a:rPr lang="cs-CZ" dirty="0" smtClean="0"/>
              <a:t> IV. – vláda 18. dynastie</a:t>
            </a:r>
          </a:p>
          <a:p>
            <a:r>
              <a:rPr lang="cs-CZ" dirty="0" smtClean="0"/>
              <a:t>Změna jména na </a:t>
            </a:r>
            <a:r>
              <a:rPr lang="cs-CZ" dirty="0" err="1" smtClean="0"/>
              <a:t>Achnaton</a:t>
            </a:r>
            <a:endParaRPr lang="cs-CZ" dirty="0" smtClean="0"/>
          </a:p>
          <a:p>
            <a:r>
              <a:rPr lang="cs-CZ" dirty="0" smtClean="0"/>
              <a:t>Monoteismus - </a:t>
            </a:r>
            <a:r>
              <a:rPr lang="cs-CZ" dirty="0" err="1" smtClean="0"/>
              <a:t>Aton</a:t>
            </a:r>
            <a:endParaRPr lang="cs-CZ" dirty="0" smtClean="0"/>
          </a:p>
          <a:p>
            <a:r>
              <a:rPr lang="cs-CZ" dirty="0" smtClean="0"/>
              <a:t>Přenesení hlavního města  - </a:t>
            </a:r>
            <a:r>
              <a:rPr lang="cs-CZ" dirty="0" err="1" smtClean="0"/>
              <a:t>Achetaton</a:t>
            </a:r>
            <a:r>
              <a:rPr lang="cs-CZ" dirty="0" smtClean="0"/>
              <a:t> (dnešní El – </a:t>
            </a:r>
            <a:r>
              <a:rPr lang="cs-CZ" dirty="0" err="1" smtClean="0"/>
              <a:t>Amarna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Manželka </a:t>
            </a:r>
            <a:r>
              <a:rPr lang="cs-CZ" dirty="0" err="1" smtClean="0"/>
              <a:t>Nefertiti</a:t>
            </a:r>
            <a:r>
              <a:rPr lang="cs-CZ" dirty="0" smtClean="0"/>
              <a:t> (sádrová busta s vápencovým jádrem, bohatá polychromie)</a:t>
            </a:r>
          </a:p>
          <a:p>
            <a:r>
              <a:rPr lang="cs-CZ" dirty="0" smtClean="0"/>
              <a:t>Muzeum Berlín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Tutanchamon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Tutanchaton</a:t>
            </a:r>
            <a:r>
              <a:rPr lang="cs-CZ" dirty="0" smtClean="0"/>
              <a:t> – Tutanchamon</a:t>
            </a:r>
          </a:p>
          <a:p>
            <a:r>
              <a:rPr lang="cs-CZ" dirty="0" smtClean="0"/>
              <a:t>Zemřel kolem 19. roku života po 10 letech vlády</a:t>
            </a:r>
          </a:p>
          <a:p>
            <a:r>
              <a:rPr lang="cs-CZ" dirty="0" smtClean="0"/>
              <a:t>1922 britský archeolog </a:t>
            </a:r>
            <a:r>
              <a:rPr lang="cs-CZ" dirty="0" err="1" smtClean="0"/>
              <a:t>Howard</a:t>
            </a:r>
            <a:r>
              <a:rPr lang="cs-CZ" dirty="0" smtClean="0"/>
              <a:t> </a:t>
            </a:r>
            <a:r>
              <a:rPr lang="cs-CZ" dirty="0" err="1" smtClean="0"/>
              <a:t>Carter</a:t>
            </a:r>
            <a:r>
              <a:rPr lang="cs-CZ" dirty="0" smtClean="0"/>
              <a:t> objevil téměř neporušený hrob s bohatou pohřební výbavou</a:t>
            </a:r>
          </a:p>
          <a:p>
            <a:r>
              <a:rPr lang="cs-CZ" dirty="0" smtClean="0"/>
              <a:t>Nejznámější - zlatá inkrustovaná pohřební maska</a:t>
            </a:r>
          </a:p>
          <a:p>
            <a:r>
              <a:rPr lang="cs-CZ" dirty="0" smtClean="0"/>
              <a:t>Muzeum Káhira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Dochovány monumentální stavby z kamene</a:t>
            </a:r>
          </a:p>
          <a:p>
            <a:r>
              <a:rPr lang="cs-CZ" dirty="0" smtClean="0"/>
              <a:t>Architrávový systém</a:t>
            </a:r>
          </a:p>
          <a:p>
            <a:r>
              <a:rPr lang="cs-CZ" dirty="0" smtClean="0"/>
              <a:t>Hlavice sloupů napodobují vegetaci )lotos, papyrus, palma)</a:t>
            </a:r>
          </a:p>
          <a:p>
            <a:r>
              <a:rPr lang="cs-CZ" dirty="0" smtClean="0"/>
              <a:t>Sloupy s jednoduchou talířovou hlavicí – vzor pro dórský sloup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Architektonické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Souvisí s vírou a kultem mrtvých</a:t>
            </a:r>
          </a:p>
          <a:p>
            <a:r>
              <a:rPr lang="cs-CZ" dirty="0" smtClean="0"/>
              <a:t>Hrobky, mastaby, pyramidy</a:t>
            </a:r>
          </a:p>
          <a:p>
            <a:r>
              <a:rPr lang="cs-CZ" dirty="0" smtClean="0"/>
              <a:t>Chrámy – Abú </a:t>
            </a:r>
            <a:r>
              <a:rPr lang="cs-CZ" dirty="0" err="1" smtClean="0"/>
              <a:t>Simbel</a:t>
            </a:r>
            <a:r>
              <a:rPr lang="cs-CZ" dirty="0" smtClean="0"/>
              <a:t>, Luxor, </a:t>
            </a:r>
            <a:r>
              <a:rPr lang="cs-CZ" dirty="0" err="1" smtClean="0"/>
              <a:t>Karnak</a:t>
            </a:r>
            <a:r>
              <a:rPr lang="cs-CZ" dirty="0" smtClean="0"/>
              <a:t>, </a:t>
            </a:r>
            <a:r>
              <a:rPr lang="cs-CZ" dirty="0" err="1" smtClean="0"/>
              <a:t>Véset</a:t>
            </a:r>
            <a:endParaRPr lang="cs-CZ" dirty="0" smtClean="0"/>
          </a:p>
          <a:p>
            <a:r>
              <a:rPr lang="cs-CZ" dirty="0" smtClean="0"/>
              <a:t>Obelisky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800px-Abu_Simbel,_Ramesses_Temple,_front,_Egypt,_Oct_2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429000"/>
            <a:ext cx="4536504" cy="30224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Staré říše - pyramidy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556792"/>
            <a:ext cx="8301608" cy="4536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se jmenovala nejstarší pyramida?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Kde ji najdeme?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Kdo byl jejím stavitelem?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se jmenovala nejvyšší pyramida? </a:t>
            </a:r>
            <a:endParaRPr lang="cs-CZ" sz="3200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Kde se nachází?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Kolik metrů původně měřila?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988841"/>
            <a:ext cx="8229600" cy="18002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Džoserova</a:t>
            </a:r>
            <a:r>
              <a:rPr lang="cs-CZ" dirty="0" smtClean="0">
                <a:solidFill>
                  <a:srgbClr val="FF0000"/>
                </a:solidFill>
              </a:rPr>
              <a:t> pyramida</a:t>
            </a:r>
          </a:p>
          <a:p>
            <a:pPr>
              <a:buNone/>
            </a:pPr>
            <a:r>
              <a:rPr lang="cs-CZ" dirty="0" smtClean="0"/>
              <a:t>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Sakkara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Imhotep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3717032"/>
            <a:ext cx="8229600" cy="27977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67544" y="414908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Cheopsova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pyramida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aseline="0" dirty="0"/>
              <a:t> </a:t>
            </a:r>
            <a:r>
              <a:rPr lang="cs-CZ" sz="3200" baseline="0" dirty="0" smtClean="0"/>
              <a:t>                               </a:t>
            </a:r>
            <a:r>
              <a:rPr lang="cs-CZ" sz="3200" baseline="0" dirty="0" smtClean="0">
                <a:solidFill>
                  <a:srgbClr val="FF0000"/>
                </a:solidFill>
              </a:rPr>
              <a:t>Gíza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</a:t>
            </a:r>
            <a:r>
              <a:rPr kumimoji="0" lang="cs-CZ" sz="3200" b="0" i="0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146m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p"/>
      <p:bldP spid="8" grpId="0" uiExpand="1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800px-Mastaba_schematics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404664"/>
            <a:ext cx="3856006" cy="2376264"/>
          </a:xfrm>
        </p:spPr>
      </p:pic>
      <p:pic>
        <p:nvPicPr>
          <p:cNvPr id="5" name="Obrázek 4" descr="800px-Piramida_Dzese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04664"/>
            <a:ext cx="3805577" cy="2454597"/>
          </a:xfrm>
          <a:prstGeom prst="rect">
            <a:avLst/>
          </a:prstGeom>
        </p:spPr>
      </p:pic>
      <p:pic>
        <p:nvPicPr>
          <p:cNvPr id="6" name="Obrázek 5" descr="All_Gizah_Pyramid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3429000"/>
            <a:ext cx="4248472" cy="2825233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47664" y="2852936"/>
            <a:ext cx="12674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Mastaba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292080" y="2924944"/>
            <a:ext cx="27129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Džoserova</a:t>
            </a:r>
            <a:r>
              <a:rPr lang="cs-CZ" sz="2400" dirty="0" smtClean="0"/>
              <a:t> pyramida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203848" y="6237312"/>
            <a:ext cx="27921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Cheopsova pyramida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Linie monumentální - vážnost</a:t>
            </a:r>
          </a:p>
          <a:p>
            <a:r>
              <a:rPr lang="cs-CZ" dirty="0" smtClean="0"/>
              <a:t>Linie realistická - uvolněnost</a:t>
            </a:r>
          </a:p>
          <a:p>
            <a:r>
              <a:rPr lang="cs-CZ" dirty="0" smtClean="0"/>
              <a:t>Kánon</a:t>
            </a:r>
          </a:p>
          <a:p>
            <a:r>
              <a:rPr lang="cs-CZ" dirty="0" smtClean="0"/>
              <a:t>žula, diorit – blok kamene, strnulost, idealizace s portrétními rysy</a:t>
            </a:r>
          </a:p>
          <a:p>
            <a:r>
              <a:rPr lang="cs-CZ" dirty="0" smtClean="0"/>
              <a:t>Dřevo, keramika</a:t>
            </a:r>
          </a:p>
          <a:p>
            <a:r>
              <a:rPr lang="cs-CZ" dirty="0" smtClean="0"/>
              <a:t>Polychromie</a:t>
            </a:r>
          </a:p>
          <a:p>
            <a:r>
              <a:rPr lang="cs-CZ" dirty="0" smtClean="0"/>
              <a:t>Politická a umělecká revoluce – Nová říše – </a:t>
            </a:r>
            <a:r>
              <a:rPr lang="cs-CZ" dirty="0" err="1" smtClean="0"/>
              <a:t>Amenhotep</a:t>
            </a:r>
            <a:r>
              <a:rPr lang="cs-CZ" dirty="0" smtClean="0"/>
              <a:t> IV. – </a:t>
            </a:r>
            <a:r>
              <a:rPr lang="cs-CZ" dirty="0" err="1" smtClean="0"/>
              <a:t>Achnaton</a:t>
            </a:r>
            <a:r>
              <a:rPr lang="cs-CZ" dirty="0" smtClean="0"/>
              <a:t> – realismus, monoteismus, citově zabarvené výjevy (</a:t>
            </a:r>
            <a:r>
              <a:rPr lang="cs-CZ" dirty="0" err="1" smtClean="0"/>
              <a:t>Achnaton</a:t>
            </a:r>
            <a:r>
              <a:rPr lang="cs-CZ" dirty="0" smtClean="0"/>
              <a:t> s </a:t>
            </a:r>
            <a:r>
              <a:rPr lang="cs-CZ" dirty="0" err="1" smtClean="0"/>
              <a:t>Nefertiti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Každodenní život lidí</a:t>
            </a:r>
          </a:p>
          <a:p>
            <a:r>
              <a:rPr lang="cs-CZ" dirty="0" smtClean="0"/>
              <a:t>Náboženské výjevy</a:t>
            </a:r>
          </a:p>
          <a:p>
            <a:r>
              <a:rPr lang="cs-CZ" dirty="0" smtClean="0"/>
              <a:t>Život na </a:t>
            </a:r>
            <a:r>
              <a:rPr lang="cs-CZ" dirty="0" err="1" smtClean="0"/>
              <a:t>faraonském</a:t>
            </a:r>
            <a:r>
              <a:rPr lang="cs-CZ" dirty="0" smtClean="0"/>
              <a:t> dvoře</a:t>
            </a:r>
          </a:p>
          <a:p>
            <a:r>
              <a:rPr lang="cs-CZ" dirty="0" smtClean="0"/>
              <a:t>Zemědělské práce</a:t>
            </a:r>
          </a:p>
          <a:p>
            <a:r>
              <a:rPr lang="cs-CZ" dirty="0" smtClean="0"/>
              <a:t>Mastaby, skalní hroby, chrámy, papyrové svitky, plátno</a:t>
            </a:r>
          </a:p>
          <a:p>
            <a:r>
              <a:rPr lang="cs-CZ" dirty="0" smtClean="0"/>
              <a:t>Bílá omítka, temperové barvy s arabskou gumou a vaječným bílkem, enkaustika</a:t>
            </a:r>
          </a:p>
          <a:p>
            <a:r>
              <a:rPr lang="cs-CZ" dirty="0" smtClean="0"/>
              <a:t>Jasná obrysová linie, symbolický charakter barev</a:t>
            </a:r>
          </a:p>
          <a:p>
            <a:r>
              <a:rPr lang="cs-CZ" dirty="0" smtClean="0"/>
              <a:t>Kánon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Určete, která z plastik reprezentuje linii monumentální, která realistickou</a:t>
            </a:r>
            <a:endParaRPr lang="cs-CZ" dirty="0"/>
          </a:p>
        </p:txBody>
      </p:sp>
      <p:pic>
        <p:nvPicPr>
          <p:cNvPr id="4" name="Obrázek 3" descr="400px-Seated_Scribe_Ful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916832"/>
            <a:ext cx="2376264" cy="3600400"/>
          </a:xfrm>
          <a:prstGeom prst="rect">
            <a:avLst/>
          </a:prstGeom>
        </p:spPr>
      </p:pic>
      <p:pic>
        <p:nvPicPr>
          <p:cNvPr id="5" name="Obrázek 4" descr="800px-GD-EG-Louxor-1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916832"/>
            <a:ext cx="2592288" cy="352839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259632" y="5877272"/>
            <a:ext cx="15587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Realistická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92080" y="5805264"/>
            <a:ext cx="204068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Monumentální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Achnaton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/>
          <a:lstStyle/>
          <a:p>
            <a:r>
              <a:rPr lang="cs-CZ" dirty="0" smtClean="0"/>
              <a:t>Najděte podobiznu </a:t>
            </a:r>
            <a:r>
              <a:rPr lang="cs-CZ" dirty="0" err="1" smtClean="0"/>
              <a:t>Achnatona</a:t>
            </a:r>
            <a:r>
              <a:rPr lang="cs-CZ" dirty="0"/>
              <a:t>:</a:t>
            </a:r>
          </a:p>
        </p:txBody>
      </p:sp>
      <p:pic>
        <p:nvPicPr>
          <p:cNvPr id="5" name="Obrázek 4" descr="641px-Weihrauchopfer_RamsesIII_aus_KV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3284984"/>
            <a:ext cx="2520280" cy="2952328"/>
          </a:xfrm>
          <a:prstGeom prst="rect">
            <a:avLst/>
          </a:prstGeom>
        </p:spPr>
      </p:pic>
      <p:pic>
        <p:nvPicPr>
          <p:cNvPr id="6" name="Obrázek 5" descr="nefertit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276872"/>
            <a:ext cx="2088232" cy="3014098"/>
          </a:xfrm>
          <a:prstGeom prst="rect">
            <a:avLst/>
          </a:prstGeom>
        </p:spPr>
      </p:pic>
      <p:pic>
        <p:nvPicPr>
          <p:cNvPr id="4" name="Obrázek 3" descr="430px-ReliefPortraitOfAkhenaten0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2" y="3140968"/>
            <a:ext cx="2160240" cy="300926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203848" y="6165304"/>
            <a:ext cx="16561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Achnaton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2040" y="5445224"/>
            <a:ext cx="12290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/>
              <a:t>Nefertiti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876256" y="6237312"/>
            <a:ext cx="1669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/>
              <a:t>Ramesse </a:t>
            </a:r>
            <a:r>
              <a:rPr lang="cs-CZ" sz="2400" dirty="0" smtClean="0"/>
              <a:t>III.</a:t>
            </a:r>
            <a:endParaRPr lang="cs-CZ" sz="2400" dirty="0"/>
          </a:p>
        </p:txBody>
      </p:sp>
      <p:pic>
        <p:nvPicPr>
          <p:cNvPr id="11" name="Obrázek 10" descr="Djoser_a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2276872"/>
            <a:ext cx="2192086" cy="3024336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827584" y="5517232"/>
            <a:ext cx="10323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Džoser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2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Kompozie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Určete druhy kompozice .</a:t>
            </a:r>
            <a:endParaRPr lang="cs-CZ" dirty="0"/>
          </a:p>
        </p:txBody>
      </p:sp>
      <p:pic>
        <p:nvPicPr>
          <p:cNvPr id="4" name="Obrázek 3" descr="544px-Tomb_of_Nakht_(9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420888"/>
            <a:ext cx="3423272" cy="3769375"/>
          </a:xfrm>
          <a:prstGeom prst="rect">
            <a:avLst/>
          </a:prstGeom>
        </p:spPr>
      </p:pic>
      <p:pic>
        <p:nvPicPr>
          <p:cNvPr id="5" name="Obrázek 4" descr="574px-Tomb_of_Nakht_(17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2420888"/>
            <a:ext cx="3528392" cy="368206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19672" y="6165304"/>
            <a:ext cx="14318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Hieratická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796136" y="6165304"/>
            <a:ext cx="10474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Pásová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0668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Mastaba </a:t>
            </a:r>
          </a:p>
          <a:p>
            <a:r>
              <a:rPr lang="cs-CZ" dirty="0" smtClean="0"/>
              <a:t>Sarkofág</a:t>
            </a:r>
          </a:p>
          <a:p>
            <a:r>
              <a:rPr lang="cs-CZ" dirty="0" smtClean="0"/>
              <a:t>Reliéf</a:t>
            </a:r>
          </a:p>
          <a:p>
            <a:r>
              <a:rPr lang="cs-CZ" dirty="0" smtClean="0"/>
              <a:t>Kánon</a:t>
            </a:r>
          </a:p>
          <a:p>
            <a:r>
              <a:rPr lang="cs-CZ" dirty="0" smtClean="0"/>
              <a:t>Sfinga</a:t>
            </a:r>
          </a:p>
          <a:p>
            <a:r>
              <a:rPr lang="cs-CZ" dirty="0" smtClean="0"/>
              <a:t>Busta</a:t>
            </a:r>
          </a:p>
          <a:p>
            <a:r>
              <a:rPr lang="cs-CZ" dirty="0" smtClean="0"/>
              <a:t>Polychromie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11760" y="1700808"/>
            <a:ext cx="710560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Nízká zděná hrobka – z arab. lavice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Schránka k uložení rakve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195736" y="2852936"/>
            <a:ext cx="754258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Dílo vystupující z plochy či zahloubené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Soubor základních pravidel (opakující se)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43200" y="4005064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Mytologická bytost – lev s lidskou hlavou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Poprsí – sochařský portrét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03848" y="5013176"/>
            <a:ext cx="33033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Mnohobarevnost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 smtClean="0"/>
              <a:t>ČERNÁ, Marie. </a:t>
            </a:r>
            <a:r>
              <a:rPr lang="cs-CZ" sz="1400" i="1" dirty="0" smtClean="0"/>
              <a:t>Dějiny výtvarného umění</a:t>
            </a:r>
            <a:r>
              <a:rPr lang="cs-CZ" sz="1400" dirty="0" smtClean="0"/>
              <a:t>. Praha: Idea servis, 1996, </a:t>
            </a:r>
            <a:r>
              <a:rPr lang="cs-CZ" sz="1400" dirty="0" err="1" smtClean="0"/>
              <a:t>ISBN</a:t>
            </a:r>
            <a:r>
              <a:rPr lang="cs-CZ" sz="1400" dirty="0" smtClean="0"/>
              <a:t> 1866-034-96.</a:t>
            </a:r>
          </a:p>
          <a:p>
            <a:r>
              <a:rPr lang="cs-CZ" sz="1400" dirty="0" smtClean="0"/>
              <a:t>NEZNÁMÝ. </a:t>
            </a:r>
            <a:r>
              <a:rPr lang="cs-CZ" sz="1400" i="1" dirty="0" smtClean="0"/>
              <a:t>Starověký Egypt</a:t>
            </a:r>
            <a:r>
              <a:rPr lang="cs-CZ" sz="1400" dirty="0" smtClean="0"/>
              <a:t> [online]. [cit. 27.10.2013]. Dostupný na WWW: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err="1" smtClean="0">
                <a:hlinkClick r:id="rId2"/>
              </a:rPr>
              <a:t>cs.wikipedia.org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wiki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Starov</a:t>
            </a:r>
            <a:r>
              <a:rPr lang="cs-CZ" sz="1400" dirty="0" smtClean="0">
                <a:hlinkClick r:id="rId2"/>
              </a:rPr>
              <a:t>%</a:t>
            </a:r>
            <a:r>
              <a:rPr lang="cs-CZ" sz="1400" dirty="0" err="1" smtClean="0">
                <a:hlinkClick r:id="rId2"/>
              </a:rPr>
              <a:t>C4</a:t>
            </a:r>
            <a:r>
              <a:rPr lang="cs-CZ" sz="1400" dirty="0" smtClean="0">
                <a:hlinkClick r:id="rId2"/>
              </a:rPr>
              <a:t>%</a:t>
            </a:r>
            <a:r>
              <a:rPr lang="cs-CZ" sz="1400" dirty="0" err="1" smtClean="0">
                <a:hlinkClick r:id="rId2"/>
              </a:rPr>
              <a:t>9Bk</a:t>
            </a:r>
            <a:r>
              <a:rPr lang="cs-CZ" sz="1400" dirty="0" smtClean="0">
                <a:hlinkClick r:id="rId2"/>
              </a:rPr>
              <a:t>%</a:t>
            </a:r>
            <a:r>
              <a:rPr lang="cs-CZ" sz="1400" dirty="0" err="1" smtClean="0">
                <a:hlinkClick r:id="rId2"/>
              </a:rPr>
              <a:t>C3</a:t>
            </a:r>
            <a:r>
              <a:rPr lang="cs-CZ" sz="1400" dirty="0" smtClean="0">
                <a:hlinkClick r:id="rId2"/>
              </a:rPr>
              <a:t>%</a:t>
            </a:r>
            <a:r>
              <a:rPr lang="cs-CZ" sz="1400" dirty="0" err="1" smtClean="0">
                <a:hlinkClick r:id="rId2"/>
              </a:rPr>
              <a:t>BD</a:t>
            </a:r>
            <a:r>
              <a:rPr lang="cs-CZ" sz="1400" dirty="0" smtClean="0">
                <a:hlinkClick r:id="rId2"/>
              </a:rPr>
              <a:t>_Egypt</a:t>
            </a:r>
            <a:endParaRPr lang="cs-CZ" sz="1400" dirty="0" smtClean="0"/>
          </a:p>
          <a:p>
            <a:r>
              <a:rPr lang="cs-CZ" sz="1400" dirty="0" smtClean="0"/>
              <a:t>AUTOR NEZNÁMÝ.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</a:t>
            </a:r>
            <a:br>
              <a:rPr lang="cs-CZ" sz="1400" dirty="0" smtClean="0"/>
            </a:br>
            <a:r>
              <a:rPr lang="cs-CZ" sz="1400" dirty="0" smtClean="0"/>
              <a:t>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Tale</a:t>
            </a:r>
            <a:r>
              <a:rPr lang="cs-CZ" sz="1400" dirty="0" smtClean="0"/>
              <a:t>_</a:t>
            </a:r>
            <a:r>
              <a:rPr lang="cs-CZ" sz="1400" dirty="0" err="1" smtClean="0"/>
              <a:t>of</a:t>
            </a:r>
            <a:r>
              <a:rPr lang="cs-CZ" sz="1400" dirty="0" smtClean="0"/>
              <a:t>_</a:t>
            </a:r>
            <a:r>
              <a:rPr lang="cs-CZ" sz="1400" dirty="0" err="1" smtClean="0"/>
              <a:t>two</a:t>
            </a:r>
            <a:r>
              <a:rPr lang="cs-CZ" sz="1400" dirty="0" smtClean="0"/>
              <a:t>_</a:t>
            </a:r>
            <a:r>
              <a:rPr lang="cs-CZ" sz="1400" dirty="0" err="1" smtClean="0"/>
              <a:t>brothers.jpg</a:t>
            </a:r>
            <a:endParaRPr lang="cs-CZ" sz="1400" dirty="0" smtClean="0"/>
          </a:p>
          <a:p>
            <a:r>
              <a:rPr lang="en-US" sz="1400" dirty="0" smtClean="0"/>
              <a:t>CHRIS 73. </a:t>
            </a:r>
            <a:r>
              <a:rPr lang="en-US" sz="1400" i="1" dirty="0" smtClean="0"/>
              <a:t>Wikimedia Commons</a:t>
            </a:r>
            <a:r>
              <a:rPr lang="en-US" sz="1400" dirty="0" smtClean="0"/>
              <a:t> [online]. [cit. 26.10.2013].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http://commons.wikimedia.org/wiki/File:DemoticScriptsRosettaStoneReplica.jpg</a:t>
            </a:r>
          </a:p>
          <a:p>
            <a:r>
              <a:rPr lang="en-US" sz="1400" dirty="0" err="1" smtClean="0"/>
              <a:t>FLEMBLES</a:t>
            </a:r>
            <a:r>
              <a:rPr lang="en-US" sz="1400" dirty="0" smtClean="0"/>
              <a:t>. </a:t>
            </a:r>
            <a:r>
              <a:rPr lang="en-US" sz="1400" i="1" dirty="0" smtClean="0"/>
              <a:t>Wikimedia Commons</a:t>
            </a:r>
            <a:r>
              <a:rPr lang="en-US" sz="1400" dirty="0" smtClean="0"/>
              <a:t> [online]. [cit. 26.10.2013].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</a:t>
            </a:r>
            <a:r>
              <a:rPr lang="en-US" sz="1400" dirty="0" err="1" smtClean="0"/>
              <a:t>http://en.wikipedia.org/wiki/File:Papyrus_Ani</a:t>
            </a:r>
            <a:r>
              <a:rPr lang="cs-CZ" sz="1400" dirty="0" smtClean="0"/>
              <a:t> </a:t>
            </a:r>
            <a:r>
              <a:rPr lang="en-US" sz="1400" dirty="0" err="1" smtClean="0"/>
              <a:t>curs_hiero.jpg</a:t>
            </a:r>
            <a:r>
              <a:rPr lang="cs-CZ" sz="1400" dirty="0" smtClean="0"/>
              <a:t> </a:t>
            </a:r>
          </a:p>
          <a:p>
            <a:r>
              <a:rPr lang="cs-CZ" sz="1400" dirty="0" err="1" smtClean="0"/>
              <a:t>MATIJA</a:t>
            </a:r>
            <a:r>
              <a:rPr lang="cs-CZ" sz="1400" dirty="0" smtClean="0"/>
              <a:t> </a:t>
            </a:r>
            <a:r>
              <a:rPr lang="cs-CZ" sz="1400" dirty="0" err="1" smtClean="0"/>
              <a:t>PODHRAŠKI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en.wikipedia.org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Rosetta</a:t>
            </a:r>
            <a:r>
              <a:rPr lang="cs-CZ" sz="1400" dirty="0" smtClean="0"/>
              <a:t>_stone.</a:t>
            </a:r>
            <a:r>
              <a:rPr lang="cs-CZ" sz="1400" dirty="0" err="1" smtClean="0"/>
              <a:t>jpg</a:t>
            </a:r>
            <a:endParaRPr lang="cs-CZ" sz="1400" dirty="0" smtClean="0"/>
          </a:p>
          <a:p>
            <a:r>
              <a:rPr lang="cs-CZ" sz="1400" dirty="0" smtClean="0"/>
              <a:t>AUTOR NEZNÁMÝ.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:Mastaba_</a:t>
            </a:r>
            <a:r>
              <a:rPr lang="cs-CZ" sz="1400" dirty="0" err="1" smtClean="0"/>
              <a:t>schematics.svg</a:t>
            </a:r>
            <a:r>
              <a:rPr lang="cs-CZ" sz="1400" dirty="0" smtClean="0"/>
              <a:t>?</a:t>
            </a:r>
            <a:r>
              <a:rPr lang="cs-CZ" sz="1400" dirty="0" err="1" smtClean="0"/>
              <a:t>uselang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endParaRPr lang="cs-CZ" sz="1400" dirty="0" smtClean="0"/>
          </a:p>
          <a:p>
            <a:r>
              <a:rPr lang="cs-CZ" sz="1400" dirty="0" err="1" smtClean="0"/>
              <a:t>RICARDO</a:t>
            </a:r>
            <a:r>
              <a:rPr lang="cs-CZ" sz="1400" dirty="0" smtClean="0"/>
              <a:t> </a:t>
            </a:r>
            <a:r>
              <a:rPr lang="cs-CZ" sz="1400" dirty="0" err="1" smtClean="0"/>
              <a:t>LIBERATO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All</a:t>
            </a:r>
            <a:r>
              <a:rPr lang="cs-CZ" sz="1400" dirty="0" smtClean="0"/>
              <a:t>_</a:t>
            </a:r>
            <a:r>
              <a:rPr lang="cs-CZ" sz="1400" dirty="0" err="1" smtClean="0"/>
              <a:t>Gizah</a:t>
            </a:r>
            <a:r>
              <a:rPr lang="cs-CZ" sz="1400" dirty="0" smtClean="0"/>
              <a:t>_</a:t>
            </a:r>
            <a:r>
              <a:rPr lang="cs-CZ" sz="1400" dirty="0" err="1" smtClean="0"/>
              <a:t>Pyramids.jpg</a:t>
            </a:r>
            <a:endParaRPr lang="cs-CZ" sz="1400" dirty="0" smtClean="0"/>
          </a:p>
          <a:p>
            <a:r>
              <a:rPr lang="cs-CZ" sz="1400" dirty="0" err="1" smtClean="0"/>
              <a:t>JANUSZ</a:t>
            </a:r>
            <a:r>
              <a:rPr lang="cs-CZ" sz="1400" dirty="0" smtClean="0"/>
              <a:t> </a:t>
            </a:r>
            <a:r>
              <a:rPr lang="cs-CZ" sz="1400" dirty="0" err="1" smtClean="0"/>
              <a:t>RECŁAW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Piramida</a:t>
            </a:r>
            <a:r>
              <a:rPr lang="cs-CZ" sz="1400" dirty="0" smtClean="0"/>
              <a:t>_</a:t>
            </a:r>
            <a:r>
              <a:rPr lang="cs-CZ" sz="1400" dirty="0" err="1" smtClean="0"/>
              <a:t>Dzesera.jpg</a:t>
            </a:r>
            <a:endParaRPr lang="cs-CZ" sz="1400" dirty="0" smtClean="0"/>
          </a:p>
          <a:p>
            <a:r>
              <a:rPr lang="cs-CZ" sz="1400" dirty="0" err="1" smtClean="0"/>
              <a:t>GBAOTIC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Seated</a:t>
            </a:r>
            <a:r>
              <a:rPr lang="cs-CZ" sz="1400" dirty="0" smtClean="0"/>
              <a:t>_</a:t>
            </a:r>
            <a:r>
              <a:rPr lang="cs-CZ" sz="1400" dirty="0" err="1" smtClean="0"/>
              <a:t>Scribe</a:t>
            </a:r>
            <a:r>
              <a:rPr lang="cs-CZ" sz="1400" dirty="0" smtClean="0"/>
              <a:t>_</a:t>
            </a:r>
            <a:r>
              <a:rPr lang="cs-CZ" sz="1400" dirty="0" err="1" smtClean="0"/>
              <a:t>Full.jpg</a:t>
            </a:r>
            <a:r>
              <a:rPr lang="cs-CZ" sz="1400" dirty="0" smtClean="0"/>
              <a:t>?</a:t>
            </a:r>
            <a:r>
              <a:rPr lang="cs-CZ" sz="1400" dirty="0" err="1" smtClean="0"/>
              <a:t>uselang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endParaRPr lang="cs-CZ" sz="1400" dirty="0" smtClean="0"/>
          </a:p>
          <a:p>
            <a:pPr>
              <a:buNone/>
            </a:pPr>
            <a:r>
              <a:rPr lang="cs-CZ" sz="1100" dirty="0" smtClean="0"/>
              <a:t/>
            </a:r>
            <a:br>
              <a:rPr lang="cs-CZ" sz="1100" dirty="0" smtClean="0"/>
            </a:br>
            <a:endParaRPr lang="cs-CZ" sz="1100" dirty="0" smtClean="0"/>
          </a:p>
          <a:p>
            <a:pPr>
              <a:buNone/>
            </a:pP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/>
            </a:r>
            <a:br>
              <a:rPr lang="cs-CZ" sz="1100" dirty="0" smtClean="0"/>
            </a:br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r>
              <a:rPr lang="cs-CZ" sz="1400" dirty="0" err="1" smtClean="0"/>
              <a:t>MURATOV</a:t>
            </a:r>
            <a:r>
              <a:rPr lang="cs-CZ" sz="1400" dirty="0" smtClean="0"/>
              <a:t>, </a:t>
            </a:r>
            <a:r>
              <a:rPr lang="cs-CZ" sz="1400" dirty="0" err="1" smtClean="0"/>
              <a:t>Vitold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:%</a:t>
            </a:r>
            <a:r>
              <a:rPr lang="cs-CZ" sz="1400" dirty="0" err="1" smtClean="0"/>
              <a:t>D0</a:t>
            </a:r>
            <a:r>
              <a:rPr lang="cs-CZ" sz="1400" dirty="0" smtClean="0"/>
              <a:t>%91%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B5</a:t>
            </a:r>
            <a:r>
              <a:rPr lang="cs-CZ" sz="1400" dirty="0" smtClean="0"/>
              <a:t>%</a:t>
            </a:r>
            <a:r>
              <a:rPr lang="cs-CZ" sz="1400" dirty="0" err="1" smtClean="0"/>
              <a:t>D1</a:t>
            </a:r>
            <a:r>
              <a:rPr lang="cs-CZ" sz="1400" dirty="0" smtClean="0"/>
              <a:t>%80%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BB</a:t>
            </a:r>
            <a:r>
              <a:rPr lang="cs-CZ" sz="1400" dirty="0" smtClean="0"/>
              <a:t>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B8</a:t>
            </a:r>
            <a:r>
              <a:rPr lang="cs-CZ" sz="1400" dirty="0" smtClean="0"/>
              <a:t>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BD</a:t>
            </a:r>
            <a:r>
              <a:rPr lang="cs-CZ" sz="1400" dirty="0" smtClean="0"/>
              <a:t>._%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9D</a:t>
            </a:r>
            <a:r>
              <a:rPr lang="cs-CZ" sz="1400" dirty="0" smtClean="0"/>
              <a:t>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B5</a:t>
            </a:r>
            <a:r>
              <a:rPr lang="cs-CZ" sz="1400" dirty="0" smtClean="0"/>
              <a:t>%</a:t>
            </a:r>
            <a:r>
              <a:rPr lang="cs-CZ" sz="1400" dirty="0" err="1" smtClean="0"/>
              <a:t>D1</a:t>
            </a:r>
            <a:r>
              <a:rPr lang="cs-CZ" sz="1400" dirty="0" smtClean="0"/>
              <a:t>%84%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B5</a:t>
            </a:r>
            <a:r>
              <a:rPr lang="cs-CZ" sz="1400" dirty="0" smtClean="0"/>
              <a:t>%</a:t>
            </a:r>
            <a:r>
              <a:rPr lang="cs-CZ" sz="1400" dirty="0" err="1" smtClean="0"/>
              <a:t>D1</a:t>
            </a:r>
            <a:r>
              <a:rPr lang="cs-CZ" sz="1400" dirty="0" smtClean="0"/>
              <a:t>%80%</a:t>
            </a:r>
            <a:r>
              <a:rPr lang="cs-CZ" sz="1400" dirty="0" err="1" smtClean="0"/>
              <a:t>D1</a:t>
            </a:r>
            <a:r>
              <a:rPr lang="cs-CZ" sz="1400" dirty="0" smtClean="0"/>
              <a:t>%82%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B8</a:t>
            </a:r>
            <a:r>
              <a:rPr lang="cs-CZ" sz="1400" dirty="0" smtClean="0"/>
              <a:t>%</a:t>
            </a:r>
            <a:r>
              <a:rPr lang="cs-CZ" sz="1400" dirty="0" err="1" smtClean="0"/>
              <a:t>D1</a:t>
            </a:r>
            <a:r>
              <a:rPr lang="cs-CZ" sz="1400" dirty="0" smtClean="0"/>
              <a:t>%82%</a:t>
            </a:r>
            <a:r>
              <a:rPr lang="cs-CZ" sz="1400" dirty="0" err="1" smtClean="0"/>
              <a:t>D0</a:t>
            </a:r>
            <a:r>
              <a:rPr lang="cs-CZ" sz="1400" dirty="0" smtClean="0"/>
              <a:t>%</a:t>
            </a:r>
            <a:r>
              <a:rPr lang="cs-CZ" sz="1400" dirty="0" err="1" smtClean="0"/>
              <a:t>B8.jpg</a:t>
            </a:r>
            <a:endParaRPr lang="cs-CZ" sz="1400" dirty="0" smtClean="0"/>
          </a:p>
          <a:p>
            <a:r>
              <a:rPr lang="cs-CZ" sz="1400" dirty="0" err="1" smtClean="0"/>
              <a:t>MYKREEVE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[cit. 26.10.2013]. Dostupný na WWW: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err="1" smtClean="0">
                <a:hlinkClick r:id="rId2"/>
              </a:rPr>
              <a:t>cs.wikipedia.org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wiki</a:t>
            </a:r>
            <a:r>
              <a:rPr lang="cs-CZ" sz="1400" dirty="0" smtClean="0">
                <a:hlinkClick r:id="rId2"/>
              </a:rPr>
              <a:t>/Soubor:</a:t>
            </a:r>
            <a:r>
              <a:rPr lang="cs-CZ" sz="1400" dirty="0" err="1" smtClean="0">
                <a:hlinkClick r:id="rId2"/>
              </a:rPr>
              <a:t>Tutanchamun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Maske.jpg</a:t>
            </a:r>
            <a:endParaRPr lang="cs-CZ" sz="1400" dirty="0" smtClean="0"/>
          </a:p>
          <a:p>
            <a:r>
              <a:rPr lang="cs-CZ" sz="1400" dirty="0" err="1" smtClean="0"/>
              <a:t>GÉRARD</a:t>
            </a:r>
            <a:r>
              <a:rPr lang="cs-CZ" sz="1400" dirty="0" smtClean="0"/>
              <a:t> </a:t>
            </a:r>
            <a:r>
              <a:rPr lang="cs-CZ" sz="1400" dirty="0" err="1" smtClean="0"/>
              <a:t>DUCHER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GD</a:t>
            </a:r>
            <a:r>
              <a:rPr lang="cs-CZ" sz="1400" dirty="0" smtClean="0"/>
              <a:t>-EG-</a:t>
            </a:r>
            <a:r>
              <a:rPr lang="cs-CZ" sz="1400" dirty="0" err="1" smtClean="0"/>
              <a:t>Louxor</a:t>
            </a:r>
            <a:r>
              <a:rPr lang="cs-CZ" sz="1400" dirty="0" smtClean="0"/>
              <a:t>-</a:t>
            </a:r>
            <a:r>
              <a:rPr lang="cs-CZ" sz="1400" dirty="0" err="1" smtClean="0"/>
              <a:t>109.JPG</a:t>
            </a:r>
            <a:endParaRPr lang="cs-CZ" sz="1400" dirty="0" smtClean="0"/>
          </a:p>
          <a:p>
            <a:r>
              <a:rPr lang="cs-CZ" sz="1400" dirty="0" err="1" smtClean="0"/>
              <a:t>KEITH</a:t>
            </a:r>
            <a:r>
              <a:rPr lang="cs-CZ" sz="1400" dirty="0" smtClean="0"/>
              <a:t> </a:t>
            </a:r>
            <a:r>
              <a:rPr lang="cs-CZ" sz="1400" dirty="0" err="1" smtClean="0"/>
              <a:t>SCHENGILI</a:t>
            </a:r>
            <a:r>
              <a:rPr lang="cs-CZ" sz="1400" dirty="0" smtClean="0"/>
              <a:t>-</a:t>
            </a:r>
            <a:r>
              <a:rPr lang="cs-CZ" sz="1400" dirty="0" err="1" smtClean="0"/>
              <a:t>ROBERTS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</a:t>
            </a: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err="1" smtClean="0">
                <a:hlinkClick r:id="rId3"/>
              </a:rPr>
              <a:t>en.wikipedia.org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wiki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File</a:t>
            </a:r>
            <a:r>
              <a:rPr lang="cs-CZ" sz="1400" dirty="0" smtClean="0">
                <a:hlinkClick r:id="rId3"/>
              </a:rPr>
              <a:t>:</a:t>
            </a:r>
            <a:r>
              <a:rPr lang="cs-CZ" sz="1400" dirty="0" err="1" smtClean="0">
                <a:hlinkClick r:id="rId3"/>
              </a:rPr>
              <a:t>ReliefPortraitOfAkhenaten01.png</a:t>
            </a:r>
            <a:endParaRPr lang="cs-CZ" sz="1400" dirty="0" smtClean="0"/>
          </a:p>
          <a:p>
            <a:r>
              <a:rPr lang="cs-CZ" sz="1400" dirty="0" err="1" smtClean="0"/>
              <a:t>REEVES</a:t>
            </a:r>
            <a:r>
              <a:rPr lang="cs-CZ" sz="1400" dirty="0" smtClean="0"/>
              <a:t>, </a:t>
            </a:r>
            <a:r>
              <a:rPr lang="cs-CZ" sz="1400" dirty="0" err="1" smtClean="0"/>
              <a:t>Nicholas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[online]. [cit. 26.10.2013]. Dostupný na WWW: http://</a:t>
            </a:r>
            <a:r>
              <a:rPr lang="cs-CZ" sz="1400" dirty="0" err="1" smtClean="0"/>
              <a:t>en.wikipedia.org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Weihrauchopfer</a:t>
            </a:r>
            <a:r>
              <a:rPr lang="cs-CZ" sz="1400" dirty="0" smtClean="0"/>
              <a:t>_</a:t>
            </a:r>
            <a:r>
              <a:rPr lang="cs-CZ" sz="1400" dirty="0" err="1" smtClean="0"/>
              <a:t>RamsesIII</a:t>
            </a:r>
            <a:r>
              <a:rPr lang="cs-CZ" sz="1400" dirty="0" smtClean="0"/>
              <a:t>_</a:t>
            </a:r>
            <a:r>
              <a:rPr lang="cs-CZ" sz="1400" dirty="0" err="1" smtClean="0"/>
              <a:t>aus</a:t>
            </a:r>
            <a:r>
              <a:rPr lang="cs-CZ" sz="1400" dirty="0" smtClean="0"/>
              <a:t>_</a:t>
            </a:r>
            <a:r>
              <a:rPr lang="cs-CZ" sz="1400" dirty="0" err="1" smtClean="0"/>
              <a:t>KV11.jpg</a:t>
            </a:r>
            <a:endParaRPr lang="cs-CZ" sz="1400" dirty="0" smtClean="0"/>
          </a:p>
          <a:p>
            <a:r>
              <a:rPr lang="cs-CZ" sz="1400" dirty="0" smtClean="0"/>
              <a:t>NEZNÁMÝ.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/Soubor:</a:t>
            </a:r>
            <a:r>
              <a:rPr lang="cs-CZ" sz="1400" dirty="0" err="1" smtClean="0"/>
              <a:t>Djoser</a:t>
            </a:r>
            <a:r>
              <a:rPr lang="cs-CZ" sz="1400" dirty="0" smtClean="0"/>
              <a:t>_a.</a:t>
            </a:r>
            <a:r>
              <a:rPr lang="cs-CZ" sz="1400" dirty="0" err="1" smtClean="0"/>
              <a:t>gif</a:t>
            </a:r>
            <a:endParaRPr lang="cs-CZ" sz="1400" dirty="0" smtClean="0"/>
          </a:p>
          <a:p>
            <a:r>
              <a:rPr lang="cs-CZ" sz="1400" dirty="0" err="1" smtClean="0"/>
              <a:t>CYRON</a:t>
            </a:r>
            <a:r>
              <a:rPr lang="cs-CZ" sz="1400" dirty="0" smtClean="0"/>
              <a:t>, </a:t>
            </a:r>
            <a:r>
              <a:rPr lang="cs-CZ" sz="1400" dirty="0" err="1" smtClean="0"/>
              <a:t>Marcus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Tomb</a:t>
            </a:r>
            <a:r>
              <a:rPr lang="cs-CZ" sz="1400" dirty="0" smtClean="0"/>
              <a:t>_</a:t>
            </a:r>
            <a:r>
              <a:rPr lang="cs-CZ" sz="1400" dirty="0" err="1" smtClean="0"/>
              <a:t>of</a:t>
            </a:r>
            <a:r>
              <a:rPr lang="cs-CZ" sz="1400" dirty="0" smtClean="0"/>
              <a:t>_</a:t>
            </a:r>
            <a:r>
              <a:rPr lang="cs-CZ" sz="1400" dirty="0" err="1" smtClean="0"/>
              <a:t>Nakht</a:t>
            </a:r>
            <a:r>
              <a:rPr lang="cs-CZ" sz="1400" dirty="0" smtClean="0"/>
              <a:t>_(9).</a:t>
            </a:r>
            <a:r>
              <a:rPr lang="cs-CZ" sz="1400" dirty="0" err="1" smtClean="0"/>
              <a:t>jpg</a:t>
            </a:r>
            <a:endParaRPr lang="cs-CZ" sz="1400" dirty="0" smtClean="0"/>
          </a:p>
          <a:p>
            <a:r>
              <a:rPr lang="cs-CZ" sz="1400" dirty="0" err="1" smtClean="0"/>
              <a:t>MYKREEVE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[cit. 26.10.2013]. Dostupný na WWW: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/Soubor:</a:t>
            </a:r>
            <a:r>
              <a:rPr lang="cs-CZ" sz="1400" dirty="0" err="1" smtClean="0"/>
              <a:t>Tutanchamun</a:t>
            </a:r>
            <a:r>
              <a:rPr lang="cs-CZ" sz="1400" dirty="0" smtClean="0"/>
              <a:t>_</a:t>
            </a:r>
            <a:r>
              <a:rPr lang="cs-CZ" sz="1400" dirty="0" err="1" smtClean="0"/>
              <a:t>Maske.jpg</a:t>
            </a:r>
            <a:endParaRPr lang="cs-CZ" sz="1400" dirty="0" smtClean="0"/>
          </a:p>
          <a:p>
            <a:r>
              <a:rPr lang="cs-CZ" sz="1400" dirty="0" err="1" smtClean="0"/>
              <a:t>BLUESHADE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[cit. 26.10.2013].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err="1" smtClean="0">
                <a:hlinkClick r:id="rId4"/>
              </a:rPr>
              <a:t>cs.wikipedia.org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wiki</a:t>
            </a:r>
            <a:r>
              <a:rPr lang="cs-CZ" sz="1400" dirty="0" smtClean="0">
                <a:hlinkClick r:id="rId4"/>
              </a:rPr>
              <a:t>/Soubor:Abu_</a:t>
            </a:r>
            <a:r>
              <a:rPr lang="cs-CZ" sz="1400" dirty="0" err="1" smtClean="0">
                <a:hlinkClick r:id="rId4"/>
              </a:rPr>
              <a:t>Simbel</a:t>
            </a:r>
            <a:r>
              <a:rPr lang="cs-CZ" sz="1400" dirty="0" smtClean="0">
                <a:hlinkClick r:id="rId4"/>
              </a:rPr>
              <a:t>,_</a:t>
            </a:r>
            <a:r>
              <a:rPr lang="cs-CZ" sz="1400" dirty="0" err="1" smtClean="0">
                <a:hlinkClick r:id="rId4"/>
              </a:rPr>
              <a:t>Ramesses</a:t>
            </a:r>
            <a:r>
              <a:rPr lang="cs-CZ" sz="1400" dirty="0" smtClean="0">
                <a:hlinkClick r:id="rId4"/>
              </a:rPr>
              <a:t>_Temple,_front,_Egypt,_</a:t>
            </a:r>
            <a:r>
              <a:rPr lang="cs-CZ" sz="1400" dirty="0" err="1" smtClean="0">
                <a:hlinkClick r:id="rId4"/>
              </a:rPr>
              <a:t>Oct</a:t>
            </a:r>
            <a:r>
              <a:rPr lang="cs-CZ" sz="1400" dirty="0" smtClean="0">
                <a:hlinkClick r:id="rId4"/>
              </a:rPr>
              <a:t>_</a:t>
            </a:r>
            <a:r>
              <a:rPr lang="cs-CZ" sz="1400" dirty="0" err="1" smtClean="0">
                <a:hlinkClick r:id="rId4"/>
              </a:rPr>
              <a:t>2004.jpg</a:t>
            </a:r>
            <a:endParaRPr lang="cs-CZ" sz="1400" dirty="0" smtClean="0"/>
          </a:p>
          <a:p>
            <a:r>
              <a:rPr lang="cs-CZ" sz="1400" dirty="0" smtClean="0"/>
              <a:t>NEZNÁMÝ. 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 [online]. [cit. 2.11.2013].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err="1" smtClean="0">
                <a:hlinkClick r:id="rId5"/>
              </a:rPr>
              <a:t>commons.wikimedia.org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wiki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Category</a:t>
            </a:r>
            <a:r>
              <a:rPr lang="cs-CZ" sz="1400" dirty="0" smtClean="0">
                <a:hlinkClick r:id="rId5"/>
              </a:rPr>
              <a:t>:</a:t>
            </a:r>
            <a:r>
              <a:rPr lang="cs-CZ" sz="1400" dirty="0" err="1" smtClean="0">
                <a:hlinkClick r:id="rId5"/>
              </a:rPr>
              <a:t>Sarcophagi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of</a:t>
            </a:r>
            <a:r>
              <a:rPr lang="cs-CZ" sz="1400" dirty="0" smtClean="0">
                <a:hlinkClick r:id="rId5"/>
              </a:rPr>
              <a:t>_</a:t>
            </a:r>
            <a:r>
              <a:rPr lang="cs-CZ" sz="1400" dirty="0" err="1" smtClean="0">
                <a:hlinkClick r:id="rId5"/>
              </a:rPr>
              <a:t>Tutankhamun</a:t>
            </a:r>
            <a:endParaRPr lang="cs-CZ" sz="1400" dirty="0" smtClean="0"/>
          </a:p>
          <a:p>
            <a:r>
              <a:rPr lang="cs-CZ" sz="1400" dirty="0" err="1" smtClean="0"/>
              <a:t>BODSWORTH</a:t>
            </a:r>
            <a:r>
              <a:rPr lang="cs-CZ" sz="1400" dirty="0" smtClean="0"/>
              <a:t>, </a:t>
            </a:r>
            <a:r>
              <a:rPr lang="cs-CZ" sz="1400" dirty="0" err="1" smtClean="0"/>
              <a:t>Jon</a:t>
            </a:r>
            <a:r>
              <a:rPr lang="cs-CZ" sz="1400" dirty="0" smtClean="0"/>
              <a:t>. 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[cit. 2.11.2013].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err="1" smtClean="0">
                <a:hlinkClick r:id="rId6"/>
              </a:rPr>
              <a:t>cs.wikipedia.org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wiki</a:t>
            </a:r>
            <a:r>
              <a:rPr lang="cs-CZ" sz="1400" dirty="0" smtClean="0">
                <a:hlinkClick r:id="rId6"/>
              </a:rPr>
              <a:t>/Soubor:</a:t>
            </a:r>
            <a:r>
              <a:rPr lang="cs-CZ" sz="1400" dirty="0" err="1" smtClean="0">
                <a:hlinkClick r:id="rId6"/>
              </a:rPr>
              <a:t>Akhenaten</a:t>
            </a:r>
            <a:r>
              <a:rPr lang="cs-CZ" sz="1400" dirty="0" smtClean="0">
                <a:hlinkClick r:id="rId6"/>
              </a:rPr>
              <a:t>_statue.</a:t>
            </a:r>
            <a:r>
              <a:rPr lang="cs-CZ" sz="1400" dirty="0" err="1" smtClean="0">
                <a:hlinkClick r:id="rId6"/>
              </a:rPr>
              <a:t>jpg</a:t>
            </a: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50px-Akhenaten_statue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0"/>
            <a:ext cx="6912768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" name="Zástupný symbol pro obsah 11" descr="lossy-page1-800px-Tutankhamon_sarcofago.ti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5405" y="1600200"/>
            <a:ext cx="6793190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720</TotalTime>
  <Words>605</Words>
  <Application>Microsoft Office PowerPoint</Application>
  <PresentationFormat>Předvádění na obrazovce (4:3)</PresentationFormat>
  <Paragraphs>171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Anotace</vt:lpstr>
      <vt:lpstr>Umění starověkého Egypta</vt:lpstr>
      <vt:lpstr>Společensko – historické pozadí</vt:lpstr>
      <vt:lpstr>Písmo</vt:lpstr>
      <vt:lpstr>Písmo</vt:lpstr>
      <vt:lpstr>Rosettská deska</vt:lpstr>
      <vt:lpstr>Umění </vt:lpstr>
      <vt:lpstr>Achnaton</vt:lpstr>
      <vt:lpstr>Tutanchamon</vt:lpstr>
      <vt:lpstr>Architektura</vt:lpstr>
      <vt:lpstr>Architektonické památky</vt:lpstr>
      <vt:lpstr>Období Staré říše - pyramidy</vt:lpstr>
      <vt:lpstr>Snímek 14</vt:lpstr>
      <vt:lpstr>Sochařství</vt:lpstr>
      <vt:lpstr>Malířství</vt:lpstr>
      <vt:lpstr>Snímek 17</vt:lpstr>
      <vt:lpstr>Achnaton</vt:lpstr>
      <vt:lpstr>Kompozie</vt:lpstr>
      <vt:lpstr>Vysvětli pojmy</vt:lpstr>
      <vt:lpstr>Zdroje</vt:lpstr>
      <vt:lpstr>Zdroje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70</cp:revision>
  <dcterms:created xsi:type="dcterms:W3CDTF">2013-10-24T19:00:52Z</dcterms:created>
  <dcterms:modified xsi:type="dcterms:W3CDTF">2014-05-05T19:27:37Z</dcterms:modified>
</cp:coreProperties>
</file>