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3A8E-C519-4D8D-9B17-2ABD5161BC81}" type="datetimeFigureOut">
              <a:rPr lang="cs-CZ" smtClean="0"/>
              <a:t>21.2.2012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AFD73-A3E5-4F92-9251-6218763BD25E}" type="slidenum">
              <a:rPr lang="cs-CZ" smtClean="0"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91680" y="576312"/>
            <a:ext cx="5688632" cy="720080"/>
          </a:xfrm>
        </p:spPr>
        <p:txBody>
          <a:bodyPr/>
          <a:lstStyle/>
          <a:p>
            <a:pPr algn="ctr"/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0279" y="3168849"/>
            <a:ext cx="8118145" cy="3689151"/>
          </a:xfrm>
        </p:spPr>
        <p:txBody>
          <a:bodyPr>
            <a:normAutofit lnSpcReduction="10000"/>
          </a:bodyPr>
          <a:lstStyle/>
          <a:p>
            <a:r>
              <a:rPr lang="cs-CZ" sz="2400" b="1" i="0" dirty="0">
                <a:solidFill>
                  <a:srgbClr val="002060"/>
                </a:solidFill>
              </a:rPr>
              <a:t>n</a:t>
            </a:r>
            <a:r>
              <a:rPr lang="cs-CZ" sz="2400" b="1" i="0" dirty="0" smtClean="0">
                <a:solidFill>
                  <a:srgbClr val="002060"/>
                </a:solidFill>
              </a:rPr>
              <a:t>ázev školy</a:t>
            </a:r>
            <a:r>
              <a:rPr lang="cs-CZ" sz="2400" i="0" dirty="0" smtClean="0">
                <a:solidFill>
                  <a:srgbClr val="002060"/>
                </a:solidFill>
              </a:rPr>
              <a:t>: </a:t>
            </a:r>
            <a:r>
              <a:rPr lang="cs-CZ" sz="2400" i="0" dirty="0" smtClean="0">
                <a:solidFill>
                  <a:srgbClr val="002060"/>
                </a:solidFill>
              </a:rPr>
              <a:t>Základní škola </a:t>
            </a:r>
            <a:r>
              <a:rPr lang="cs-CZ" sz="2400" i="0" dirty="0" smtClean="0">
                <a:solidFill>
                  <a:srgbClr val="002060"/>
                </a:solidFill>
              </a:rPr>
              <a:t>a </a:t>
            </a:r>
            <a:r>
              <a:rPr lang="cs-CZ" sz="2400" i="0" dirty="0" smtClean="0">
                <a:solidFill>
                  <a:srgbClr val="002060"/>
                </a:solidFill>
              </a:rPr>
              <a:t>Mateřská škola </a:t>
            </a:r>
            <a:r>
              <a:rPr lang="cs-CZ" sz="2400" i="0" dirty="0" smtClean="0">
                <a:solidFill>
                  <a:srgbClr val="002060"/>
                </a:solidFill>
              </a:rPr>
              <a:t>Prysk</a:t>
            </a:r>
            <a:r>
              <a:rPr lang="cs-CZ" sz="2400" i="0" dirty="0" smtClean="0">
                <a:solidFill>
                  <a:srgbClr val="002060"/>
                </a:solidFill>
              </a:rPr>
              <a:t>,                   okres Česká Lípa, příspěvková </a:t>
            </a:r>
            <a:r>
              <a:rPr lang="cs-CZ" sz="2400" i="0" dirty="0" smtClean="0">
                <a:solidFill>
                  <a:srgbClr val="002060"/>
                </a:solidFill>
              </a:rPr>
              <a:t>organizace</a:t>
            </a:r>
          </a:p>
          <a:p>
            <a:r>
              <a:rPr lang="cs-CZ" sz="2400" b="1" i="0" dirty="0" smtClean="0">
                <a:solidFill>
                  <a:srgbClr val="002060"/>
                </a:solidFill>
              </a:rPr>
              <a:t>autor</a:t>
            </a:r>
            <a:r>
              <a:rPr lang="cs-CZ" sz="2400" i="0" dirty="0" smtClean="0">
                <a:solidFill>
                  <a:srgbClr val="002060"/>
                </a:solidFill>
              </a:rPr>
              <a:t>: Helena Petrůvová</a:t>
            </a:r>
          </a:p>
          <a:p>
            <a:r>
              <a:rPr lang="cs-CZ" sz="2400" b="1" i="0" dirty="0">
                <a:solidFill>
                  <a:srgbClr val="002060"/>
                </a:solidFill>
              </a:rPr>
              <a:t>n</a:t>
            </a:r>
            <a:r>
              <a:rPr lang="cs-CZ" sz="2400" b="1" i="0" dirty="0" smtClean="0">
                <a:solidFill>
                  <a:srgbClr val="002060"/>
                </a:solidFill>
              </a:rPr>
              <a:t>ázev</a:t>
            </a:r>
            <a:r>
              <a:rPr lang="cs-CZ" sz="2400" i="0" dirty="0" smtClean="0">
                <a:solidFill>
                  <a:srgbClr val="002060"/>
                </a:solidFill>
              </a:rPr>
              <a:t>: </a:t>
            </a:r>
            <a:r>
              <a:rPr lang="cs-CZ" sz="2400" i="0" dirty="0" smtClean="0">
                <a:solidFill>
                  <a:srgbClr val="002060"/>
                </a:solidFill>
              </a:rPr>
              <a:t>VY_52_INOVACE_07_PRVOUKA_SAVCI </a:t>
            </a:r>
            <a:r>
              <a:rPr lang="cs-CZ" sz="2400" i="0" dirty="0" smtClean="0">
                <a:solidFill>
                  <a:srgbClr val="002060"/>
                </a:solidFill>
              </a:rPr>
              <a:t>A PTÁCI</a:t>
            </a:r>
          </a:p>
          <a:p>
            <a:r>
              <a:rPr lang="cs-CZ" sz="2400" b="1" i="0" dirty="0">
                <a:solidFill>
                  <a:srgbClr val="002060"/>
                </a:solidFill>
              </a:rPr>
              <a:t>č</a:t>
            </a:r>
            <a:r>
              <a:rPr lang="cs-CZ" sz="2400" b="1" i="0" dirty="0" smtClean="0">
                <a:solidFill>
                  <a:srgbClr val="002060"/>
                </a:solidFill>
              </a:rPr>
              <a:t>íslo projektu</a:t>
            </a:r>
            <a:r>
              <a:rPr lang="cs-CZ" sz="2400" i="0" dirty="0" smtClean="0">
                <a:solidFill>
                  <a:srgbClr val="002060"/>
                </a:solidFill>
              </a:rPr>
              <a:t>: </a:t>
            </a:r>
            <a:r>
              <a:rPr lang="cs-CZ" sz="2400" i="0" dirty="0" smtClean="0">
                <a:solidFill>
                  <a:srgbClr val="002060"/>
                </a:solidFill>
              </a:rPr>
              <a:t>cz.1.07/1.4.00/21.1705</a:t>
            </a:r>
          </a:p>
          <a:p>
            <a:endParaRPr lang="cs-CZ" sz="2400" i="0" dirty="0" smtClean="0">
              <a:solidFill>
                <a:srgbClr val="002060"/>
              </a:solidFill>
            </a:endParaRPr>
          </a:p>
          <a:p>
            <a:r>
              <a:rPr lang="cs-CZ" sz="2400" b="1" i="0" dirty="0">
                <a:solidFill>
                  <a:srgbClr val="002060"/>
                </a:solidFill>
              </a:rPr>
              <a:t>a</a:t>
            </a:r>
            <a:r>
              <a:rPr lang="cs-CZ" sz="2400" b="1" i="0" dirty="0" smtClean="0">
                <a:solidFill>
                  <a:srgbClr val="002060"/>
                </a:solidFill>
              </a:rPr>
              <a:t>notace</a:t>
            </a:r>
            <a:r>
              <a:rPr lang="cs-CZ" sz="2400" i="0" dirty="0" smtClean="0">
                <a:solidFill>
                  <a:srgbClr val="002060"/>
                </a:solidFill>
              </a:rPr>
              <a:t>: prezentace je určena žákům 1. a 2. </a:t>
            </a:r>
            <a:r>
              <a:rPr lang="cs-CZ" sz="2400" i="0" dirty="0" smtClean="0">
                <a:solidFill>
                  <a:srgbClr val="002060"/>
                </a:solidFill>
              </a:rPr>
              <a:t>ročníku ZŠ,             </a:t>
            </a:r>
            <a:r>
              <a:rPr lang="cs-CZ" sz="2400" i="0" dirty="0" smtClean="0">
                <a:solidFill>
                  <a:srgbClr val="002060"/>
                </a:solidFill>
              </a:rPr>
              <a:t>k procvičení  znalostí o savcích a ptácích </a:t>
            </a:r>
            <a:r>
              <a:rPr lang="cs-CZ" sz="2400" i="0" dirty="0" smtClean="0">
                <a:solidFill>
                  <a:srgbClr val="002060"/>
                </a:solidFill>
              </a:rPr>
              <a:t>na interaktivní tabuli</a:t>
            </a:r>
          </a:p>
          <a:p>
            <a:r>
              <a:rPr lang="cs-CZ" sz="2400" i="0" dirty="0">
                <a:solidFill>
                  <a:srgbClr val="002060"/>
                </a:solidFill>
              </a:rPr>
              <a:t>p</a:t>
            </a:r>
            <a:r>
              <a:rPr lang="cs-CZ" sz="2400" i="0" dirty="0" smtClean="0">
                <a:solidFill>
                  <a:srgbClr val="002060"/>
                </a:solidFill>
              </a:rPr>
              <a:t>oužita galerie Office</a:t>
            </a:r>
            <a:endParaRPr lang="cs-CZ" sz="2400" i="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6158199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9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88641"/>
            <a:ext cx="9144000" cy="1872208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SAVCI A PTÁCI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628800"/>
            <a:ext cx="9144000" cy="52292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SAVCI  </a:t>
            </a:r>
            <a:r>
              <a:rPr lang="cs-CZ" sz="4000" b="1" i="0" dirty="0" smtClean="0">
                <a:solidFill>
                  <a:srgbClr val="002060"/>
                </a:solidFill>
              </a:rPr>
              <a:t>rodí  </a:t>
            </a:r>
            <a:r>
              <a:rPr lang="cs-CZ" sz="4000" b="1" dirty="0" smtClean="0">
                <a:solidFill>
                  <a:srgbClr val="002060"/>
                </a:solidFill>
              </a:rPr>
              <a:t>živá mláďata. </a:t>
            </a:r>
            <a:r>
              <a:rPr lang="cs-CZ" sz="4000" b="1" i="0" dirty="0" smtClean="0">
                <a:solidFill>
                  <a:srgbClr val="002060"/>
                </a:solidFill>
              </a:rPr>
              <a:t>Po</a:t>
            </a:r>
            <a:r>
              <a:rPr lang="cs-CZ" sz="4000" b="1" dirty="0" smtClean="0">
                <a:solidFill>
                  <a:srgbClr val="002060"/>
                </a:solidFill>
              </a:rPr>
              <a:t>  </a:t>
            </a:r>
            <a:r>
              <a:rPr lang="cs-CZ" sz="4000" b="1" i="0" dirty="0" smtClean="0">
                <a:solidFill>
                  <a:srgbClr val="002060"/>
                </a:solidFill>
              </a:rPr>
              <a:t>narození se krmí  mateřským  mlékem.  Tělo  mají většinou  pokryto  srstí.</a:t>
            </a:r>
          </a:p>
          <a:p>
            <a:endParaRPr lang="cs-CZ" sz="4000" b="1" dirty="0" smtClean="0">
              <a:solidFill>
                <a:srgbClr val="002060"/>
              </a:solidFill>
            </a:endParaRPr>
          </a:p>
          <a:p>
            <a:r>
              <a:rPr lang="cs-CZ" sz="4000" b="1" dirty="0" smtClean="0">
                <a:solidFill>
                  <a:srgbClr val="002060"/>
                </a:solidFill>
              </a:rPr>
              <a:t>PTÁCI  </a:t>
            </a:r>
            <a:r>
              <a:rPr lang="cs-CZ" sz="4000" b="1" i="0" dirty="0" smtClean="0">
                <a:solidFill>
                  <a:srgbClr val="002060"/>
                </a:solidFill>
              </a:rPr>
              <a:t>se  rodí  na  jaře  </a:t>
            </a:r>
            <a:r>
              <a:rPr lang="cs-CZ" sz="4000" b="1" dirty="0" smtClean="0">
                <a:solidFill>
                  <a:srgbClr val="002060"/>
                </a:solidFill>
              </a:rPr>
              <a:t>z  vajíček</a:t>
            </a:r>
            <a:r>
              <a:rPr lang="cs-CZ" sz="4000" b="1" i="0" dirty="0" smtClean="0">
                <a:solidFill>
                  <a:srgbClr val="002060"/>
                </a:solidFill>
              </a:rPr>
              <a:t>,  nakladených  v  hnízdech.  Tělo  ptáků  je  pokryto  peřím.  </a:t>
            </a:r>
            <a:endParaRPr lang="cs-CZ" sz="4000" b="1" i="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80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0"/>
            <a:ext cx="7776864" cy="1124744"/>
          </a:xfrm>
        </p:spPr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solidFill>
                  <a:srgbClr val="002060"/>
                </a:solidFill>
              </a:rPr>
              <a:t>savci</a:t>
            </a:r>
            <a:endParaRPr lang="cs-CZ" sz="6000" b="1" i="1" dirty="0">
              <a:solidFill>
                <a:srgbClr val="002060"/>
              </a:solidFill>
            </a:endParaRPr>
          </a:p>
        </p:txBody>
      </p:sp>
      <p:pic>
        <p:nvPicPr>
          <p:cNvPr id="1028" name="Picture 4" descr="C:\Users\08GM\AppData\Local\Microsoft\Windows\Temporary Internet Files\Content.IE5\K0O7W0UI\MC90044139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7542"/>
            <a:ext cx="2559471" cy="251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GM\AppData\Local\Microsoft\Windows\Temporary Internet Files\Content.IE5\HYLTD0DE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7542"/>
            <a:ext cx="2920194" cy="319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GM\AppData\Local\Microsoft\Windows\Temporary Internet Files\Content.IE5\R5DYL6IX\MC9003379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798" y="908720"/>
            <a:ext cx="3540436" cy="252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GM\AppData\Local\Microsoft\Windows\Temporary Internet Files\Content.IE5\HYLTD0DE\MC900235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955" y="3861048"/>
            <a:ext cx="3700809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GM\AppData\Local\Microsoft\Windows\Temporary Internet Files\Content.IE5\R5DYL6IX\MC9003264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8" y="3159872"/>
            <a:ext cx="3183525" cy="369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GM\AppData\Local\Microsoft\Windows\Temporary Internet Files\Content.IE5\DE4CGPLA\MC90043620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97152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69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102552" cy="1082432"/>
          </a:xfrm>
        </p:spPr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solidFill>
                  <a:srgbClr val="002060"/>
                </a:solidFill>
              </a:rPr>
              <a:t>PTÁCI</a:t>
            </a:r>
            <a:endParaRPr lang="cs-CZ" sz="60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08GM\AppData\Local\Microsoft\Windows\Temporary Internet Files\Content.IE5\COS8WGO0\MC9001092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717032"/>
            <a:ext cx="1537579" cy="252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M\AppData\Local\Microsoft\Windows\Temporary Internet Files\Content.IE5\IR8SAAOO\MC9001092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408210"/>
            <a:ext cx="1981093" cy="23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GM\AppData\Local\Microsoft\Windows\Temporary Internet Files\Content.IE5\K0O7W0UI\MC900411638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62" y="1628650"/>
            <a:ext cx="2901888" cy="403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GM\AppData\Local\Microsoft\Windows\Temporary Internet Files\Content.IE5\K0O7W0UI\MC9001092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52" y="548680"/>
            <a:ext cx="2704856" cy="227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GM\AppData\Local\Microsoft\Windows\Temporary Internet Files\Content.IE5\DE4CGPLA\MC90010920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1" y="3573016"/>
            <a:ext cx="3633131" cy="294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02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624736" cy="1080120"/>
          </a:xfrm>
        </p:spPr>
        <p:txBody>
          <a:bodyPr>
            <a:normAutofit/>
          </a:bodyPr>
          <a:lstStyle/>
          <a:p>
            <a:pPr algn="ctr"/>
            <a:r>
              <a:rPr lang="cs-CZ" sz="4000" i="1" dirty="0" smtClean="0">
                <a:solidFill>
                  <a:srgbClr val="002060"/>
                </a:solidFill>
              </a:rPr>
              <a:t>Stavba těla savce</a:t>
            </a:r>
            <a:endParaRPr lang="cs-CZ" sz="4000" i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08GM\AppData\Local\Microsoft\Windows\Temporary Internet Files\Content.IE5\S7687CZ2\MC90033797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6048672" cy="244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8101978" y="551723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372200" y="2924944"/>
            <a:ext cx="27718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372200" y="3498554"/>
            <a:ext cx="27718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012160" y="3498554"/>
            <a:ext cx="648072" cy="137060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660232" y="4869160"/>
            <a:ext cx="189894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5796136" y="1844824"/>
            <a:ext cx="720080" cy="6480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 flipV="1">
            <a:off x="6516216" y="1844824"/>
            <a:ext cx="288032" cy="6480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516216" y="1844824"/>
            <a:ext cx="23042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 flipV="1">
            <a:off x="1619672" y="2168860"/>
            <a:ext cx="504056" cy="111612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07504" y="2168860"/>
            <a:ext cx="151216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0" y="4869160"/>
            <a:ext cx="21237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2123728" y="4005064"/>
            <a:ext cx="1872208" cy="8640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48" name="Přímá spojnice 2047"/>
          <p:cNvCxnSpPr/>
          <p:nvPr/>
        </p:nvCxnSpPr>
        <p:spPr>
          <a:xfrm flipV="1">
            <a:off x="2123728" y="4437112"/>
            <a:ext cx="1728192" cy="4320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7" name="Přímá spojnice 2056"/>
          <p:cNvCxnSpPr/>
          <p:nvPr/>
        </p:nvCxnSpPr>
        <p:spPr>
          <a:xfrm>
            <a:off x="5796136" y="4437112"/>
            <a:ext cx="360040" cy="12961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59" name="Přímá spojnice 2058"/>
          <p:cNvCxnSpPr/>
          <p:nvPr/>
        </p:nvCxnSpPr>
        <p:spPr>
          <a:xfrm>
            <a:off x="5076056" y="4183857"/>
            <a:ext cx="1080120" cy="154939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61" name="Přímá spojnice 2060"/>
          <p:cNvCxnSpPr/>
          <p:nvPr/>
        </p:nvCxnSpPr>
        <p:spPr>
          <a:xfrm>
            <a:off x="6156176" y="5733256"/>
            <a:ext cx="29878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66" name="Přímá spojnice 2065"/>
          <p:cNvCxnSpPr/>
          <p:nvPr/>
        </p:nvCxnSpPr>
        <p:spPr>
          <a:xfrm>
            <a:off x="4572000" y="3284984"/>
            <a:ext cx="0" cy="22322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68" name="Přímá spojnice 2067"/>
          <p:cNvCxnSpPr/>
          <p:nvPr/>
        </p:nvCxnSpPr>
        <p:spPr>
          <a:xfrm flipH="1">
            <a:off x="2987824" y="5517232"/>
            <a:ext cx="158417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8283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310464" cy="936104"/>
          </a:xfrm>
        </p:spPr>
        <p:txBody>
          <a:bodyPr>
            <a:normAutofit/>
          </a:bodyPr>
          <a:lstStyle/>
          <a:p>
            <a:pPr algn="ctr"/>
            <a:r>
              <a:rPr lang="cs-CZ" sz="4000" i="1" dirty="0" smtClean="0">
                <a:solidFill>
                  <a:srgbClr val="002060"/>
                </a:solidFill>
              </a:rPr>
              <a:t>Stavba těla ptáků</a:t>
            </a:r>
            <a:endParaRPr lang="cs-CZ" sz="4000" i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08GM\AppData\Local\Microsoft\Windows\Temporary Internet Files\Content.IE5\AM1I8PN9\MC9001092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136" y="1924355"/>
            <a:ext cx="5204874" cy="2584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 flipH="1">
            <a:off x="1331640" y="2708920"/>
            <a:ext cx="210496" cy="7200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0" y="3429000"/>
            <a:ext cx="13316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195736" y="1556792"/>
            <a:ext cx="216024" cy="6480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2411760" y="1484784"/>
            <a:ext cx="1584176" cy="7200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4860032" y="2204864"/>
            <a:ext cx="576064" cy="8640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436096" y="2204864"/>
            <a:ext cx="17281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940152" y="3429000"/>
            <a:ext cx="29523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995936" y="3933056"/>
            <a:ext cx="576064" cy="13681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572000" y="3789040"/>
            <a:ext cx="0" cy="151216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572000" y="5301208"/>
            <a:ext cx="2736304" cy="14401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2051720" y="3429000"/>
            <a:ext cx="1296144" cy="12961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395536" y="4725144"/>
            <a:ext cx="165618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73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172200" cy="2130552"/>
          </a:xfrm>
        </p:spPr>
        <p:txBody>
          <a:bodyPr/>
          <a:lstStyle/>
          <a:p>
            <a:pPr algn="ctr"/>
            <a:r>
              <a:rPr lang="cs-CZ" sz="4000" b="0" i="1" dirty="0" smtClean="0">
                <a:solidFill>
                  <a:srgbClr val="002060"/>
                </a:solidFill>
              </a:rPr>
              <a:t>OTÁZKY NA ZÁVĚR</a:t>
            </a:r>
            <a:endParaRPr lang="cs-CZ" sz="4000" b="0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484784"/>
            <a:ext cx="8604448" cy="5040560"/>
          </a:xfrm>
        </p:spPr>
        <p:txBody>
          <a:bodyPr>
            <a:normAutofit/>
          </a:bodyPr>
          <a:lstStyle/>
          <a:p>
            <a:r>
              <a:rPr lang="cs-CZ" sz="3600" b="1" i="0" dirty="0" smtClean="0">
                <a:solidFill>
                  <a:srgbClr val="002060"/>
                </a:solidFill>
              </a:rPr>
              <a:t>Čím se savci vyznačují?</a:t>
            </a:r>
          </a:p>
          <a:p>
            <a:endParaRPr lang="cs-CZ" sz="3600" b="1" i="0" dirty="0" smtClean="0">
              <a:solidFill>
                <a:srgbClr val="002060"/>
              </a:solidFill>
            </a:endParaRPr>
          </a:p>
          <a:p>
            <a:r>
              <a:rPr lang="cs-CZ" sz="3600" b="1" i="0" dirty="0" smtClean="0">
                <a:solidFill>
                  <a:srgbClr val="002060"/>
                </a:solidFill>
              </a:rPr>
              <a:t>Vyjmenuj 5 savců žijících ve volné přírodě.</a:t>
            </a:r>
          </a:p>
          <a:p>
            <a:endParaRPr lang="cs-CZ" sz="3600" b="1" i="0" dirty="0" smtClean="0">
              <a:solidFill>
                <a:srgbClr val="002060"/>
              </a:solidFill>
            </a:endParaRPr>
          </a:p>
          <a:p>
            <a:r>
              <a:rPr lang="cs-CZ" sz="3600" b="1" i="0" dirty="0" smtClean="0">
                <a:solidFill>
                  <a:srgbClr val="002060"/>
                </a:solidFill>
              </a:rPr>
              <a:t>Čím mají ptáci pokryto tělo?</a:t>
            </a:r>
          </a:p>
          <a:p>
            <a:endParaRPr lang="cs-CZ" sz="3600" b="1" i="0" dirty="0" smtClean="0">
              <a:solidFill>
                <a:srgbClr val="002060"/>
              </a:solidFill>
            </a:endParaRPr>
          </a:p>
          <a:p>
            <a:r>
              <a:rPr lang="cs-CZ" sz="3600" b="1" i="0" dirty="0" smtClean="0">
                <a:solidFill>
                  <a:srgbClr val="002060"/>
                </a:solidFill>
              </a:rPr>
              <a:t>Vyjmenuj stěhovavé ptáky.</a:t>
            </a:r>
            <a:endParaRPr lang="cs-CZ" sz="3600" b="1" i="0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08GM\AppData\Local\Microsoft\Windows\Temporary Internet Files\Content.IE5\S7687CZ2\MC90043756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41168"/>
            <a:ext cx="2866192" cy="16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71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154</TotalTime>
  <Words>129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Tradeshow</vt:lpstr>
      <vt:lpstr>Prezentace aplikace PowerPoint</vt:lpstr>
      <vt:lpstr>SAVCI A PTÁCI</vt:lpstr>
      <vt:lpstr>savci</vt:lpstr>
      <vt:lpstr>PTÁCI</vt:lpstr>
      <vt:lpstr>Stavba těla savce</vt:lpstr>
      <vt:lpstr>Stavba těla ptáků</vt:lpstr>
      <vt:lpstr>OTÁZKY NA ZÁVĚR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08GM</dc:creator>
  <cp:lastModifiedBy>08GM</cp:lastModifiedBy>
  <cp:revision>19</cp:revision>
  <dcterms:created xsi:type="dcterms:W3CDTF">2012-02-12T18:51:16Z</dcterms:created>
  <dcterms:modified xsi:type="dcterms:W3CDTF">2012-02-21T17:12:30Z</dcterms:modified>
</cp:coreProperties>
</file>