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00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9BBA9-4538-49DF-8436-DCF5F6AE934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600F6-CA74-44B6-B513-08CA066AF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847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9BBA9-4538-49DF-8436-DCF5F6AE934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600F6-CA74-44B6-B513-08CA066AF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357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9BBA9-4538-49DF-8436-DCF5F6AE934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600F6-CA74-44B6-B513-08CA066AF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30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9BBA9-4538-49DF-8436-DCF5F6AE934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600F6-CA74-44B6-B513-08CA066AF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478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9BBA9-4538-49DF-8436-DCF5F6AE934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600F6-CA74-44B6-B513-08CA066AF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553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9BBA9-4538-49DF-8436-DCF5F6AE934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600F6-CA74-44B6-B513-08CA066AF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499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9BBA9-4538-49DF-8436-DCF5F6AE934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600F6-CA74-44B6-B513-08CA066AF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758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9BBA9-4538-49DF-8436-DCF5F6AE934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600F6-CA74-44B6-B513-08CA066AF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04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9BBA9-4538-49DF-8436-DCF5F6AE934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600F6-CA74-44B6-B513-08CA066AF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978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9BBA9-4538-49DF-8436-DCF5F6AE934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600F6-CA74-44B6-B513-08CA066AF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575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9BBA9-4538-49DF-8436-DCF5F6AE934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600F6-CA74-44B6-B513-08CA066AF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682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79BBA9-4538-49DF-8436-DCF5F6AE934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1600F6-CA74-44B6-B513-08CA066AF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969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seonline.cz/biologie/rozmnozovani-rostlin/" TargetMode="External"/><Relationship Id="rId2" Type="http://schemas.openxmlformats.org/officeDocument/2006/relationships/hyperlink" Target="http://cs.wikipedia.org/wiki/Pohlavn%C3%AD_rozmno%C5%BEov%C3%A1n%C3%AD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5760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SŠ, ZŠ A MŠ, KARVINÁ, PŘÍSPĚVKOVÁ ORGANIZACE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124744"/>
            <a:ext cx="8280920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alibri" pitchFamily="34" charset="0"/>
              </a:rPr>
              <a:t>Rozmnožování rostlin</a:t>
            </a:r>
            <a:br>
              <a:rPr lang="cs-CZ" sz="4800" b="1" dirty="0" smtClean="0">
                <a:latin typeface="Calibri" pitchFamily="34" charset="0"/>
              </a:rPr>
            </a:br>
            <a:r>
              <a:rPr lang="cs-CZ" sz="8800" b="1" dirty="0" smtClean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Ověřeno:  6. ročník, VI. třída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   Cílová skupina: žák základní školy praktické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smtClean="0">
                <a:latin typeface="Calibri" pitchFamily="34" charset="0"/>
              </a:rPr>
              <a:t/>
            </a:r>
            <a:br>
              <a:rPr lang="cs-CZ" sz="3200" smtClean="0">
                <a:latin typeface="Calibri" pitchFamily="34" charset="0"/>
              </a:rPr>
            </a:br>
            <a:r>
              <a:rPr lang="cs-CZ" smtClean="0">
                <a:latin typeface="Calibri" pitchFamily="34" charset="0"/>
              </a:rPr>
              <a:t>VY_32_INOVACE_26_Rozmnožování </a:t>
            </a:r>
            <a:r>
              <a:rPr lang="cs-CZ" dirty="0" err="1" smtClean="0">
                <a:latin typeface="Calibri" pitchFamily="34" charset="0"/>
              </a:rPr>
              <a:t>rostlin_Přírodopis_BLECHOVÁ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5445224"/>
            <a:ext cx="77048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5013176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2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823" y="4968780"/>
            <a:ext cx="6412386" cy="136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28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683568" y="355073"/>
            <a:ext cx="7776864" cy="5656199"/>
            <a:chOff x="683568" y="355073"/>
            <a:chExt cx="7776864" cy="5656199"/>
          </a:xfrm>
        </p:grpSpPr>
        <p:sp>
          <p:nvSpPr>
            <p:cNvPr id="2" name="TextovéPole 1"/>
            <p:cNvSpPr txBox="1"/>
            <p:nvPr/>
          </p:nvSpPr>
          <p:spPr>
            <a:xfrm>
              <a:off x="683568" y="2594952"/>
              <a:ext cx="7776864" cy="341632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cs-CZ" sz="5400" dirty="0">
                  <a:solidFill>
                    <a:srgbClr val="00B050"/>
                  </a:solidFill>
                </a:rPr>
                <a:t> </a:t>
              </a:r>
              <a:r>
                <a:rPr lang="cs-CZ" sz="5400" dirty="0" smtClean="0">
                  <a:solidFill>
                    <a:srgbClr val="00B050"/>
                  </a:solidFill>
                </a:rPr>
                <a:t>               </a:t>
              </a:r>
              <a:r>
                <a:rPr lang="cs-CZ" sz="5400" dirty="0" smtClean="0">
                  <a:solidFill>
                    <a:schemeClr val="bg2">
                      <a:lumMod val="25000"/>
                    </a:schemeClr>
                  </a:solidFill>
                </a:rPr>
                <a:t>Rostliny </a:t>
              </a:r>
              <a:br>
                <a:rPr lang="cs-CZ" sz="5400" dirty="0" smtClean="0">
                  <a:solidFill>
                    <a:schemeClr val="bg2">
                      <a:lumMod val="25000"/>
                    </a:schemeClr>
                  </a:solidFill>
                </a:rPr>
              </a:br>
              <a:r>
                <a:rPr lang="cs-CZ" sz="5400" dirty="0" smtClean="0">
                  <a:solidFill>
                    <a:schemeClr val="bg2">
                      <a:lumMod val="25000"/>
                    </a:schemeClr>
                  </a:solidFill>
                </a:rPr>
                <a:t>          se rozmnožují </a:t>
              </a:r>
              <a:br>
                <a:rPr lang="cs-CZ" sz="5400" dirty="0" smtClean="0">
                  <a:solidFill>
                    <a:schemeClr val="bg2">
                      <a:lumMod val="25000"/>
                    </a:schemeClr>
                  </a:solidFill>
                </a:rPr>
              </a:br>
              <a:r>
                <a:rPr lang="cs-CZ" sz="5400" dirty="0" smtClean="0">
                  <a:solidFill>
                    <a:schemeClr val="bg2">
                      <a:lumMod val="25000"/>
                    </a:schemeClr>
                  </a:solidFill>
                </a:rPr>
                <a:t>  </a:t>
              </a:r>
              <a:r>
                <a:rPr lang="cs-CZ" sz="5400" dirty="0" smtClean="0">
                  <a:solidFill>
                    <a:srgbClr val="FF0000"/>
                  </a:solidFill>
                </a:rPr>
                <a:t>pohlavně</a:t>
              </a:r>
              <a:r>
                <a:rPr lang="cs-CZ" sz="5400" dirty="0" smtClean="0">
                  <a:solidFill>
                    <a:schemeClr val="bg2">
                      <a:lumMod val="25000"/>
                    </a:schemeClr>
                  </a:solidFill>
                </a:rPr>
                <a:t> a </a:t>
              </a:r>
              <a:r>
                <a:rPr lang="cs-CZ" sz="5400" dirty="0" smtClean="0">
                  <a:solidFill>
                    <a:srgbClr val="FF0000"/>
                  </a:solidFill>
                </a:rPr>
                <a:t>nepohlavně</a:t>
              </a:r>
              <a:r>
                <a:rPr lang="cs-CZ" sz="5400" dirty="0" smtClean="0">
                  <a:solidFill>
                    <a:schemeClr val="bg2">
                      <a:lumMod val="25000"/>
                    </a:schemeClr>
                  </a:solidFill>
                </a:rPr>
                <a:t>. </a:t>
              </a:r>
              <a:br>
                <a:rPr lang="cs-CZ" sz="5400" dirty="0" smtClean="0">
                  <a:solidFill>
                    <a:schemeClr val="bg2">
                      <a:lumMod val="25000"/>
                    </a:schemeClr>
                  </a:solidFill>
                </a:rPr>
              </a:br>
              <a:endParaRPr lang="cs-CZ" sz="5400" dirty="0">
                <a:solidFill>
                  <a:srgbClr val="00B050"/>
                </a:solidFill>
              </a:endParaRPr>
            </a:p>
          </p:txBody>
        </p:sp>
        <p:grpSp>
          <p:nvGrpSpPr>
            <p:cNvPr id="3" name="Skupina 2"/>
            <p:cNvGrpSpPr/>
            <p:nvPr/>
          </p:nvGrpSpPr>
          <p:grpSpPr>
            <a:xfrm>
              <a:off x="1061742" y="355073"/>
              <a:ext cx="7148633" cy="1859383"/>
              <a:chOff x="1116988" y="366562"/>
              <a:chExt cx="7148633" cy="1859383"/>
            </a:xfrm>
          </p:grpSpPr>
          <p:pic>
            <p:nvPicPr>
              <p:cNvPr id="1027" name="Picture 3" descr="C:\Users\blechova\AppData\Local\Microsoft\Windows\Temporary Internet Files\Content.IE5\JNQNG2DJ\MC900123161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16988" y="489189"/>
                <a:ext cx="1226022" cy="173675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28" name="Picture 4" descr="C:\Users\blechova\AppData\Local\Microsoft\Windows\Temporary Internet Files\Content.IE5\NUFL21O8\MC900122853[1].wmf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994547" y="366562"/>
                <a:ext cx="1555749" cy="177605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29" name="Picture 5" descr="C:\Users\blechova\AppData\Local\Microsoft\Windows\Temporary Internet Files\Content.IE5\4AHZNYF3\MC900122861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004048" y="489189"/>
                <a:ext cx="1688104" cy="169336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30" name="Picture 6" descr="C:\Users\blechova\AppData\Local\Microsoft\Windows\Temporary Internet Files\Content.IE5\SV7ROUXX\MC900122863[1].wmf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92280" y="489189"/>
                <a:ext cx="1173341" cy="173675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294031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50955" y="404662"/>
            <a:ext cx="5583477" cy="76944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Pohlavní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rozmnožování 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526234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 těle rostliny se vytvářejí pohlavní buňky: samčí a samičí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80012" y="3418778"/>
            <a:ext cx="3240360" cy="576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256203" y="2203750"/>
            <a:ext cx="1041631" cy="3172479"/>
            <a:chOff x="199983" y="2503744"/>
            <a:chExt cx="1041631" cy="3172479"/>
          </a:xfrm>
        </p:grpSpPr>
        <p:grpSp>
          <p:nvGrpSpPr>
            <p:cNvPr id="17" name="Skupina 16"/>
            <p:cNvGrpSpPr/>
            <p:nvPr/>
          </p:nvGrpSpPr>
          <p:grpSpPr>
            <a:xfrm>
              <a:off x="199983" y="2503744"/>
              <a:ext cx="1041631" cy="1312617"/>
              <a:chOff x="199983" y="2503744"/>
              <a:chExt cx="1041631" cy="1312617"/>
            </a:xfrm>
          </p:grpSpPr>
          <p:grpSp>
            <p:nvGrpSpPr>
              <p:cNvPr id="10" name="Skupina 9"/>
              <p:cNvGrpSpPr/>
              <p:nvPr/>
            </p:nvGrpSpPr>
            <p:grpSpPr>
              <a:xfrm>
                <a:off x="577498" y="3545385"/>
                <a:ext cx="270976" cy="270976"/>
                <a:chOff x="1254984" y="2815040"/>
                <a:chExt cx="270976" cy="270976"/>
              </a:xfrm>
            </p:grpSpPr>
            <p:sp>
              <p:nvSpPr>
                <p:cNvPr id="8" name="Ovál 7"/>
                <p:cNvSpPr/>
                <p:nvPr/>
              </p:nvSpPr>
              <p:spPr>
                <a:xfrm>
                  <a:off x="1254984" y="2815040"/>
                  <a:ext cx="270976" cy="270976"/>
                </a:xfrm>
                <a:prstGeom prst="ellipse">
                  <a:avLst/>
                </a:prstGeom>
                <a:solidFill>
                  <a:schemeClr val="accent3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Ovál 8"/>
                <p:cNvSpPr/>
                <p:nvPr/>
              </p:nvSpPr>
              <p:spPr>
                <a:xfrm>
                  <a:off x="1375426" y="2950528"/>
                  <a:ext cx="45719" cy="45719"/>
                </a:xfrm>
                <a:prstGeom prst="ellipse">
                  <a:avLst/>
                </a:prstGeom>
                <a:solidFill>
                  <a:schemeClr val="accent3">
                    <a:lumMod val="50000"/>
                  </a:schemeClr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4" name="TextovéPole 13"/>
              <p:cNvSpPr txBox="1"/>
              <p:nvPr/>
            </p:nvSpPr>
            <p:spPr>
              <a:xfrm>
                <a:off x="199983" y="2503744"/>
                <a:ext cx="1041631" cy="923330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cs-CZ" dirty="0" smtClean="0">
                    <a:solidFill>
                      <a:srgbClr val="C00000"/>
                    </a:solidFill>
                  </a:rPr>
                  <a:t>samčí </a:t>
                </a:r>
                <a:br>
                  <a:rPr lang="cs-CZ" dirty="0" smtClean="0">
                    <a:solidFill>
                      <a:srgbClr val="C00000"/>
                    </a:solidFill>
                  </a:rPr>
                </a:br>
                <a:r>
                  <a:rPr lang="cs-CZ" dirty="0" smtClean="0">
                    <a:solidFill>
                      <a:srgbClr val="C00000"/>
                    </a:solidFill>
                  </a:rPr>
                  <a:t>pohlavní </a:t>
                </a:r>
                <a:br>
                  <a:rPr lang="cs-CZ" dirty="0" smtClean="0">
                    <a:solidFill>
                      <a:srgbClr val="C00000"/>
                    </a:solidFill>
                  </a:rPr>
                </a:br>
                <a:r>
                  <a:rPr lang="cs-CZ" dirty="0" smtClean="0">
                    <a:solidFill>
                      <a:srgbClr val="C00000"/>
                    </a:solidFill>
                  </a:rPr>
                  <a:t>buňka</a:t>
                </a:r>
                <a:endParaRPr lang="cs-CZ" dirty="0">
                  <a:solidFill>
                    <a:srgbClr val="C00000"/>
                  </a:solidFill>
                </a:endParaRPr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206426" y="4020743"/>
              <a:ext cx="1005829" cy="1655480"/>
              <a:chOff x="206426" y="4020743"/>
              <a:chExt cx="1005829" cy="1655480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415349" y="4020743"/>
                <a:ext cx="618075" cy="618075"/>
                <a:chOff x="957347" y="3308356"/>
                <a:chExt cx="618075" cy="618075"/>
              </a:xfrm>
            </p:grpSpPr>
            <p:sp>
              <p:nvSpPr>
                <p:cNvPr id="11" name="Ovál 10"/>
                <p:cNvSpPr/>
                <p:nvPr/>
              </p:nvSpPr>
              <p:spPr>
                <a:xfrm>
                  <a:off x="957347" y="3308356"/>
                  <a:ext cx="618075" cy="618075"/>
                </a:xfrm>
                <a:prstGeom prst="ellipse">
                  <a:avLst/>
                </a:prstGeom>
                <a:solidFill>
                  <a:srgbClr val="92D050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" name="Ovál 11"/>
                <p:cNvSpPr/>
                <p:nvPr/>
              </p:nvSpPr>
              <p:spPr>
                <a:xfrm flipV="1">
                  <a:off x="1179331" y="3545385"/>
                  <a:ext cx="144016" cy="144016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6" name="TextovéPole 15"/>
              <p:cNvSpPr txBox="1"/>
              <p:nvPr/>
            </p:nvSpPr>
            <p:spPr>
              <a:xfrm>
                <a:off x="206426" y="4752893"/>
                <a:ext cx="1005829" cy="923330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C00000"/>
                    </a:solidFill>
                  </a:rPr>
                  <a:t>  samičí </a:t>
                </a:r>
                <a:br>
                  <a:rPr lang="cs-CZ" dirty="0" smtClean="0">
                    <a:solidFill>
                      <a:srgbClr val="C00000"/>
                    </a:solidFill>
                  </a:rPr>
                </a:br>
                <a:r>
                  <a:rPr lang="cs-CZ" dirty="0" smtClean="0">
                    <a:solidFill>
                      <a:srgbClr val="C00000"/>
                    </a:solidFill>
                  </a:rPr>
                  <a:t>pohlavní </a:t>
                </a:r>
                <a:br>
                  <a:rPr lang="cs-CZ" dirty="0" smtClean="0">
                    <a:solidFill>
                      <a:srgbClr val="C00000"/>
                    </a:solidFill>
                  </a:rPr>
                </a:br>
                <a:r>
                  <a:rPr lang="cs-CZ" dirty="0" smtClean="0">
                    <a:solidFill>
                      <a:srgbClr val="C00000"/>
                    </a:solidFill>
                  </a:rPr>
                  <a:t>  buňka</a:t>
                </a:r>
                <a:endParaRPr lang="cs-CZ" dirty="0">
                  <a:solidFill>
                    <a:srgbClr val="C00000"/>
                  </a:solidFill>
                </a:endParaRPr>
              </a:p>
            </p:txBody>
          </p:sp>
        </p:grpSp>
      </p:grpSp>
      <p:grpSp>
        <p:nvGrpSpPr>
          <p:cNvPr id="93" name="Skupina 92"/>
          <p:cNvGrpSpPr/>
          <p:nvPr/>
        </p:nvGrpSpPr>
        <p:grpSpPr>
          <a:xfrm>
            <a:off x="928462" y="3399572"/>
            <a:ext cx="2458567" cy="1645347"/>
            <a:chOff x="928462" y="3399572"/>
            <a:chExt cx="2458567" cy="1645347"/>
          </a:xfrm>
        </p:grpSpPr>
        <p:grpSp>
          <p:nvGrpSpPr>
            <p:cNvPr id="83" name="Skupina 82"/>
            <p:cNvGrpSpPr/>
            <p:nvPr/>
          </p:nvGrpSpPr>
          <p:grpSpPr>
            <a:xfrm>
              <a:off x="928462" y="3399572"/>
              <a:ext cx="2137535" cy="650217"/>
              <a:chOff x="1071602" y="3074464"/>
              <a:chExt cx="2137535" cy="650217"/>
            </a:xfrm>
          </p:grpSpPr>
          <p:grpSp>
            <p:nvGrpSpPr>
              <p:cNvPr id="27" name="Skupina 26"/>
              <p:cNvGrpSpPr/>
              <p:nvPr/>
            </p:nvGrpSpPr>
            <p:grpSpPr>
              <a:xfrm>
                <a:off x="2591062" y="3106606"/>
                <a:ext cx="618075" cy="618075"/>
                <a:chOff x="2627784" y="3864105"/>
                <a:chExt cx="618075" cy="618075"/>
              </a:xfrm>
            </p:grpSpPr>
            <p:grpSp>
              <p:nvGrpSpPr>
                <p:cNvPr id="22" name="Skupina 21"/>
                <p:cNvGrpSpPr/>
                <p:nvPr/>
              </p:nvGrpSpPr>
              <p:grpSpPr>
                <a:xfrm>
                  <a:off x="2627784" y="3864105"/>
                  <a:ext cx="618075" cy="618075"/>
                  <a:chOff x="2627784" y="3864105"/>
                  <a:chExt cx="618075" cy="618075"/>
                </a:xfrm>
              </p:grpSpPr>
              <p:sp>
                <p:nvSpPr>
                  <p:cNvPr id="20" name="Ovál 19"/>
                  <p:cNvSpPr/>
                  <p:nvPr/>
                </p:nvSpPr>
                <p:spPr>
                  <a:xfrm>
                    <a:off x="2627784" y="3864105"/>
                    <a:ext cx="618075" cy="618075"/>
                  </a:xfrm>
                  <a:prstGeom prst="ellipse">
                    <a:avLst/>
                  </a:prstGeom>
                  <a:solidFill>
                    <a:srgbClr val="92D050"/>
                  </a:solidFill>
                  <a:ln>
                    <a:solidFill>
                      <a:schemeClr val="accent3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21" name="Ovál 20"/>
                  <p:cNvSpPr/>
                  <p:nvPr/>
                </p:nvSpPr>
                <p:spPr>
                  <a:xfrm flipV="1">
                    <a:off x="2864813" y="4101134"/>
                    <a:ext cx="144016" cy="144016"/>
                  </a:xfrm>
                  <a:prstGeom prst="ellipse">
                    <a:avLst/>
                  </a:prstGeom>
                  <a:solidFill>
                    <a:srgbClr val="FFC000"/>
                  </a:solidFill>
                  <a:ln>
                    <a:solidFill>
                      <a:schemeClr val="accent6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26" name="Skupina 25"/>
                <p:cNvGrpSpPr/>
                <p:nvPr/>
              </p:nvGrpSpPr>
              <p:grpSpPr>
                <a:xfrm>
                  <a:off x="2763942" y="3902166"/>
                  <a:ext cx="270976" cy="270976"/>
                  <a:chOff x="3193083" y="3548462"/>
                  <a:chExt cx="270976" cy="270976"/>
                </a:xfrm>
              </p:grpSpPr>
              <p:sp>
                <p:nvSpPr>
                  <p:cNvPr id="24" name="Ovál 23"/>
                  <p:cNvSpPr/>
                  <p:nvPr/>
                </p:nvSpPr>
                <p:spPr>
                  <a:xfrm>
                    <a:off x="3193083" y="3548462"/>
                    <a:ext cx="270976" cy="270976"/>
                  </a:xfrm>
                  <a:prstGeom prst="ellipse">
                    <a:avLst/>
                  </a:prstGeom>
                  <a:solidFill>
                    <a:schemeClr val="accent3"/>
                  </a:solidFill>
                  <a:ln>
                    <a:solidFill>
                      <a:schemeClr val="accent3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25" name="Ovál 24"/>
                  <p:cNvSpPr/>
                  <p:nvPr/>
                </p:nvSpPr>
                <p:spPr>
                  <a:xfrm>
                    <a:off x="3305712" y="3683950"/>
                    <a:ext cx="45719" cy="45719"/>
                  </a:xfrm>
                  <a:prstGeom prst="ellipse">
                    <a:avLst/>
                  </a:prstGeom>
                  <a:solidFill>
                    <a:schemeClr val="accent3">
                      <a:lumMod val="50000"/>
                    </a:schemeClr>
                  </a:solidFill>
                  <a:ln>
                    <a:solidFill>
                      <a:schemeClr val="accent3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cxnSp>
            <p:nvCxnSpPr>
              <p:cNvPr id="29" name="Přímá spojnice se šipkou 28"/>
              <p:cNvCxnSpPr/>
              <p:nvPr/>
            </p:nvCxnSpPr>
            <p:spPr>
              <a:xfrm>
                <a:off x="1071602" y="3074464"/>
                <a:ext cx="1483072" cy="176543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se šipkou 30"/>
              <p:cNvCxnSpPr/>
              <p:nvPr/>
            </p:nvCxnSpPr>
            <p:spPr>
              <a:xfrm flipV="1">
                <a:off x="1281532" y="3456026"/>
                <a:ext cx="1253942" cy="216648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7" name="TextovéPole 86"/>
            <p:cNvSpPr txBox="1"/>
            <p:nvPr/>
          </p:nvSpPr>
          <p:spPr>
            <a:xfrm>
              <a:off x="2126889" y="4121589"/>
              <a:ext cx="1260140" cy="923330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 </a:t>
              </a:r>
              <a:r>
                <a:rPr lang="cs-CZ" dirty="0" smtClean="0">
                  <a:solidFill>
                    <a:srgbClr val="C00000"/>
                  </a:solidFill>
                </a:rPr>
                <a:t>spojení</a:t>
              </a:r>
              <a:r>
                <a:rPr lang="cs-CZ" dirty="0" smtClean="0"/>
                <a:t> </a:t>
              </a:r>
              <a:br>
                <a:rPr lang="cs-CZ" dirty="0" smtClean="0"/>
              </a:br>
              <a:r>
                <a:rPr lang="cs-CZ" dirty="0" smtClean="0">
                  <a:solidFill>
                    <a:srgbClr val="C00000"/>
                  </a:solidFill>
                </a:rPr>
                <a:t>pohlavních</a:t>
              </a:r>
              <a:r>
                <a:rPr lang="cs-CZ" dirty="0" smtClean="0"/>
                <a:t/>
              </a:r>
              <a:br>
                <a:rPr lang="cs-CZ" dirty="0" smtClean="0"/>
              </a:br>
              <a:r>
                <a:rPr lang="cs-CZ" dirty="0" smtClean="0"/>
                <a:t>    </a:t>
              </a:r>
              <a:r>
                <a:rPr lang="cs-CZ" dirty="0" smtClean="0">
                  <a:solidFill>
                    <a:srgbClr val="C00000"/>
                  </a:solidFill>
                </a:rPr>
                <a:t>buněk</a:t>
              </a:r>
              <a:endParaRPr lang="cs-CZ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3102305" y="3383154"/>
            <a:ext cx="1636352" cy="1659742"/>
            <a:chOff x="3102305" y="3383154"/>
            <a:chExt cx="1636352" cy="1659742"/>
          </a:xfrm>
        </p:grpSpPr>
        <p:grpSp>
          <p:nvGrpSpPr>
            <p:cNvPr id="84" name="Skupina 83"/>
            <p:cNvGrpSpPr/>
            <p:nvPr/>
          </p:nvGrpSpPr>
          <p:grpSpPr>
            <a:xfrm>
              <a:off x="3102305" y="3383154"/>
              <a:ext cx="1627001" cy="651377"/>
              <a:chOff x="3275856" y="3082121"/>
              <a:chExt cx="1627001" cy="651377"/>
            </a:xfrm>
          </p:grpSpPr>
          <p:grpSp>
            <p:nvGrpSpPr>
              <p:cNvPr id="45" name="Skupina 44"/>
              <p:cNvGrpSpPr/>
              <p:nvPr/>
            </p:nvGrpSpPr>
            <p:grpSpPr>
              <a:xfrm>
                <a:off x="4020406" y="3082121"/>
                <a:ext cx="882451" cy="651377"/>
                <a:chOff x="3337717" y="3630921"/>
                <a:chExt cx="882451" cy="651377"/>
              </a:xfrm>
            </p:grpSpPr>
            <p:grpSp>
              <p:nvGrpSpPr>
                <p:cNvPr id="43" name="Skupina 42"/>
                <p:cNvGrpSpPr/>
                <p:nvPr/>
              </p:nvGrpSpPr>
              <p:grpSpPr>
                <a:xfrm>
                  <a:off x="3337717" y="3630921"/>
                  <a:ext cx="882451" cy="651377"/>
                  <a:chOff x="3659627" y="3618718"/>
                  <a:chExt cx="882451" cy="651377"/>
                </a:xfrm>
                <a:solidFill>
                  <a:schemeClr val="accent3"/>
                </a:solidFill>
              </p:grpSpPr>
              <p:sp>
                <p:nvSpPr>
                  <p:cNvPr id="41" name="Tětiva 40"/>
                  <p:cNvSpPr/>
                  <p:nvPr/>
                </p:nvSpPr>
                <p:spPr>
                  <a:xfrm rot="12215603">
                    <a:off x="3879993" y="3626877"/>
                    <a:ext cx="662085" cy="643218"/>
                  </a:xfrm>
                  <a:prstGeom prst="chord">
                    <a:avLst/>
                  </a:prstGeom>
                  <a:solidFill>
                    <a:srgbClr val="92D050"/>
                  </a:solidFill>
                  <a:ln>
                    <a:solidFill>
                      <a:schemeClr val="accent3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2" name="Tětiva 41"/>
                  <p:cNvSpPr/>
                  <p:nvPr/>
                </p:nvSpPr>
                <p:spPr>
                  <a:xfrm rot="1493155">
                    <a:off x="3659627" y="3618718"/>
                    <a:ext cx="662085" cy="643218"/>
                  </a:xfrm>
                  <a:prstGeom prst="chord">
                    <a:avLst/>
                  </a:prstGeom>
                  <a:solidFill>
                    <a:srgbClr val="92D050"/>
                  </a:solidFill>
                  <a:ln>
                    <a:solidFill>
                      <a:schemeClr val="accent3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44" name="Ovál 43"/>
                <p:cNvSpPr/>
                <p:nvPr/>
              </p:nvSpPr>
              <p:spPr>
                <a:xfrm>
                  <a:off x="3704579" y="3841760"/>
                  <a:ext cx="184546" cy="184546"/>
                </a:xfrm>
                <a:prstGeom prst="ellipse">
                  <a:avLst/>
                </a:prstGeom>
                <a:solidFill>
                  <a:schemeClr val="accent3">
                    <a:lumMod val="50000"/>
                  </a:schemeClr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72" name="Přímá spojnice se šipkou 71"/>
              <p:cNvCxnSpPr/>
              <p:nvPr/>
            </p:nvCxnSpPr>
            <p:spPr>
              <a:xfrm flipV="1">
                <a:off x="3275856" y="3428728"/>
                <a:ext cx="639950" cy="13649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8" name="TextovéPole 87"/>
            <p:cNvSpPr txBox="1"/>
            <p:nvPr/>
          </p:nvSpPr>
          <p:spPr>
            <a:xfrm>
              <a:off x="3786548" y="4119566"/>
              <a:ext cx="952109" cy="923330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</a:t>
              </a:r>
              <a:r>
                <a:rPr lang="cs-CZ" dirty="0" smtClean="0">
                  <a:solidFill>
                    <a:srgbClr val="C00000"/>
                  </a:solidFill>
                </a:rPr>
                <a:t>nová</a:t>
              </a:r>
              <a:r>
                <a:rPr lang="cs-CZ" dirty="0" smtClean="0"/>
                <a:t/>
              </a:r>
              <a:br>
                <a:rPr lang="cs-CZ" dirty="0" smtClean="0"/>
              </a:br>
              <a:r>
                <a:rPr lang="cs-CZ" dirty="0" smtClean="0">
                  <a:solidFill>
                    <a:srgbClr val="C00000"/>
                  </a:solidFill>
                </a:rPr>
                <a:t>dělící</a:t>
              </a:r>
              <a:r>
                <a:rPr lang="cs-CZ" dirty="0" smtClean="0"/>
                <a:t> </a:t>
              </a:r>
              <a:r>
                <a:rPr lang="cs-CZ" dirty="0" smtClean="0">
                  <a:solidFill>
                    <a:srgbClr val="C00000"/>
                  </a:solidFill>
                </a:rPr>
                <a:t>se</a:t>
              </a:r>
              <a:r>
                <a:rPr lang="cs-CZ" dirty="0" smtClean="0"/>
                <a:t/>
              </a:r>
              <a:br>
                <a:rPr lang="cs-CZ" dirty="0" smtClean="0"/>
              </a:br>
              <a:r>
                <a:rPr lang="cs-CZ" dirty="0" smtClean="0"/>
                <a:t>  </a:t>
              </a:r>
              <a:r>
                <a:rPr lang="cs-CZ" dirty="0" smtClean="0">
                  <a:solidFill>
                    <a:srgbClr val="C00000"/>
                  </a:solidFill>
                </a:rPr>
                <a:t>buňka</a:t>
              </a:r>
              <a:endParaRPr lang="cs-CZ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95" name="Skupina 94"/>
          <p:cNvGrpSpPr/>
          <p:nvPr/>
        </p:nvGrpSpPr>
        <p:grpSpPr>
          <a:xfrm>
            <a:off x="4765832" y="3326019"/>
            <a:ext cx="1701959" cy="1740129"/>
            <a:chOff x="4765832" y="3326019"/>
            <a:chExt cx="1701959" cy="1740129"/>
          </a:xfrm>
        </p:grpSpPr>
        <p:grpSp>
          <p:nvGrpSpPr>
            <p:cNvPr id="85" name="Skupina 84"/>
            <p:cNvGrpSpPr/>
            <p:nvPr/>
          </p:nvGrpSpPr>
          <p:grpSpPr>
            <a:xfrm>
              <a:off x="4765832" y="3326019"/>
              <a:ext cx="1701959" cy="756726"/>
              <a:chOff x="4976862" y="3046593"/>
              <a:chExt cx="1701959" cy="756726"/>
            </a:xfrm>
          </p:grpSpPr>
          <p:grpSp>
            <p:nvGrpSpPr>
              <p:cNvPr id="51" name="Skupina 50"/>
              <p:cNvGrpSpPr/>
              <p:nvPr/>
            </p:nvGrpSpPr>
            <p:grpSpPr>
              <a:xfrm>
                <a:off x="5687625" y="3046593"/>
                <a:ext cx="991196" cy="756726"/>
                <a:chOff x="4680012" y="3623143"/>
                <a:chExt cx="991196" cy="756726"/>
              </a:xfrm>
            </p:grpSpPr>
            <p:sp>
              <p:nvSpPr>
                <p:cNvPr id="47" name="Ovál 46"/>
                <p:cNvSpPr/>
                <p:nvPr/>
              </p:nvSpPr>
              <p:spPr>
                <a:xfrm>
                  <a:off x="4680012" y="3623143"/>
                  <a:ext cx="495598" cy="743397"/>
                </a:xfrm>
                <a:prstGeom prst="ellipse">
                  <a:avLst/>
                </a:prstGeom>
                <a:solidFill>
                  <a:srgbClr val="92D050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8" name="Ovál 47"/>
                <p:cNvSpPr/>
                <p:nvPr/>
              </p:nvSpPr>
              <p:spPr>
                <a:xfrm>
                  <a:off x="5175610" y="3636472"/>
                  <a:ext cx="495598" cy="743397"/>
                </a:xfrm>
                <a:prstGeom prst="ellipse">
                  <a:avLst/>
                </a:prstGeom>
                <a:solidFill>
                  <a:srgbClr val="92D050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9" name="Ovál 48"/>
                <p:cNvSpPr/>
                <p:nvPr/>
              </p:nvSpPr>
              <p:spPr>
                <a:xfrm>
                  <a:off x="5331136" y="3913004"/>
                  <a:ext cx="184546" cy="184546"/>
                </a:xfrm>
                <a:prstGeom prst="ellipse">
                  <a:avLst/>
                </a:prstGeom>
                <a:solidFill>
                  <a:schemeClr val="accent3">
                    <a:lumMod val="50000"/>
                  </a:schemeClr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Ovál 49"/>
                <p:cNvSpPr/>
                <p:nvPr/>
              </p:nvSpPr>
              <p:spPr>
                <a:xfrm>
                  <a:off x="4835538" y="3902569"/>
                  <a:ext cx="184546" cy="184546"/>
                </a:xfrm>
                <a:prstGeom prst="ellipse">
                  <a:avLst/>
                </a:prstGeom>
                <a:solidFill>
                  <a:schemeClr val="accent3">
                    <a:lumMod val="50000"/>
                  </a:schemeClr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81" name="Přímá spojnice se šipkou 80"/>
              <p:cNvCxnSpPr/>
              <p:nvPr/>
            </p:nvCxnSpPr>
            <p:spPr>
              <a:xfrm flipV="1">
                <a:off x="4976862" y="3418778"/>
                <a:ext cx="639950" cy="13649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0" name="TextovéPole 89"/>
            <p:cNvSpPr txBox="1"/>
            <p:nvPr/>
          </p:nvSpPr>
          <p:spPr>
            <a:xfrm>
              <a:off x="5530693" y="4142818"/>
              <a:ext cx="882999" cy="923330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 </a:t>
              </a:r>
              <a:r>
                <a:rPr lang="cs-CZ" dirty="0" smtClean="0">
                  <a:solidFill>
                    <a:srgbClr val="C00000"/>
                  </a:solidFill>
                </a:rPr>
                <a:t>buňka</a:t>
              </a:r>
              <a:r>
                <a:rPr lang="cs-CZ" dirty="0" smtClean="0"/>
                <a:t> </a:t>
              </a:r>
              <a:br>
                <a:rPr lang="cs-CZ" dirty="0" smtClean="0"/>
              </a:br>
              <a:r>
                <a:rPr lang="cs-CZ" dirty="0" smtClean="0">
                  <a:solidFill>
                    <a:srgbClr val="C00000"/>
                  </a:solidFill>
                </a:rPr>
                <a:t>se</a:t>
              </a:r>
              <a:r>
                <a:rPr lang="cs-CZ" dirty="0" smtClean="0"/>
                <a:t> </a:t>
              </a:r>
              <a:r>
                <a:rPr lang="cs-CZ" dirty="0" smtClean="0">
                  <a:solidFill>
                    <a:srgbClr val="C00000"/>
                  </a:solidFill>
                </a:rPr>
                <a:t>stále</a:t>
              </a:r>
              <a:r>
                <a:rPr lang="cs-CZ" dirty="0" smtClean="0"/>
                <a:t/>
              </a:r>
              <a:br>
                <a:rPr lang="cs-CZ" dirty="0" smtClean="0"/>
              </a:br>
              <a:r>
                <a:rPr lang="cs-CZ" dirty="0" smtClean="0"/>
                <a:t>   </a:t>
              </a:r>
              <a:r>
                <a:rPr lang="cs-CZ" dirty="0" smtClean="0">
                  <a:solidFill>
                    <a:srgbClr val="C00000"/>
                  </a:solidFill>
                </a:rPr>
                <a:t>dělí</a:t>
              </a:r>
              <a:endParaRPr lang="cs-CZ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96" name="Skupina 95"/>
          <p:cNvGrpSpPr/>
          <p:nvPr/>
        </p:nvGrpSpPr>
        <p:grpSpPr>
          <a:xfrm>
            <a:off x="6497093" y="3092710"/>
            <a:ext cx="1963339" cy="1892445"/>
            <a:chOff x="6497093" y="3092710"/>
            <a:chExt cx="1963339" cy="1892445"/>
          </a:xfrm>
        </p:grpSpPr>
        <p:grpSp>
          <p:nvGrpSpPr>
            <p:cNvPr id="86" name="Skupina 85"/>
            <p:cNvGrpSpPr/>
            <p:nvPr/>
          </p:nvGrpSpPr>
          <p:grpSpPr>
            <a:xfrm>
              <a:off x="6497093" y="3092710"/>
              <a:ext cx="1758296" cy="1116543"/>
              <a:chOff x="6736291" y="2814059"/>
              <a:chExt cx="1758296" cy="1116543"/>
            </a:xfrm>
          </p:grpSpPr>
          <p:grpSp>
            <p:nvGrpSpPr>
              <p:cNvPr id="65" name="Skupina 64"/>
              <p:cNvGrpSpPr/>
              <p:nvPr/>
            </p:nvGrpSpPr>
            <p:grpSpPr>
              <a:xfrm>
                <a:off x="7376241" y="2814059"/>
                <a:ext cx="1118346" cy="1116543"/>
                <a:chOff x="6020605" y="3424145"/>
                <a:chExt cx="1118346" cy="1116543"/>
              </a:xfrm>
            </p:grpSpPr>
            <p:grpSp>
              <p:nvGrpSpPr>
                <p:cNvPr id="64" name="Skupina 63"/>
                <p:cNvGrpSpPr/>
                <p:nvPr/>
              </p:nvGrpSpPr>
              <p:grpSpPr>
                <a:xfrm>
                  <a:off x="6020605" y="3424145"/>
                  <a:ext cx="1118346" cy="1116543"/>
                  <a:chOff x="6020605" y="3424145"/>
                  <a:chExt cx="1118346" cy="1116543"/>
                </a:xfrm>
              </p:grpSpPr>
              <p:sp>
                <p:nvSpPr>
                  <p:cNvPr id="52" name="Slza 51"/>
                  <p:cNvSpPr/>
                  <p:nvPr/>
                </p:nvSpPr>
                <p:spPr>
                  <a:xfrm>
                    <a:off x="6020605" y="3978185"/>
                    <a:ext cx="559173" cy="559173"/>
                  </a:xfrm>
                  <a:prstGeom prst="teardrop">
                    <a:avLst/>
                  </a:prstGeom>
                  <a:solidFill>
                    <a:srgbClr val="92D050"/>
                  </a:solidFill>
                  <a:ln>
                    <a:solidFill>
                      <a:schemeClr val="accent3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3" name="Slza 52"/>
                  <p:cNvSpPr/>
                  <p:nvPr/>
                </p:nvSpPr>
                <p:spPr>
                  <a:xfrm rot="5400000">
                    <a:off x="6020605" y="3424145"/>
                    <a:ext cx="559173" cy="559173"/>
                  </a:xfrm>
                  <a:prstGeom prst="teardrop">
                    <a:avLst/>
                  </a:prstGeom>
                  <a:solidFill>
                    <a:srgbClr val="92D050"/>
                  </a:solidFill>
                  <a:ln>
                    <a:solidFill>
                      <a:schemeClr val="accent3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4" name="Slza 53"/>
                  <p:cNvSpPr/>
                  <p:nvPr/>
                </p:nvSpPr>
                <p:spPr>
                  <a:xfrm rot="16200000">
                    <a:off x="6575899" y="3981515"/>
                    <a:ext cx="559173" cy="559173"/>
                  </a:xfrm>
                  <a:prstGeom prst="teardrop">
                    <a:avLst/>
                  </a:prstGeom>
                  <a:solidFill>
                    <a:srgbClr val="92D050"/>
                  </a:solidFill>
                  <a:ln>
                    <a:solidFill>
                      <a:schemeClr val="accent3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5" name="Slza 54"/>
                  <p:cNvSpPr/>
                  <p:nvPr/>
                </p:nvSpPr>
                <p:spPr>
                  <a:xfrm rot="10800000">
                    <a:off x="6579778" y="3435669"/>
                    <a:ext cx="559173" cy="559173"/>
                  </a:xfrm>
                  <a:prstGeom prst="teardrop">
                    <a:avLst/>
                  </a:prstGeom>
                  <a:solidFill>
                    <a:srgbClr val="92D050"/>
                  </a:solidFill>
                  <a:ln>
                    <a:solidFill>
                      <a:schemeClr val="accent3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56" name="Ovál 55"/>
                <p:cNvSpPr/>
                <p:nvPr/>
              </p:nvSpPr>
              <p:spPr>
                <a:xfrm>
                  <a:off x="6341324" y="3789642"/>
                  <a:ext cx="92273" cy="92273"/>
                </a:xfrm>
                <a:prstGeom prst="ellipse">
                  <a:avLst/>
                </a:prstGeom>
                <a:solidFill>
                  <a:schemeClr val="accent3">
                    <a:lumMod val="50000"/>
                  </a:schemeClr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0" name="Ovál 59"/>
                <p:cNvSpPr/>
                <p:nvPr/>
              </p:nvSpPr>
              <p:spPr>
                <a:xfrm>
                  <a:off x="6717075" y="3799242"/>
                  <a:ext cx="92273" cy="92273"/>
                </a:xfrm>
                <a:prstGeom prst="ellipse">
                  <a:avLst/>
                </a:prstGeom>
                <a:solidFill>
                  <a:schemeClr val="accent3">
                    <a:lumMod val="50000"/>
                  </a:schemeClr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1" name="Ovál 60"/>
                <p:cNvSpPr/>
                <p:nvPr/>
              </p:nvSpPr>
              <p:spPr>
                <a:xfrm>
                  <a:off x="6347274" y="4102584"/>
                  <a:ext cx="92273" cy="92273"/>
                </a:xfrm>
                <a:prstGeom prst="ellipse">
                  <a:avLst/>
                </a:prstGeom>
                <a:solidFill>
                  <a:schemeClr val="accent3">
                    <a:lumMod val="50000"/>
                  </a:schemeClr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2" name="Ovál 61"/>
                <p:cNvSpPr/>
                <p:nvPr/>
              </p:nvSpPr>
              <p:spPr>
                <a:xfrm>
                  <a:off x="6678656" y="4092626"/>
                  <a:ext cx="92273" cy="92273"/>
                </a:xfrm>
                <a:prstGeom prst="ellipse">
                  <a:avLst/>
                </a:prstGeom>
                <a:solidFill>
                  <a:schemeClr val="accent3">
                    <a:lumMod val="50000"/>
                  </a:schemeClr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82" name="Přímá spojnice se šipkou 81"/>
              <p:cNvCxnSpPr/>
              <p:nvPr/>
            </p:nvCxnSpPr>
            <p:spPr>
              <a:xfrm flipV="1">
                <a:off x="6736291" y="3396905"/>
                <a:ext cx="639950" cy="13649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1" name="TextovéPole 90"/>
            <p:cNvSpPr txBox="1"/>
            <p:nvPr/>
          </p:nvSpPr>
          <p:spPr>
            <a:xfrm>
              <a:off x="6951409" y="4338824"/>
              <a:ext cx="1509023" cy="646331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C00000"/>
                  </a:solidFill>
                </a:rPr>
                <a:t>vznik</a:t>
              </a:r>
              <a:r>
                <a:rPr lang="cs-CZ" dirty="0" smtClean="0"/>
                <a:t> </a:t>
              </a:r>
              <a:r>
                <a:rPr lang="cs-CZ" dirty="0" smtClean="0">
                  <a:solidFill>
                    <a:srgbClr val="C00000"/>
                  </a:solidFill>
                </a:rPr>
                <a:t>zárodku</a:t>
              </a:r>
              <a:r>
                <a:rPr lang="cs-CZ" dirty="0" smtClean="0"/>
                <a:t/>
              </a:r>
              <a:br>
                <a:rPr lang="cs-CZ" dirty="0" smtClean="0"/>
              </a:br>
              <a:r>
                <a:rPr lang="cs-CZ" dirty="0" smtClean="0"/>
                <a:t> </a:t>
              </a:r>
              <a:r>
                <a:rPr lang="cs-CZ" dirty="0" smtClean="0">
                  <a:solidFill>
                    <a:srgbClr val="C00000"/>
                  </a:solidFill>
                </a:rPr>
                <a:t>nové</a:t>
              </a:r>
              <a:r>
                <a:rPr lang="cs-CZ" dirty="0" smtClean="0"/>
                <a:t> </a:t>
              </a:r>
              <a:r>
                <a:rPr lang="cs-CZ" dirty="0" smtClean="0">
                  <a:solidFill>
                    <a:srgbClr val="C00000"/>
                  </a:solidFill>
                </a:rPr>
                <a:t>rostliny</a:t>
              </a:r>
              <a:endParaRPr lang="cs-CZ" dirty="0">
                <a:solidFill>
                  <a:srgbClr val="C00000"/>
                </a:solidFill>
              </a:endParaRPr>
            </a:p>
          </p:txBody>
        </p:sp>
      </p:grpSp>
      <p:sp>
        <p:nvSpPr>
          <p:cNvPr id="92" name="TextovéPole 91"/>
          <p:cNvSpPr txBox="1"/>
          <p:nvPr/>
        </p:nvSpPr>
        <p:spPr>
          <a:xfrm>
            <a:off x="693553" y="5567895"/>
            <a:ext cx="7667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ři pohlavním rozmnožování se kombinují vlastnosti rodičovských rostlin.  </a:t>
            </a:r>
            <a:br>
              <a:rPr lang="cs-CZ" sz="2000" dirty="0" smtClean="0"/>
            </a:br>
            <a:r>
              <a:rPr lang="cs-CZ" sz="2000" dirty="0" smtClean="0"/>
              <a:t>Nová rostlina může mít jiné znaky nebo vlastnosti než její rodičovská.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10272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548680"/>
            <a:ext cx="6696744" cy="76944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Nepohlavní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rozmnožování 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1080050" y="3123801"/>
            <a:ext cx="7745873" cy="369332"/>
            <a:chOff x="1080050" y="3123801"/>
            <a:chExt cx="7745873" cy="369332"/>
          </a:xfrm>
        </p:grpSpPr>
        <p:sp>
          <p:nvSpPr>
            <p:cNvPr id="7" name="TextovéPole 6"/>
            <p:cNvSpPr txBox="1"/>
            <p:nvPr/>
          </p:nvSpPr>
          <p:spPr>
            <a:xfrm>
              <a:off x="1481107" y="3123801"/>
              <a:ext cx="73448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nová rostlina vzniká z části těla mateřské rostliny</a:t>
              </a:r>
              <a:endParaRPr lang="cs-CZ" dirty="0"/>
            </a:p>
          </p:txBody>
        </p:sp>
        <p:sp>
          <p:nvSpPr>
            <p:cNvPr id="18" name="Šipka doprava 17"/>
            <p:cNvSpPr/>
            <p:nvPr/>
          </p:nvSpPr>
          <p:spPr>
            <a:xfrm>
              <a:off x="1080050" y="3200455"/>
              <a:ext cx="360040" cy="216024"/>
            </a:xfrm>
            <a:prstGeom prst="rightArrow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078248" y="2324130"/>
            <a:ext cx="7758797" cy="646331"/>
            <a:chOff x="1078248" y="2324130"/>
            <a:chExt cx="7758797" cy="646331"/>
          </a:xfrm>
        </p:grpSpPr>
        <p:sp>
          <p:nvSpPr>
            <p:cNvPr id="14" name="Šipka doprava 13"/>
            <p:cNvSpPr/>
            <p:nvPr/>
          </p:nvSpPr>
          <p:spPr>
            <a:xfrm>
              <a:off x="1078248" y="2420888"/>
              <a:ext cx="360040" cy="216024"/>
            </a:xfrm>
            <a:prstGeom prst="rightArrow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492229" y="2324130"/>
              <a:ext cx="734481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u nepohlavního rozmnožování je důležitá regenerační (obnovovací ) schopnost rostlin</a:t>
              </a:r>
              <a:endParaRPr lang="cs-CZ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1104926" y="3784394"/>
            <a:ext cx="5759530" cy="369332"/>
            <a:chOff x="1104926" y="3784394"/>
            <a:chExt cx="5759530" cy="369332"/>
          </a:xfrm>
        </p:grpSpPr>
        <p:sp>
          <p:nvSpPr>
            <p:cNvPr id="17" name="Šipka doprava 16"/>
            <p:cNvSpPr/>
            <p:nvPr/>
          </p:nvSpPr>
          <p:spPr>
            <a:xfrm>
              <a:off x="1104926" y="3861048"/>
              <a:ext cx="360040" cy="216024"/>
            </a:xfrm>
            <a:prstGeom prst="rightArrow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463856" y="3784394"/>
              <a:ext cx="5400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nepohlavně se můžou rozmnožovat  všechny rostliny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087905" y="1696162"/>
            <a:ext cx="3165510" cy="369332"/>
            <a:chOff x="1087905" y="1696162"/>
            <a:chExt cx="3165510" cy="369332"/>
          </a:xfrm>
        </p:grpSpPr>
        <p:sp>
          <p:nvSpPr>
            <p:cNvPr id="12" name="Šipka doprava 11"/>
            <p:cNvSpPr/>
            <p:nvPr/>
          </p:nvSpPr>
          <p:spPr>
            <a:xfrm>
              <a:off x="1087905" y="1772816"/>
              <a:ext cx="360040" cy="216024"/>
            </a:xfrm>
            <a:prstGeom prst="rightArrow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502027" y="1696162"/>
              <a:ext cx="27513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nazývá se také vegetativní</a:t>
              </a:r>
              <a:endParaRPr lang="cs-CZ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121067" y="4432466"/>
            <a:ext cx="6187236" cy="369332"/>
            <a:chOff x="1121067" y="4432466"/>
            <a:chExt cx="6187236" cy="369332"/>
          </a:xfrm>
        </p:grpSpPr>
        <p:sp>
          <p:nvSpPr>
            <p:cNvPr id="16" name="Šipka doprava 15"/>
            <p:cNvSpPr/>
            <p:nvPr/>
          </p:nvSpPr>
          <p:spPr>
            <a:xfrm>
              <a:off x="1121067" y="4509120"/>
              <a:ext cx="360040" cy="216024"/>
            </a:xfrm>
            <a:prstGeom prst="rightArrow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502026" y="4432466"/>
              <a:ext cx="58062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nová rostlina je úplně stejná jako její mateřská  (klon)</a:t>
              </a:r>
              <a:endParaRPr lang="cs-CZ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1121067" y="5087905"/>
            <a:ext cx="6666576" cy="923330"/>
            <a:chOff x="1121067" y="5087905"/>
            <a:chExt cx="6666576" cy="923330"/>
          </a:xfrm>
        </p:grpSpPr>
        <p:sp>
          <p:nvSpPr>
            <p:cNvPr id="29" name="Šipka doprava 28"/>
            <p:cNvSpPr/>
            <p:nvPr/>
          </p:nvSpPr>
          <p:spPr>
            <a:xfrm>
              <a:off x="1121067" y="5149535"/>
              <a:ext cx="360040" cy="216024"/>
            </a:xfrm>
            <a:prstGeom prst="rightArrow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522947" y="5087905"/>
              <a:ext cx="626469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vegetativní rozmnožování  se dělí na :</a:t>
              </a:r>
              <a:br>
                <a:rPr lang="cs-CZ" dirty="0" smtClean="0"/>
              </a:br>
              <a:r>
                <a:rPr lang="cs-CZ" dirty="0" smtClean="0"/>
                <a:t>- přirozené (šlahouny, cibule, hlízy, oddenky)</a:t>
              </a:r>
              <a:br>
                <a:rPr lang="cs-CZ" dirty="0" smtClean="0"/>
              </a:br>
              <a:r>
                <a:rPr lang="cs-CZ" dirty="0" smtClean="0"/>
                <a:t>- umělé (řízkování, roubování, očkování)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20446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40692"/>
            <a:ext cx="6696744" cy="523220"/>
          </a:xfrm>
          <a:prstGeom prst="rect">
            <a:avLst/>
          </a:prstGeom>
          <a:solidFill>
            <a:srgbClr val="FFCC66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00"/>
                </a:solidFill>
              </a:rPr>
              <a:t>Příklady nepohlavního rozmnožování rostlin</a:t>
            </a:r>
            <a:endParaRPr lang="cs-CZ" sz="2800" b="1" dirty="0">
              <a:solidFill>
                <a:srgbClr val="3333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50958" y="1228110"/>
            <a:ext cx="1772770" cy="1579082"/>
            <a:chOff x="350958" y="1228110"/>
            <a:chExt cx="1772770" cy="1579082"/>
          </a:xfrm>
        </p:grpSpPr>
        <p:sp>
          <p:nvSpPr>
            <p:cNvPr id="3" name="TextovéPole 2"/>
            <p:cNvSpPr txBox="1"/>
            <p:nvPr/>
          </p:nvSpPr>
          <p:spPr>
            <a:xfrm>
              <a:off x="350958" y="1228110"/>
              <a:ext cx="17727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oddenky - zázvor</a:t>
              </a:r>
              <a:endParaRPr lang="cs-CZ" dirty="0"/>
            </a:p>
          </p:txBody>
        </p:sp>
        <p:pic>
          <p:nvPicPr>
            <p:cNvPr id="2051" name="Picture 3" descr="C:\Users\blechova\AppData\Local\Microsoft\Windows\Temporary Internet Files\Content.IE5\BYVYLLOA\MP900387889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958" y="1623706"/>
              <a:ext cx="1659093" cy="11834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3457637" y="1255568"/>
            <a:ext cx="3795394" cy="1710581"/>
            <a:chOff x="3457637" y="1255568"/>
            <a:chExt cx="3795394" cy="1710581"/>
          </a:xfrm>
        </p:grpSpPr>
        <p:sp>
          <p:nvSpPr>
            <p:cNvPr id="5" name="TextovéPole 4"/>
            <p:cNvSpPr txBox="1"/>
            <p:nvPr/>
          </p:nvSpPr>
          <p:spPr>
            <a:xfrm>
              <a:off x="4168442" y="1255568"/>
              <a:ext cx="20162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šlahouny - jahodník</a:t>
              </a:r>
              <a:endParaRPr lang="cs-CZ" dirty="0"/>
            </a:p>
          </p:txBody>
        </p:sp>
        <p:pic>
          <p:nvPicPr>
            <p:cNvPr id="1031" name="Picture 7" descr="C:\Users\blechova\Pictures\DUMY\100_5073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75191" y="1782108"/>
              <a:ext cx="1777840" cy="11840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2" name="Picture 8" descr="C:\Users\blechova\Pictures\DUMY\100_5072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57637" y="1821278"/>
              <a:ext cx="1718917" cy="11448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395536" y="3501008"/>
            <a:ext cx="2419002" cy="2139219"/>
            <a:chOff x="395536" y="3501008"/>
            <a:chExt cx="2419002" cy="2139219"/>
          </a:xfrm>
        </p:grpSpPr>
        <p:sp>
          <p:nvSpPr>
            <p:cNvPr id="7" name="TextovéPole 6"/>
            <p:cNvSpPr txBox="1"/>
            <p:nvPr/>
          </p:nvSpPr>
          <p:spPr>
            <a:xfrm>
              <a:off x="769291" y="3501008"/>
              <a:ext cx="16424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cibule - mečík</a:t>
              </a:r>
              <a:endParaRPr lang="cs-CZ" dirty="0"/>
            </a:p>
          </p:txBody>
        </p:sp>
        <p:pic>
          <p:nvPicPr>
            <p:cNvPr id="1038" name="Picture 14" descr="C:\Users\blechova\Pictures\DUMY\100_5062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200000">
              <a:off x="120085" y="4266064"/>
              <a:ext cx="1649614" cy="10987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9" name="Picture 15" descr="C:\Users\blechova\Pictures\DUMY\100_5060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200000">
              <a:off x="1500238" y="4325926"/>
              <a:ext cx="1577752" cy="10508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4114263" y="3870340"/>
            <a:ext cx="3610208" cy="1710364"/>
            <a:chOff x="4067944" y="3614631"/>
            <a:chExt cx="3610208" cy="1710364"/>
          </a:xfrm>
        </p:grpSpPr>
        <p:sp>
          <p:nvSpPr>
            <p:cNvPr id="9" name="TextovéPole 8"/>
            <p:cNvSpPr txBox="1"/>
            <p:nvPr/>
          </p:nvSpPr>
          <p:spPr>
            <a:xfrm>
              <a:off x="4499991" y="3614631"/>
              <a:ext cx="282504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oddenková hlíza - brambor</a:t>
              </a:r>
              <a:endParaRPr lang="cs-CZ" dirty="0"/>
            </a:p>
          </p:txBody>
        </p:sp>
        <p:pic>
          <p:nvPicPr>
            <p:cNvPr id="1040" name="Picture 16" descr="C:\Users\blechova\Pictures\DUMY\100_5074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7944" y="4204290"/>
              <a:ext cx="1673280" cy="11144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1" name="Picture 17" descr="C:\Users\blechova\Pictures\DUMY\100_5067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12514" y="4149080"/>
              <a:ext cx="1765638" cy="11759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95917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11581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Zdroj:</a:t>
            </a:r>
            <a:br>
              <a:rPr lang="cs-CZ" dirty="0" smtClean="0"/>
            </a:br>
            <a:r>
              <a:rPr lang="cs-CZ" dirty="0" smtClean="0">
                <a:hlinkClick r:id="rId2"/>
              </a:rPr>
              <a:t>http://cs.wikipedia.org/wiki/Pohlavn%C3%AD_rozmno%C5%BEov%C3%A1n%C3%AD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Jana </a:t>
            </a:r>
            <a:r>
              <a:rPr lang="cs-CZ" dirty="0" err="1" smtClean="0"/>
              <a:t>Skýbová</a:t>
            </a:r>
            <a:r>
              <a:rPr lang="cs-CZ" dirty="0" smtClean="0"/>
              <a:t>: Přírodopis Botanika, Nakladatelství Septima, s. r. o., 2011</a:t>
            </a:r>
            <a:r>
              <a:rPr lang="cs-CZ" dirty="0"/>
              <a:t/>
            </a:r>
            <a:br>
              <a:rPr lang="cs-CZ" dirty="0"/>
            </a:br>
            <a:r>
              <a:rPr lang="cs-CZ" dirty="0">
                <a:hlinkClick r:id="rId3"/>
              </a:rPr>
              <a:t>http://www.ucseonline.cz/biologie/rozmnozovani-rostlin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/>
              <a:t>Fotografie</a:t>
            </a:r>
            <a:r>
              <a:rPr lang="cs-CZ" smtClean="0"/>
              <a:t>: autor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9983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291</TotalTime>
  <Words>114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SŠ, ZŠ A MŠ, KARVINÁ, PŘÍSPĚVKOVÁ ORGANIZACE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SŠ, ZŠ A MŠ, KARVINÁ, PŘÍSPĚVKOVÁ ORGANIZACE</dc:title>
  <dc:creator>blechovaruzena</dc:creator>
  <cp:lastModifiedBy>blechovaruzena</cp:lastModifiedBy>
  <cp:revision>29</cp:revision>
  <dcterms:created xsi:type="dcterms:W3CDTF">2013-10-17T19:41:56Z</dcterms:created>
  <dcterms:modified xsi:type="dcterms:W3CDTF">2013-11-10T20:26:08Z</dcterms:modified>
</cp:coreProperties>
</file>