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6" r:id="rId1"/>
  </p:sldMasterIdLst>
  <p:notesMasterIdLst>
    <p:notesMasterId r:id="rId9"/>
  </p:notesMasterIdLst>
  <p:sldIdLst>
    <p:sldId id="256" r:id="rId2"/>
    <p:sldId id="269" r:id="rId3"/>
    <p:sldId id="257" r:id="rId4"/>
    <p:sldId id="271" r:id="rId5"/>
    <p:sldId id="258" r:id="rId6"/>
    <p:sldId id="272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917" y="2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1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929618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35332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/>
              <a:t>: </a:t>
            </a:r>
            <a:r>
              <a:rPr lang="cs-CZ" sz="2000" smtClean="0"/>
              <a:t>VY_32_INOVACE_30_06_HV9_Skála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435689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</a:rPr>
              <a:t>Hudební renesance v Čechách</a:t>
            </a:r>
          </a:p>
          <a:p>
            <a:pPr lvl="0"/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697299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Renesance v Čechách, literátská bratrstva, kancionál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785786" y="357166"/>
            <a:ext cx="7429552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Hudební renesance v Čechách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3143272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Autofit/>
          </a:bodyPr>
          <a:lstStyle/>
          <a:p>
            <a:r>
              <a:rPr lang="cs-CZ" sz="2400" dirty="0" smtClean="0"/>
              <a:t>Materiál seznamuje žáky s hudebním barokem v Čechách, s kantáty , oratorii, operou a představiteli této doby</a:t>
            </a:r>
          </a:p>
          <a:p>
            <a:r>
              <a:rPr lang="cs-CZ" sz="2400" dirty="0" smtClean="0"/>
              <a:t>Obsah je pro žáky 9. ročníku a je určen pro interaktivní tabuli</a:t>
            </a:r>
          </a:p>
          <a:p>
            <a:r>
              <a:rPr lang="cs-CZ" sz="2400" dirty="0" smtClean="0"/>
              <a:t>Nabyté vědomosti si žáci mohou ověřit v závěrečných otázkách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976" y="285728"/>
            <a:ext cx="7239000" cy="680068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3600" u="sng" dirty="0" smtClean="0"/>
              <a:t>Hudební baroko v Čechách</a:t>
            </a:r>
            <a:endParaRPr lang="cs-CZ" sz="3600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4282" y="1571612"/>
            <a:ext cx="8786874" cy="230832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i="1" u="sng" dirty="0" smtClean="0">
                <a:solidFill>
                  <a:srgbClr val="FF0066"/>
                </a:solidFill>
              </a:rPr>
              <a:t>Baroko </a:t>
            </a:r>
            <a:r>
              <a:rPr lang="cs-CZ" sz="3600" dirty="0" smtClean="0"/>
              <a:t>ovlivňovalo všechny druhy umění od konce 16. století do poloviny 18. století, kladlo důraz na cit, vznešenost a náboženské zanícení</a:t>
            </a:r>
            <a:endParaRPr lang="cs-CZ" sz="3600" i="1" dirty="0">
              <a:solidFill>
                <a:srgbClr val="FF0066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4282" y="4429132"/>
            <a:ext cx="8786874" cy="175432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Na počátku barokního období se hudba u nás rozvíjela díky venkovským učitelům, kterým se říkalo </a:t>
            </a:r>
            <a:r>
              <a:rPr lang="cs-CZ" sz="3600" b="1" dirty="0" smtClean="0">
                <a:solidFill>
                  <a:srgbClr val="FF0066"/>
                </a:solidFill>
              </a:rPr>
              <a:t>kantoři</a:t>
            </a:r>
            <a:endParaRPr lang="cs-CZ" sz="3600" b="1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8186766" cy="680068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3200" u="sng" dirty="0" smtClean="0"/>
              <a:t>Baroko - představitelé</a:t>
            </a:r>
            <a:endParaRPr lang="cs-CZ" sz="3200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720" y="1571612"/>
            <a:ext cx="8358246" cy="156966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</a:rPr>
              <a:t>Adam Václav Michna z </a:t>
            </a:r>
            <a:r>
              <a:rPr lang="cs-CZ" sz="3200" dirty="0" err="1" smtClean="0">
                <a:solidFill>
                  <a:srgbClr val="FF0066"/>
                </a:solidFill>
              </a:rPr>
              <a:t>Otradovic</a:t>
            </a:r>
            <a:r>
              <a:rPr lang="cs-CZ" sz="3200" dirty="0" smtClean="0">
                <a:solidFill>
                  <a:srgbClr val="FF0066"/>
                </a:solidFill>
              </a:rPr>
              <a:t> </a:t>
            </a:r>
            <a:r>
              <a:rPr lang="cs-CZ" sz="3200" dirty="0" smtClean="0"/>
              <a:t>– vytvořil mše a složil mnoho písní např. vánoční koledu </a:t>
            </a:r>
            <a:r>
              <a:rPr lang="cs-CZ" sz="3200" dirty="0" smtClean="0">
                <a:solidFill>
                  <a:srgbClr val="FF0066"/>
                </a:solidFill>
              </a:rPr>
              <a:t>Chtíc aby spal</a:t>
            </a:r>
            <a:endParaRPr lang="cs-CZ" sz="3200" i="1" dirty="0">
              <a:solidFill>
                <a:srgbClr val="FF0066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5720" y="3357562"/>
            <a:ext cx="8358246" cy="156966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</a:rPr>
              <a:t>Pavel Josef </a:t>
            </a:r>
            <a:r>
              <a:rPr lang="cs-CZ" sz="3200" dirty="0" err="1" smtClean="0">
                <a:solidFill>
                  <a:srgbClr val="FF0066"/>
                </a:solidFill>
              </a:rPr>
              <a:t>Vejvojanský</a:t>
            </a:r>
            <a:r>
              <a:rPr lang="cs-CZ" sz="3200" dirty="0" smtClean="0">
                <a:solidFill>
                  <a:srgbClr val="FF0066"/>
                </a:solidFill>
              </a:rPr>
              <a:t> </a:t>
            </a:r>
            <a:r>
              <a:rPr lang="cs-CZ" sz="3200" dirty="0" smtClean="0">
                <a:solidFill>
                  <a:schemeClr val="tx1"/>
                </a:solidFill>
              </a:rPr>
              <a:t>– proslul hlavně na Moravě, kde byl vedoucí biskupské kapely v Kroměříži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5720" y="5072074"/>
            <a:ext cx="8358246" cy="156966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</a:rPr>
              <a:t>Jan </a:t>
            </a:r>
            <a:r>
              <a:rPr lang="cs-CZ" sz="3200" dirty="0" err="1" smtClean="0">
                <a:solidFill>
                  <a:srgbClr val="FF0066"/>
                </a:solidFill>
              </a:rPr>
              <a:t>Dismas</a:t>
            </a:r>
            <a:r>
              <a:rPr lang="cs-CZ" sz="3200" dirty="0" smtClean="0">
                <a:solidFill>
                  <a:srgbClr val="FF0066"/>
                </a:solidFill>
              </a:rPr>
              <a:t> Zelenka </a:t>
            </a:r>
            <a:r>
              <a:rPr lang="cs-CZ" sz="3200" dirty="0" smtClean="0">
                <a:solidFill>
                  <a:schemeClr val="tx1"/>
                </a:solidFill>
              </a:rPr>
              <a:t>– kontrabasista, člen vedoucí knížecí kapely. Mnozí ho považují za </a:t>
            </a:r>
            <a:r>
              <a:rPr lang="cs-CZ" sz="3200" dirty="0" smtClean="0">
                <a:solidFill>
                  <a:srgbClr val="FF0066"/>
                </a:solidFill>
              </a:rPr>
              <a:t>„českého Bacha“</a:t>
            </a:r>
            <a:endParaRPr lang="cs-CZ" sz="3200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3600" u="sng" dirty="0" smtClean="0"/>
              <a:t>Baroko - představitelé</a:t>
            </a:r>
            <a:endParaRPr lang="cs-CZ" sz="3600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5720" y="1285860"/>
            <a:ext cx="8358246" cy="156966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</a:rPr>
              <a:t>Bohuslav Matěj Černohorský </a:t>
            </a:r>
            <a:r>
              <a:rPr lang="cs-CZ" sz="3200" dirty="0" smtClean="0"/>
              <a:t>– působil v kostele sv. Jakuba v Praze jako kněz, vytvořil první známé české varhanní skladby</a:t>
            </a:r>
            <a:endParaRPr lang="cs-CZ" sz="3200" i="1" dirty="0">
              <a:solidFill>
                <a:srgbClr val="FF0066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5720" y="3000372"/>
            <a:ext cx="8358246" cy="107721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</a:rPr>
              <a:t>František Václav </a:t>
            </a:r>
            <a:r>
              <a:rPr lang="cs-CZ" sz="3200" dirty="0" err="1" smtClean="0">
                <a:solidFill>
                  <a:srgbClr val="FF0066"/>
                </a:solidFill>
              </a:rPr>
              <a:t>Míča</a:t>
            </a:r>
            <a:r>
              <a:rPr lang="cs-CZ" sz="3200" b="1" dirty="0" smtClean="0">
                <a:solidFill>
                  <a:schemeClr val="tx1"/>
                </a:solidFill>
              </a:rPr>
              <a:t>– </a:t>
            </a:r>
            <a:r>
              <a:rPr lang="cs-CZ" sz="3200" dirty="0" smtClean="0">
                <a:solidFill>
                  <a:schemeClr val="tx1"/>
                </a:solidFill>
              </a:rPr>
              <a:t>napsal jednu s prvních českých oper – </a:t>
            </a:r>
            <a:r>
              <a:rPr lang="cs-CZ" sz="3200" dirty="0" smtClean="0">
                <a:solidFill>
                  <a:srgbClr val="FF0066"/>
                </a:solidFill>
              </a:rPr>
              <a:t>O původu Jaroměřic</a:t>
            </a:r>
            <a:endParaRPr lang="cs-CZ" sz="3200" dirty="0">
              <a:solidFill>
                <a:srgbClr val="FF0066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5720" y="4572008"/>
            <a:ext cx="8501122" cy="206210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1"/>
                </a:solidFill>
              </a:rPr>
              <a:t>Pro baroko jsou typické – </a:t>
            </a:r>
            <a:r>
              <a:rPr lang="cs-CZ" sz="3200" dirty="0" smtClean="0">
                <a:solidFill>
                  <a:srgbClr val="FF0066"/>
                </a:solidFill>
              </a:rPr>
              <a:t>KONTÁTY A ORATORIA </a:t>
            </a:r>
            <a:r>
              <a:rPr lang="cs-CZ" sz="3200" dirty="0" smtClean="0">
                <a:solidFill>
                  <a:schemeClr val="tx1"/>
                </a:solidFill>
              </a:rPr>
              <a:t>(skladby pro sbor, sóla a orchestr) </a:t>
            </a:r>
            <a:r>
              <a:rPr lang="cs-CZ" sz="3200" dirty="0" smtClean="0">
                <a:solidFill>
                  <a:srgbClr val="FF0066"/>
                </a:solidFill>
              </a:rPr>
              <a:t>SKLADBY PRO SÓLOVÉ NÁSTROJE </a:t>
            </a:r>
            <a:r>
              <a:rPr lang="cs-CZ" sz="3200" dirty="0" smtClean="0">
                <a:solidFill>
                  <a:schemeClr val="tx1"/>
                </a:solidFill>
              </a:rPr>
              <a:t>(varhany) a také </a:t>
            </a:r>
            <a:r>
              <a:rPr lang="cs-CZ" sz="3200" dirty="0" smtClean="0">
                <a:solidFill>
                  <a:srgbClr val="FF0066"/>
                </a:solidFill>
              </a:rPr>
              <a:t>OPERA</a:t>
            </a:r>
          </a:p>
        </p:txBody>
      </p:sp>
    </p:spTree>
    <p:extLst>
      <p:ext uri="{BB962C8B-B14F-4D97-AF65-F5344CB8AC3E}">
        <p14:creationId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10668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249424"/>
            <a:ext cx="8229600" cy="4325112"/>
          </a:xfrm>
        </p:spPr>
        <p:txBody>
          <a:bodyPr>
            <a:normAutofit/>
          </a:bodyPr>
          <a:lstStyle/>
          <a:p>
            <a:r>
              <a:rPr lang="cs-CZ" dirty="0" smtClean="0"/>
              <a:t>1. Co jsou to kantoři?</a:t>
            </a:r>
          </a:p>
          <a:p>
            <a:r>
              <a:rPr lang="cs-CZ" dirty="0" smtClean="0">
                <a:solidFill>
                  <a:srgbClr val="FF0066"/>
                </a:solidFill>
              </a:rPr>
              <a:t>…venkovští učitelé</a:t>
            </a:r>
          </a:p>
          <a:p>
            <a:endParaRPr lang="cs-CZ" dirty="0" smtClean="0"/>
          </a:p>
          <a:p>
            <a:r>
              <a:rPr lang="cs-CZ" dirty="0" smtClean="0"/>
              <a:t>2. Kdo vytvořil vánoční píseň Chtíc aby spal?</a:t>
            </a:r>
          </a:p>
          <a:p>
            <a:r>
              <a:rPr lang="cs-CZ" dirty="0" smtClean="0">
                <a:solidFill>
                  <a:srgbClr val="FF0066"/>
                </a:solidFill>
              </a:rPr>
              <a:t>…Adam Václav Michna z </a:t>
            </a:r>
            <a:r>
              <a:rPr lang="cs-CZ" dirty="0" err="1" smtClean="0">
                <a:solidFill>
                  <a:srgbClr val="FF0066"/>
                </a:solidFill>
              </a:rPr>
              <a:t>Otradovic</a:t>
            </a:r>
            <a:endParaRPr lang="cs-CZ" dirty="0" smtClean="0">
              <a:solidFill>
                <a:srgbClr val="FF0066"/>
              </a:solidFill>
            </a:endParaRP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3. Co jsou to kantáty a oratoria?</a:t>
            </a:r>
          </a:p>
          <a:p>
            <a:r>
              <a:rPr lang="cs-CZ" dirty="0" smtClean="0">
                <a:solidFill>
                  <a:srgbClr val="FF0066"/>
                </a:solidFill>
              </a:rPr>
              <a:t>…skladby pro sbor, sóla </a:t>
            </a:r>
            <a:r>
              <a:rPr lang="cs-CZ" smtClean="0">
                <a:solidFill>
                  <a:srgbClr val="FF0066"/>
                </a:solidFill>
              </a:rPr>
              <a:t>a orchestr</a:t>
            </a:r>
            <a:endParaRPr lang="cs-CZ" dirty="0" smtClean="0">
              <a:solidFill>
                <a:srgbClr val="FF0066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400" dirty="0" smtClean="0"/>
              <a:t>CHARALAMBIDIS, </a:t>
            </a:r>
            <a:r>
              <a:rPr lang="cs-CZ" sz="1400" dirty="0" err="1" smtClean="0"/>
              <a:t>Alexandros</a:t>
            </a:r>
            <a:r>
              <a:rPr lang="cs-CZ" sz="1400" dirty="0" smtClean="0"/>
              <a:t>; PILKA, Jiří; CÍSAŘ, Zbyněk a kol. </a:t>
            </a:r>
            <a:r>
              <a:rPr lang="cs-CZ" sz="1400" i="1" dirty="0" smtClean="0"/>
              <a:t>Hudební výchova pro 9. ročník základní školy</a:t>
            </a:r>
            <a:r>
              <a:rPr lang="cs-CZ" sz="1400" dirty="0" smtClean="0"/>
              <a:t>. Praha 2: pedagogické, 1998, ISBN 80-7235-012-9.</a:t>
            </a:r>
            <a:endParaRPr lang="cs-CZ" sz="1400" b="1" u="sng" dirty="0" smtClean="0"/>
          </a:p>
          <a:p>
            <a:pPr marL="0" indent="0"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1878</TotalTime>
  <Words>342</Words>
  <Application>Microsoft Office PowerPoint</Application>
  <PresentationFormat>Předvádění na obrazovce (4:3)</PresentationFormat>
  <Paragraphs>36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Anotace:</vt:lpstr>
      <vt:lpstr>Hudební baroko v Čechách</vt:lpstr>
      <vt:lpstr>Baroko - představitelé</vt:lpstr>
      <vt:lpstr>Baroko - představitelé</vt:lpstr>
      <vt:lpstr>Otázky a úkoly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ZŠ Libina</cp:lastModifiedBy>
  <cp:revision>210</cp:revision>
  <dcterms:created xsi:type="dcterms:W3CDTF">2011-03-22T17:13:23Z</dcterms:created>
  <dcterms:modified xsi:type="dcterms:W3CDTF">2013-10-06T18:00:08Z</dcterms:modified>
</cp:coreProperties>
</file>