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3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5" d="100"/>
          <a:sy n="75" d="100"/>
        </p:scale>
        <p:origin x="-1236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929618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1602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VY_32_INOVACE_30_10_HV9_Skála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50387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50. a 60. léta – divadla malých forem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</a:endParaRP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763648" y="4357694"/>
            <a:ext cx="743953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 Popis období 50. a 60. let v oblasti divadel malých forem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357166"/>
            <a:ext cx="7429552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50. a 60. léta – divadla malých forem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352839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</a:t>
            </a:r>
            <a:r>
              <a:rPr lang="cs-CZ" sz="2400" dirty="0" smtClean="0"/>
              <a:t>s obdobím 50. a 60. let v oblasti divadel malých forem</a:t>
            </a:r>
          </a:p>
          <a:p>
            <a:endParaRPr lang="cs-CZ" sz="2400" dirty="0" smtClean="0"/>
          </a:p>
          <a:p>
            <a:r>
              <a:rPr lang="cs-CZ" sz="2400" dirty="0" smtClean="0"/>
              <a:t>Obsah je pro žáky 9. ročníku a je určen pro interaktivní </a:t>
            </a:r>
            <a:r>
              <a:rPr lang="cs-CZ" sz="2400" dirty="0" smtClean="0"/>
              <a:t>tabuli</a:t>
            </a:r>
          </a:p>
          <a:p>
            <a:endParaRPr lang="cs-CZ" sz="2400" dirty="0" smtClean="0"/>
          </a:p>
          <a:p>
            <a:r>
              <a:rPr lang="cs-CZ" sz="24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u="sng" dirty="0" smtClean="0"/>
              <a:t>50. </a:t>
            </a:r>
            <a:r>
              <a:rPr lang="cs-CZ" sz="3600" u="sng" dirty="0"/>
              <a:t>l</a:t>
            </a:r>
            <a:r>
              <a:rPr lang="cs-CZ" sz="3600" u="sng" dirty="0" smtClean="0"/>
              <a:t>éta na české hudební scéně</a:t>
            </a:r>
            <a:endParaRPr lang="cs-CZ" sz="36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036" y="1052736"/>
            <a:ext cx="9036496" cy="54476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-</a:t>
            </a:r>
            <a:r>
              <a:rPr lang="cs-CZ" sz="3600" dirty="0" smtClean="0">
                <a:solidFill>
                  <a:srgbClr val="FF0066"/>
                </a:solidFill>
              </a:rPr>
              <a:t>8. května 1945 </a:t>
            </a:r>
            <a:r>
              <a:rPr lang="cs-CZ" sz="3600" dirty="0" smtClean="0">
                <a:solidFill>
                  <a:schemeClr val="tx1"/>
                </a:solidFill>
              </a:rPr>
              <a:t>skončila 2. světová válka, lidé chtěli vyjádřit svou radost a svou náladu projevovali skrze společenský zpěv starších písní </a:t>
            </a:r>
            <a:r>
              <a:rPr lang="cs-CZ" sz="4000" dirty="0" smtClean="0">
                <a:solidFill>
                  <a:srgbClr val="FF0066"/>
                </a:solidFill>
              </a:rPr>
              <a:t>(K. Hašlera, J. Ježka…)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-nově se objevily </a:t>
            </a:r>
            <a:r>
              <a:rPr lang="cs-CZ" sz="4000" dirty="0" smtClean="0">
                <a:solidFill>
                  <a:srgbClr val="FF0066"/>
                </a:solidFill>
              </a:rPr>
              <a:t>sovětské písně a pochody československých jednotek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-hrála se také </a:t>
            </a:r>
            <a:r>
              <a:rPr lang="cs-CZ" sz="4000" dirty="0" smtClean="0">
                <a:solidFill>
                  <a:srgbClr val="FF0066"/>
                </a:solidFill>
              </a:rPr>
              <a:t>dechovka a estrádní hudba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-po únoru 1948 vznikaly </a:t>
            </a:r>
            <a:r>
              <a:rPr lang="cs-CZ" sz="4000" dirty="0" smtClean="0">
                <a:solidFill>
                  <a:srgbClr val="FF0066"/>
                </a:solidFill>
              </a:rPr>
              <a:t>masové a budovatelské písně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43528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3600" u="sng" dirty="0" smtClean="0"/>
              <a:t>Konec 50. let a 60. léta – divadla malých forem</a:t>
            </a:r>
            <a:endParaRPr lang="cs-CZ" sz="36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1124744"/>
            <a:ext cx="8501122" cy="224676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66"/>
                </a:solidFill>
              </a:rPr>
              <a:t>- koncem 50. let </a:t>
            </a:r>
            <a:r>
              <a:rPr lang="cs-CZ" sz="2800" dirty="0" smtClean="0">
                <a:solidFill>
                  <a:schemeClr val="tx1"/>
                </a:solidFill>
              </a:rPr>
              <a:t>se začalo vysílat v</a:t>
            </a:r>
            <a:r>
              <a:rPr lang="cs-CZ" sz="2800" dirty="0" smtClean="0">
                <a:solidFill>
                  <a:srgbClr val="FF0066"/>
                </a:solidFill>
              </a:rPr>
              <a:t> televizi, </a:t>
            </a:r>
            <a:r>
              <a:rPr lang="cs-CZ" sz="2800" dirty="0" smtClean="0">
                <a:solidFill>
                  <a:schemeClr val="tx1"/>
                </a:solidFill>
              </a:rPr>
              <a:t>zněly</a:t>
            </a:r>
            <a:r>
              <a:rPr lang="cs-CZ" sz="2800" dirty="0" smtClean="0">
                <a:solidFill>
                  <a:srgbClr val="FF0066"/>
                </a:solidFill>
              </a:rPr>
              <a:t> gramofonové desky </a:t>
            </a:r>
            <a:r>
              <a:rPr lang="cs-CZ" sz="2800" dirty="0" smtClean="0">
                <a:solidFill>
                  <a:schemeClr val="tx1"/>
                </a:solidFill>
              </a:rPr>
              <a:t>a nahrávalo se na </a:t>
            </a:r>
            <a:r>
              <a:rPr lang="cs-CZ" sz="2800" dirty="0" smtClean="0">
                <a:solidFill>
                  <a:srgbClr val="FF0066"/>
                </a:solidFill>
              </a:rPr>
              <a:t>magnetofonové pásky </a:t>
            </a:r>
            <a:r>
              <a:rPr lang="cs-CZ" sz="2800" dirty="0" smtClean="0">
                <a:solidFill>
                  <a:schemeClr val="tx1"/>
                </a:solidFill>
              </a:rPr>
              <a:t>i když byly oficiální hudbou stéle</a:t>
            </a:r>
            <a:r>
              <a:rPr lang="cs-CZ" sz="2800" dirty="0" smtClean="0">
                <a:solidFill>
                  <a:srgbClr val="FF0066"/>
                </a:solidFill>
              </a:rPr>
              <a:t> budovatelské písně, </a:t>
            </a:r>
            <a:r>
              <a:rPr lang="cs-CZ" sz="2800" dirty="0" smtClean="0">
                <a:solidFill>
                  <a:schemeClr val="tx1"/>
                </a:solidFill>
              </a:rPr>
              <a:t>mezi lidmi se stále více rozšiřovala hudba</a:t>
            </a:r>
            <a:r>
              <a:rPr lang="cs-CZ" sz="2800" dirty="0" smtClean="0">
                <a:solidFill>
                  <a:srgbClr val="FF0066"/>
                </a:solidFill>
              </a:rPr>
              <a:t> taneční (swing, foxtrot, rokenrol</a:t>
            </a:r>
            <a:endParaRPr lang="cs-CZ" sz="2800" dirty="0">
              <a:solidFill>
                <a:srgbClr val="FF00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1740" y="3717032"/>
            <a:ext cx="8475102" cy="26776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-významnou roli v rozvoji populární hudby hrály </a:t>
            </a:r>
            <a:r>
              <a:rPr lang="cs-CZ" sz="2800" dirty="0" smtClean="0">
                <a:solidFill>
                  <a:srgbClr val="FF0066"/>
                </a:solidFill>
              </a:rPr>
              <a:t>divadla malých forem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-pro jejich vznik měla velký význam vinárna </a:t>
            </a:r>
            <a:r>
              <a:rPr lang="cs-CZ" sz="2800" dirty="0" smtClean="0">
                <a:solidFill>
                  <a:srgbClr val="FF0066"/>
                </a:solidFill>
              </a:rPr>
              <a:t>Reduta</a:t>
            </a:r>
            <a:r>
              <a:rPr lang="cs-CZ" sz="2800" dirty="0" smtClean="0">
                <a:solidFill>
                  <a:schemeClr val="tx1"/>
                </a:solidFill>
              </a:rPr>
              <a:t>-odtud vzešla populární dvojice </a:t>
            </a:r>
            <a:r>
              <a:rPr lang="cs-CZ" sz="2800" dirty="0" smtClean="0">
                <a:solidFill>
                  <a:srgbClr val="FF0066"/>
                </a:solidFill>
              </a:rPr>
              <a:t>Jiří Suchý a Jiří </a:t>
            </a:r>
            <a:r>
              <a:rPr lang="cs-CZ" sz="2800" dirty="0" err="1" smtClean="0">
                <a:solidFill>
                  <a:srgbClr val="FF0066"/>
                </a:solidFill>
              </a:rPr>
              <a:t>Šlitr</a:t>
            </a:r>
            <a:endParaRPr lang="cs-CZ" sz="2800" dirty="0" smtClean="0">
              <a:solidFill>
                <a:srgbClr val="FF0066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- Ti zakládají v roce 1958 nejvýznamnější divadlo malých forem </a:t>
            </a:r>
            <a:r>
              <a:rPr lang="cs-CZ" sz="2800" dirty="0" smtClean="0">
                <a:solidFill>
                  <a:srgbClr val="FF0066"/>
                </a:solidFill>
              </a:rPr>
              <a:t>SEMAFOR</a:t>
            </a:r>
            <a:endParaRPr lang="cs-CZ" sz="2800" dirty="0" smtClean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43528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u="sng" dirty="0"/>
              <a:t>D</a:t>
            </a:r>
            <a:r>
              <a:rPr lang="cs-CZ" sz="3600" u="sng" dirty="0" smtClean="0"/>
              <a:t>ivadla malých forem</a:t>
            </a:r>
            <a:endParaRPr lang="cs-CZ" sz="36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18596" y="1628800"/>
            <a:ext cx="5489708" cy="452431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4800" dirty="0" smtClean="0">
                <a:solidFill>
                  <a:srgbClr val="FF0066"/>
                </a:solidFill>
              </a:rPr>
              <a:t>SEMAFOR</a:t>
            </a:r>
          </a:p>
          <a:p>
            <a:pPr marL="457200" indent="-457200">
              <a:buFontTx/>
              <a:buChar char="-"/>
            </a:pPr>
            <a:r>
              <a:rPr lang="cs-CZ" sz="4800" dirty="0" smtClean="0">
                <a:solidFill>
                  <a:srgbClr val="FF0066"/>
                </a:solidFill>
              </a:rPr>
              <a:t>ROKOKO</a:t>
            </a:r>
          </a:p>
          <a:p>
            <a:pPr marL="457200" indent="-457200">
              <a:buFontTx/>
              <a:buChar char="-"/>
            </a:pPr>
            <a:r>
              <a:rPr lang="cs-CZ" sz="4800" dirty="0" smtClean="0">
                <a:solidFill>
                  <a:srgbClr val="FF0066"/>
                </a:solidFill>
              </a:rPr>
              <a:t>PARAVAN</a:t>
            </a:r>
          </a:p>
          <a:p>
            <a:pPr marL="457200" indent="-457200">
              <a:buFontTx/>
              <a:buChar char="-"/>
            </a:pPr>
            <a:r>
              <a:rPr lang="cs-CZ" sz="4800" dirty="0" smtClean="0">
                <a:solidFill>
                  <a:srgbClr val="FF0066"/>
                </a:solidFill>
              </a:rPr>
              <a:t>APOLO</a:t>
            </a:r>
          </a:p>
          <a:p>
            <a:pPr marL="457200" indent="-457200">
              <a:buFontTx/>
              <a:buChar char="-"/>
            </a:pPr>
            <a:r>
              <a:rPr lang="cs-CZ" sz="4800" dirty="0" smtClean="0">
                <a:solidFill>
                  <a:srgbClr val="FF0066"/>
                </a:solidFill>
              </a:rPr>
              <a:t>VEČERNÍ BRNO</a:t>
            </a:r>
          </a:p>
          <a:p>
            <a:pPr marL="457200" indent="-457200">
              <a:buFontTx/>
              <a:buChar char="-"/>
            </a:pPr>
            <a:r>
              <a:rPr lang="cs-CZ" sz="4800" dirty="0" smtClean="0">
                <a:solidFill>
                  <a:srgbClr val="FF0066"/>
                </a:solidFill>
              </a:rPr>
              <a:t>ALFA</a:t>
            </a:r>
            <a:endParaRPr lang="cs-CZ" sz="48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321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Písně kterých autorů se nejvíce zpívaly po 2. svět. válce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rgbClr val="FF0066"/>
                </a:solidFill>
              </a:rPr>
              <a:t>K. Hašlera a J. Ježka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smtClean="0"/>
              <a:t>Ja</a:t>
            </a:r>
            <a:r>
              <a:rPr lang="cs-CZ" dirty="0" smtClean="0"/>
              <a:t>k se jmenovala vinárna, kde se scházeli umělci tohoto doby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rgbClr val="FF0066"/>
                </a:solidFill>
              </a:rPr>
              <a:t>Reduta</a:t>
            </a:r>
            <a:endParaRPr lang="cs-CZ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smtClean="0"/>
              <a:t>Jak se jmenuje nejvýznamnější divadlo malých forem?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sz="2800" dirty="0"/>
              <a:t> </a:t>
            </a:r>
            <a:r>
              <a:rPr lang="cs-CZ" sz="2800" dirty="0" smtClean="0">
                <a:solidFill>
                  <a:srgbClr val="FF0066"/>
                </a:solidFill>
              </a:rPr>
              <a:t>Semafor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; PILKA, Jiří; CÍSAŘ, Zbyněk a kol. </a:t>
            </a:r>
            <a:r>
              <a:rPr lang="cs-CZ" sz="1400" i="1" dirty="0" smtClean="0"/>
              <a:t>Hudební výchova pro 9. ročník základní školy</a:t>
            </a:r>
            <a:r>
              <a:rPr lang="cs-CZ" sz="1400" dirty="0" smtClean="0"/>
              <a:t>. Praha 2: pedagogické, 1998, ISBN 80-7235-012-9.</a:t>
            </a:r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2074</TotalTime>
  <Words>368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Anotace:</vt:lpstr>
      <vt:lpstr>50. léta na české hudební scéně</vt:lpstr>
      <vt:lpstr>Konec 50. let a 60. léta – divadla malých forem</vt:lpstr>
      <vt:lpstr>Divadla malých forem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228</cp:revision>
  <dcterms:created xsi:type="dcterms:W3CDTF">2011-03-22T17:13:23Z</dcterms:created>
  <dcterms:modified xsi:type="dcterms:W3CDTF">2013-01-16T17:57:19Z</dcterms:modified>
</cp:coreProperties>
</file>