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72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5" d="100"/>
          <a:sy n="75" d="100"/>
        </p:scale>
        <p:origin x="-1236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98279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474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VY_32_INOVACE_30_15_HV9_Skála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4693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20.stolketí v české vážné hudbě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46588"/>
            <a:ext cx="66536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Vážná hudba 20.století u nás, hlavní představitelé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20. Století v české vážné hudbě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</a:t>
            </a:r>
            <a:r>
              <a:rPr lang="cs-CZ" sz="2400" dirty="0" smtClean="0"/>
              <a:t>vážnou hudbou 20.století v </a:t>
            </a:r>
            <a:r>
              <a:rPr lang="cs-CZ" sz="2400" dirty="0" smtClean="0"/>
              <a:t>Čechách a představiteli této doby</a:t>
            </a:r>
          </a:p>
          <a:p>
            <a:r>
              <a:rPr lang="cs-CZ" sz="2400" dirty="0" smtClean="0"/>
              <a:t>Obsah je pro žáky 9. ročníku a je určen pro interaktivní tabuli</a:t>
            </a:r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20.století v české vážné hudbě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062372"/>
            <a:ext cx="8786874" cy="3416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Na začátku 20.století byla česká vážná hudba reprezentována zejména dvěma skladateli a to </a:t>
            </a:r>
            <a:r>
              <a:rPr lang="cs-CZ" sz="3600" dirty="0" smtClean="0">
                <a:solidFill>
                  <a:srgbClr val="FF0066"/>
                </a:solidFill>
              </a:rPr>
              <a:t>Antonínem Dvořákem (Rusalka) </a:t>
            </a:r>
            <a:r>
              <a:rPr lang="cs-CZ" sz="3600" dirty="0" smtClean="0">
                <a:solidFill>
                  <a:schemeClr val="tx1"/>
                </a:solidFill>
              </a:rPr>
              <a:t>a </a:t>
            </a:r>
            <a:r>
              <a:rPr lang="cs-CZ" sz="3600" dirty="0" smtClean="0">
                <a:solidFill>
                  <a:srgbClr val="FF0066"/>
                </a:solidFill>
              </a:rPr>
              <a:t>Bedřichem Smetanou (Má vlast)</a:t>
            </a:r>
            <a:r>
              <a:rPr lang="cs-CZ" sz="3600" dirty="0" smtClean="0">
                <a:solidFill>
                  <a:schemeClr val="tx1"/>
                </a:solidFill>
              </a:rPr>
              <a:t>. </a:t>
            </a:r>
            <a:r>
              <a:rPr lang="cs-CZ" sz="3600" dirty="0">
                <a:solidFill>
                  <a:schemeClr val="tx1"/>
                </a:solidFill>
              </a:rPr>
              <a:t>Směle na ně navázal </a:t>
            </a:r>
            <a:r>
              <a:rPr lang="cs-CZ" sz="3600" dirty="0">
                <a:solidFill>
                  <a:srgbClr val="FF0066"/>
                </a:solidFill>
              </a:rPr>
              <a:t>Leoš </a:t>
            </a:r>
            <a:r>
              <a:rPr lang="cs-CZ" sz="3600" dirty="0" smtClean="0">
                <a:solidFill>
                  <a:srgbClr val="FF0066"/>
                </a:solidFill>
              </a:rPr>
              <a:t>Janáček(Její pastorkyňa)</a:t>
            </a:r>
            <a:endParaRPr lang="cs-CZ" sz="36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774" y="4725144"/>
            <a:ext cx="8786874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Od </a:t>
            </a:r>
            <a:r>
              <a:rPr lang="cs-CZ" sz="3600" dirty="0" smtClean="0">
                <a:solidFill>
                  <a:srgbClr val="FF0066"/>
                </a:solidFill>
              </a:rPr>
              <a:t>20. let </a:t>
            </a:r>
            <a:r>
              <a:rPr lang="cs-CZ" sz="3600" dirty="0" smtClean="0">
                <a:solidFill>
                  <a:schemeClr val="tx1"/>
                </a:solidFill>
              </a:rPr>
              <a:t>jezdili naši hudebníci na zkušenou do Paříže, jedním z nich byl i </a:t>
            </a:r>
            <a:r>
              <a:rPr lang="cs-CZ" sz="3600" dirty="0" smtClean="0">
                <a:solidFill>
                  <a:srgbClr val="FF0066"/>
                </a:solidFill>
              </a:rPr>
              <a:t>Bohuslav Martinů</a:t>
            </a:r>
            <a:r>
              <a:rPr lang="cs-CZ" sz="3600" dirty="0" smtClean="0">
                <a:solidFill>
                  <a:srgbClr val="FF0066"/>
                </a:solidFill>
              </a:rPr>
              <a:t> (Otevírání studánek)</a:t>
            </a:r>
            <a:endParaRPr lang="cs-CZ" sz="3600" b="1" dirty="0">
              <a:solidFill>
                <a:srgbClr val="FF0066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952" y="1196752"/>
            <a:ext cx="1116751" cy="1756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643" y="3212976"/>
            <a:ext cx="1491536" cy="1741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20.století v české vážné hudbě</a:t>
            </a:r>
            <a:endParaRPr lang="cs-CZ" sz="36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1340768"/>
            <a:ext cx="8786874" cy="526297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chemeClr val="tx1"/>
                </a:solidFill>
              </a:rPr>
              <a:t>Další autoři: </a:t>
            </a:r>
            <a:r>
              <a:rPr lang="cs-CZ" sz="4800" dirty="0" smtClean="0">
                <a:solidFill>
                  <a:srgbClr val="FF0066"/>
                </a:solidFill>
              </a:rPr>
              <a:t>Josef Suk</a:t>
            </a:r>
          </a:p>
          <a:p>
            <a:r>
              <a:rPr lang="cs-CZ" sz="4800" dirty="0">
                <a:solidFill>
                  <a:srgbClr val="FF0066"/>
                </a:solidFill>
              </a:rPr>
              <a:t>	</a:t>
            </a:r>
            <a:r>
              <a:rPr lang="cs-CZ" sz="4800" dirty="0" smtClean="0">
                <a:solidFill>
                  <a:srgbClr val="FF0066"/>
                </a:solidFill>
              </a:rPr>
              <a:t>		Vítězslav Novák</a:t>
            </a:r>
          </a:p>
          <a:p>
            <a:r>
              <a:rPr lang="cs-CZ" sz="4800" dirty="0">
                <a:solidFill>
                  <a:srgbClr val="FF0066"/>
                </a:solidFill>
              </a:rPr>
              <a:t>	</a:t>
            </a:r>
            <a:r>
              <a:rPr lang="cs-CZ" sz="4800" dirty="0" smtClean="0">
                <a:solidFill>
                  <a:srgbClr val="FF0066"/>
                </a:solidFill>
              </a:rPr>
              <a:t>		Alois Hába</a:t>
            </a:r>
          </a:p>
          <a:p>
            <a:r>
              <a:rPr lang="cs-CZ" sz="4800" dirty="0">
                <a:solidFill>
                  <a:srgbClr val="FF0066"/>
                </a:solidFill>
              </a:rPr>
              <a:t>	</a:t>
            </a:r>
            <a:r>
              <a:rPr lang="cs-CZ" sz="4800" dirty="0" smtClean="0">
                <a:solidFill>
                  <a:srgbClr val="FF0066"/>
                </a:solidFill>
              </a:rPr>
              <a:t>		</a:t>
            </a:r>
            <a:r>
              <a:rPr lang="cs-CZ" sz="4800" dirty="0">
                <a:solidFill>
                  <a:srgbClr val="FF0066"/>
                </a:solidFill>
              </a:rPr>
              <a:t>R</a:t>
            </a:r>
            <a:r>
              <a:rPr lang="cs-CZ" sz="4800" dirty="0" smtClean="0">
                <a:solidFill>
                  <a:srgbClr val="FF0066"/>
                </a:solidFill>
              </a:rPr>
              <a:t>afael </a:t>
            </a:r>
            <a:r>
              <a:rPr lang="cs-CZ" sz="4800" dirty="0" smtClean="0">
                <a:solidFill>
                  <a:srgbClr val="FF0066"/>
                </a:solidFill>
              </a:rPr>
              <a:t>K</a:t>
            </a:r>
            <a:r>
              <a:rPr lang="cs-CZ" sz="4800" dirty="0" smtClean="0">
                <a:solidFill>
                  <a:srgbClr val="FF0066"/>
                </a:solidFill>
              </a:rPr>
              <a:t>ubelík</a:t>
            </a:r>
          </a:p>
          <a:p>
            <a:r>
              <a:rPr lang="cs-CZ" sz="4800" dirty="0">
                <a:solidFill>
                  <a:srgbClr val="FF0066"/>
                </a:solidFill>
              </a:rPr>
              <a:t>	</a:t>
            </a:r>
            <a:r>
              <a:rPr lang="cs-CZ" sz="4800" dirty="0" smtClean="0">
                <a:solidFill>
                  <a:srgbClr val="FF0066"/>
                </a:solidFill>
              </a:rPr>
              <a:t>		Ilja Hurník</a:t>
            </a:r>
          </a:p>
          <a:p>
            <a:r>
              <a:rPr lang="cs-CZ" sz="4800" dirty="0">
                <a:solidFill>
                  <a:srgbClr val="FF0066"/>
                </a:solidFill>
              </a:rPr>
              <a:t>	</a:t>
            </a:r>
            <a:r>
              <a:rPr lang="cs-CZ" sz="4800" dirty="0" smtClean="0">
                <a:solidFill>
                  <a:srgbClr val="FF0066"/>
                </a:solidFill>
              </a:rPr>
              <a:t>		Karel Husa</a:t>
            </a:r>
          </a:p>
          <a:p>
            <a:r>
              <a:rPr lang="cs-CZ" sz="4800" dirty="0">
                <a:solidFill>
                  <a:srgbClr val="FF0066"/>
                </a:solidFill>
              </a:rPr>
              <a:t>	</a:t>
            </a:r>
            <a:r>
              <a:rPr lang="cs-CZ" sz="4800" dirty="0" smtClean="0">
                <a:solidFill>
                  <a:srgbClr val="FF0066"/>
                </a:solidFill>
              </a:rPr>
              <a:t>		</a:t>
            </a:r>
            <a:r>
              <a:rPr lang="cs-CZ" sz="4800" dirty="0">
                <a:solidFill>
                  <a:srgbClr val="FF0066"/>
                </a:solidFill>
              </a:rPr>
              <a:t>P</a:t>
            </a:r>
            <a:r>
              <a:rPr lang="cs-CZ" sz="4800" dirty="0" smtClean="0">
                <a:solidFill>
                  <a:srgbClr val="FF0066"/>
                </a:solidFill>
              </a:rPr>
              <a:t>etr Erben</a:t>
            </a:r>
            <a:endParaRPr lang="cs-CZ" sz="48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Kterého </a:t>
            </a:r>
            <a:r>
              <a:rPr lang="cs-CZ" dirty="0" smtClean="0"/>
              <a:t>2 jména nás reprezentovala začátkem 20.stol. V české vážné hudbě?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B. Smetana a </a:t>
            </a:r>
            <a:r>
              <a:rPr lang="cs-CZ" dirty="0" err="1" smtClean="0">
                <a:solidFill>
                  <a:srgbClr val="FF0066"/>
                </a:solidFill>
              </a:rPr>
              <a:t>A</a:t>
            </a:r>
            <a:r>
              <a:rPr lang="cs-CZ" dirty="0" smtClean="0">
                <a:solidFill>
                  <a:srgbClr val="FF0066"/>
                </a:solidFill>
              </a:rPr>
              <a:t>. Dvořák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Kdo napsal dílo – Otevírání studánek?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Bohuslav Martinů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Co znamená </a:t>
            </a:r>
            <a:r>
              <a:rPr lang="cs-CZ" dirty="0"/>
              <a:t>z</a:t>
            </a:r>
            <a:r>
              <a:rPr lang="cs-CZ" dirty="0" smtClean="0"/>
              <a:t>kratka JAMU?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sz="2800" dirty="0"/>
              <a:t> </a:t>
            </a:r>
            <a:r>
              <a:rPr lang="cs-CZ" sz="2800" dirty="0" smtClean="0">
                <a:solidFill>
                  <a:srgbClr val="FF0066"/>
                </a:solidFill>
              </a:rPr>
              <a:t>Janáčkova akademie múzických umění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80-7235-012-9.</a:t>
            </a:r>
          </a:p>
          <a:p>
            <a:pPr marL="0" indent="0">
              <a:buNone/>
            </a:pPr>
            <a:r>
              <a:rPr lang="cs-CZ" sz="2400" dirty="0" smtClean="0"/>
              <a:t>Obr</a:t>
            </a:r>
            <a:r>
              <a:rPr lang="cs-CZ" sz="2400" dirty="0"/>
              <a:t>. </a:t>
            </a:r>
            <a:r>
              <a:rPr lang="cs-CZ" sz="2400" dirty="0"/>
              <a:t>1</a:t>
            </a:r>
            <a:r>
              <a:rPr lang="cs-CZ" sz="2400" dirty="0" smtClean="0"/>
              <a:t>. </a:t>
            </a:r>
            <a:r>
              <a:rPr lang="cs-CZ" sz="2400" dirty="0" smtClean="0"/>
              <a:t>-</a:t>
            </a:r>
            <a:r>
              <a:rPr lang="cs-CZ" sz="1400" dirty="0"/>
              <a:t>AUTOR NEUVEDEN. </a:t>
            </a:r>
            <a:r>
              <a:rPr lang="cs-CZ" sz="1400" i="1" dirty="0"/>
              <a:t>wikimedia.org</a:t>
            </a:r>
            <a:r>
              <a:rPr lang="cs-CZ" sz="1400" dirty="0"/>
              <a:t> [online]. [cit. 7.3.2013]. Dostupný na WWW: http://</a:t>
            </a:r>
            <a:r>
              <a:rPr lang="cs-CZ" sz="1400" dirty="0" smtClean="0"/>
              <a:t>upload.wikimedia.org/wikipedia/commons/f/fb/Dvorak1.jpg</a:t>
            </a:r>
            <a:endParaRPr lang="cs-CZ" sz="1400" dirty="0"/>
          </a:p>
          <a:p>
            <a:pPr marL="0" indent="0">
              <a:buNone/>
            </a:pPr>
            <a:r>
              <a:rPr lang="cs-CZ" sz="2000" dirty="0"/>
              <a:t>Obr. 2. </a:t>
            </a:r>
            <a:r>
              <a:rPr lang="cs-CZ" sz="1200" dirty="0"/>
              <a:t>-AUTOR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7.3.2013]. Dostupný na WWW: http://upload.wikimedia.org/wikipedia/commons/b/b3/Bedrich_Smetana.jpg 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2079</TotalTime>
  <Words>247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Anotace:</vt:lpstr>
      <vt:lpstr>20.století v české vážné hudbě</vt:lpstr>
      <vt:lpstr>20.století v české vážné hudbě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231</cp:revision>
  <dcterms:created xsi:type="dcterms:W3CDTF">2011-03-22T17:13:23Z</dcterms:created>
  <dcterms:modified xsi:type="dcterms:W3CDTF">2013-09-10T07:27:18Z</dcterms:modified>
</cp:coreProperties>
</file>